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0" r:id="rId4"/>
    <p:sldId id="263" r:id="rId5"/>
    <p:sldId id="258" r:id="rId6"/>
    <p:sldId id="264" r:id="rId7"/>
    <p:sldId id="265" r:id="rId8"/>
    <p:sldId id="259" r:id="rId9"/>
    <p:sldId id="266" r:id="rId10"/>
    <p:sldId id="260" r:id="rId11"/>
    <p:sldId id="271" r:id="rId12"/>
    <p:sldId id="272" r:id="rId13"/>
    <p:sldId id="273" r:id="rId14"/>
    <p:sldId id="267" r:id="rId15"/>
    <p:sldId id="269" r:id="rId16"/>
    <p:sldId id="261" r:id="rId17"/>
    <p:sldId id="262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7774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rojetoP2Huffma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TopoSortDFS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 err="1" smtClean="0"/>
              <a:t>Topological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1916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 smtClean="0"/>
              <a:t>John Victor – Mateus Pereira – </a:t>
            </a:r>
            <a:r>
              <a:rPr lang="pt-BR" dirty="0" err="1" smtClean="0"/>
              <a:t>Waddinsohn</a:t>
            </a:r>
            <a:r>
              <a:rPr lang="pt-BR" dirty="0" smtClean="0"/>
              <a:t> Franklin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3600" dirty="0" smtClean="0">
                <a:hlinkClick r:id="rId2"/>
              </a:rPr>
              <a:t>https://github.com/ProjetoP2Huffman</a:t>
            </a:r>
            <a:endParaRPr sz="3600"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82893" y="4199377"/>
            <a:ext cx="11883370" cy="107499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pt-BR" sz="16600" dirty="0" smtClean="0"/>
              <a:t>TAD</a:t>
            </a:r>
            <a:endParaRPr sz="16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88764" y="3208097"/>
            <a:ext cx="2790401" cy="107499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pt-BR" sz="5400" dirty="0" err="1" smtClean="0"/>
              <a:t>Stack</a:t>
            </a:r>
            <a:endParaRPr sz="5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6" t="28294" r="66648" b="58633"/>
          <a:stretch/>
        </p:blipFill>
        <p:spPr>
          <a:xfrm>
            <a:off x="346705" y="916378"/>
            <a:ext cx="3274522" cy="2529192"/>
          </a:xfrm>
          <a:prstGeom prst="rect">
            <a:avLst/>
          </a:prstGeom>
        </p:spPr>
      </p:pic>
      <p:sp>
        <p:nvSpPr>
          <p:cNvPr id="4" name="Shape 71"/>
          <p:cNvSpPr txBox="1">
            <a:spLocks/>
          </p:cNvSpPr>
          <p:nvPr/>
        </p:nvSpPr>
        <p:spPr>
          <a:xfrm>
            <a:off x="891100" y="6330967"/>
            <a:ext cx="2691567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 hangingPunct="1"/>
            <a:r>
              <a:rPr lang="pt-BR" sz="5400" dirty="0" err="1" smtClean="0"/>
              <a:t>Graph</a:t>
            </a:r>
            <a:endParaRPr lang="pt-BR" sz="5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2" t="44464" r="63331" b="42807"/>
          <a:stretch/>
        </p:blipFill>
        <p:spPr>
          <a:xfrm>
            <a:off x="346705" y="4283091"/>
            <a:ext cx="4234069" cy="2373549"/>
          </a:xfrm>
          <a:prstGeom prst="rect">
            <a:avLst/>
          </a:prstGeom>
        </p:spPr>
      </p:pic>
      <p:sp>
        <p:nvSpPr>
          <p:cNvPr id="6" name="Shape 71"/>
          <p:cNvSpPr txBox="1">
            <a:spLocks/>
          </p:cNvSpPr>
          <p:nvPr/>
        </p:nvSpPr>
        <p:spPr>
          <a:xfrm>
            <a:off x="790582" y="299822"/>
            <a:ext cx="2691567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 hangingPunct="1"/>
            <a:r>
              <a:rPr lang="pt-BR" sz="5400" dirty="0" smtClean="0"/>
              <a:t>Node</a:t>
            </a:r>
            <a:endParaRPr lang="pt-BR" sz="5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9" t="41845" r="63829" b="44871"/>
          <a:stretch/>
        </p:blipFill>
        <p:spPr>
          <a:xfrm>
            <a:off x="323546" y="7310663"/>
            <a:ext cx="3826673" cy="2324993"/>
          </a:xfrm>
          <a:prstGeom prst="rect">
            <a:avLst/>
          </a:prstGeom>
        </p:spPr>
      </p:pic>
      <p:grpSp>
        <p:nvGrpSpPr>
          <p:cNvPr id="72" name="Grupo 71"/>
          <p:cNvGrpSpPr/>
          <p:nvPr/>
        </p:nvGrpSpPr>
        <p:grpSpPr>
          <a:xfrm>
            <a:off x="6269792" y="1130384"/>
            <a:ext cx="4533105" cy="7073966"/>
            <a:chOff x="5024651" y="916377"/>
            <a:chExt cx="4533105" cy="7073966"/>
          </a:xfrm>
        </p:grpSpPr>
        <p:sp>
          <p:nvSpPr>
            <p:cNvPr id="9" name="Retângulo 8"/>
            <p:cNvSpPr/>
            <p:nvPr/>
          </p:nvSpPr>
          <p:spPr>
            <a:xfrm>
              <a:off x="5822482" y="2778800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822482" y="3336933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822482" y="3895068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822480" y="5034116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822478" y="7357775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822480" y="4453201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822479" y="2205320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822479" y="1647184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822479" y="6769427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822480" y="5615031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822480" y="6195945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954750" y="2778800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954750" y="3336933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954750" y="3895068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954749" y="5034116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954746" y="7357775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954749" y="4453201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954747" y="2205320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954747" y="1647184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954747" y="6769427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954749" y="5615031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6954749" y="6195945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833864" y="935440"/>
              <a:ext cx="918709" cy="662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800" b="1" dirty="0" err="1" smtClean="0"/>
                <a:t>dep</a:t>
              </a:r>
              <a:endPara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701596" y="922317"/>
              <a:ext cx="918709" cy="662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8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vis</a:t>
              </a:r>
              <a:endPara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8087012" y="1598378"/>
              <a:ext cx="676949" cy="6291506"/>
              <a:chOff x="5914413" y="1571374"/>
              <a:chExt cx="661485" cy="7164064"/>
            </a:xfrm>
          </p:grpSpPr>
          <p:sp>
            <p:nvSpPr>
              <p:cNvPr id="60" name="Retângulo 59"/>
              <p:cNvSpPr/>
              <p:nvPr/>
            </p:nvSpPr>
            <p:spPr>
              <a:xfrm>
                <a:off x="5914417" y="2859932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1" name="Retângulo 60"/>
              <p:cNvSpPr/>
              <p:nvPr/>
            </p:nvSpPr>
            <p:spPr>
              <a:xfrm>
                <a:off x="5914417" y="3495472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2" name="Retângulo 61"/>
              <p:cNvSpPr/>
              <p:nvPr/>
            </p:nvSpPr>
            <p:spPr>
              <a:xfrm>
                <a:off x="5914417" y="4131012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3" name="Retângulo 62"/>
              <p:cNvSpPr/>
              <p:nvPr/>
            </p:nvSpPr>
            <p:spPr>
              <a:xfrm>
                <a:off x="5914416" y="5428033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4" name="Retângulo 63"/>
              <p:cNvSpPr/>
              <p:nvPr/>
            </p:nvSpPr>
            <p:spPr>
              <a:xfrm>
                <a:off x="5914413" y="8073957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5914416" y="4766552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5914414" y="2206916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7" name="Retângulo 66"/>
              <p:cNvSpPr/>
              <p:nvPr/>
            </p:nvSpPr>
            <p:spPr>
              <a:xfrm>
                <a:off x="5914414" y="1571374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8" name="Retângulo 67"/>
              <p:cNvSpPr/>
              <p:nvPr/>
            </p:nvSpPr>
            <p:spPr>
              <a:xfrm>
                <a:off x="5914414" y="7404011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9" name="Retângulo 68"/>
              <p:cNvSpPr/>
              <p:nvPr/>
            </p:nvSpPr>
            <p:spPr>
              <a:xfrm>
                <a:off x="5914416" y="6089514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70" name="Retângulo 69"/>
              <p:cNvSpPr/>
              <p:nvPr/>
            </p:nvSpPr>
            <p:spPr>
              <a:xfrm>
                <a:off x="5914415" y="6750995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34" name="CaixaDeTexto 33"/>
            <p:cNvSpPr txBox="1"/>
            <p:nvPr/>
          </p:nvSpPr>
          <p:spPr>
            <a:xfrm>
              <a:off x="7966132" y="916377"/>
              <a:ext cx="918709" cy="662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800" b="1" dirty="0" smtClean="0"/>
                <a:t>ver</a:t>
              </a:r>
              <a:endPara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24651" y="1455221"/>
              <a:ext cx="797826" cy="6535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0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800" dirty="0" smtClean="0"/>
                <a:t>1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2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800" dirty="0" smtClean="0"/>
                <a:t>3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4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800" dirty="0" smtClean="0"/>
                <a:t>5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6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800" dirty="0" smtClean="0"/>
                <a:t>7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8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800" dirty="0" smtClean="0"/>
                <a:t>9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10</a:t>
              </a:r>
            </a:p>
          </p:txBody>
        </p:sp>
        <p:cxnSp>
          <p:nvCxnSpPr>
            <p:cNvPr id="46" name="Conector de seta reta 45"/>
            <p:cNvCxnSpPr>
              <a:stCxn id="65" idx="3"/>
            </p:cNvCxnSpPr>
            <p:nvPr/>
          </p:nvCxnSpPr>
          <p:spPr>
            <a:xfrm flipV="1">
              <a:off x="8763959" y="4689164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62" idx="3"/>
            </p:cNvCxnSpPr>
            <p:nvPr/>
          </p:nvCxnSpPr>
          <p:spPr>
            <a:xfrm flipV="1">
              <a:off x="8763961" y="4131031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68" idx="3"/>
            </p:cNvCxnSpPr>
            <p:nvPr/>
          </p:nvCxnSpPr>
          <p:spPr>
            <a:xfrm flipV="1">
              <a:off x="8763958" y="7005390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stCxn id="70" idx="3"/>
            </p:cNvCxnSpPr>
            <p:nvPr/>
          </p:nvCxnSpPr>
          <p:spPr>
            <a:xfrm flipV="1">
              <a:off x="8763959" y="6431908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67" idx="3"/>
            </p:cNvCxnSpPr>
            <p:nvPr/>
          </p:nvCxnSpPr>
          <p:spPr>
            <a:xfrm flipV="1">
              <a:off x="8763958" y="1883148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66" idx="3"/>
            </p:cNvCxnSpPr>
            <p:nvPr/>
          </p:nvCxnSpPr>
          <p:spPr>
            <a:xfrm flipV="1">
              <a:off x="8763958" y="2441283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stCxn id="60" idx="3"/>
            </p:cNvCxnSpPr>
            <p:nvPr/>
          </p:nvCxnSpPr>
          <p:spPr>
            <a:xfrm flipV="1">
              <a:off x="8763961" y="3014763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>
              <a:stCxn id="61" idx="3"/>
            </p:cNvCxnSpPr>
            <p:nvPr/>
          </p:nvCxnSpPr>
          <p:spPr>
            <a:xfrm flipV="1">
              <a:off x="8763961" y="3572897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>
              <a:stCxn id="63" idx="3"/>
            </p:cNvCxnSpPr>
            <p:nvPr/>
          </p:nvCxnSpPr>
          <p:spPr>
            <a:xfrm flipV="1">
              <a:off x="8763959" y="5270079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stCxn id="69" idx="3"/>
            </p:cNvCxnSpPr>
            <p:nvPr/>
          </p:nvCxnSpPr>
          <p:spPr>
            <a:xfrm flipV="1">
              <a:off x="8763959" y="5850994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>
              <a:stCxn id="64" idx="3"/>
            </p:cNvCxnSpPr>
            <p:nvPr/>
          </p:nvCxnSpPr>
          <p:spPr>
            <a:xfrm flipV="1">
              <a:off x="8763957" y="7593738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647191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946756" y="642026"/>
            <a:ext cx="2790401" cy="107499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pt-BR" sz="5400" dirty="0" err="1" smtClean="0"/>
              <a:t>Stack</a:t>
            </a:r>
            <a:endParaRPr sz="5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7" t="27715" r="55320" b="56225"/>
          <a:stretch/>
        </p:blipFill>
        <p:spPr>
          <a:xfrm>
            <a:off x="2140083" y="2250895"/>
            <a:ext cx="9909443" cy="413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196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946756" y="642026"/>
            <a:ext cx="2790401" cy="107499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pt-BR" sz="5400" dirty="0" err="1" smtClean="0"/>
              <a:t>Graph</a:t>
            </a:r>
            <a:endParaRPr sz="5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1" t="29554" r="41974" b="58986"/>
          <a:stretch/>
        </p:blipFill>
        <p:spPr>
          <a:xfrm>
            <a:off x="408561" y="2177782"/>
            <a:ext cx="12306464" cy="227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2059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/>
              <a:t>M</a:t>
            </a:r>
            <a:r>
              <a:rPr lang="pt-BR" dirty="0" err="1" smtClean="0"/>
              <a:t>ain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25241" r="46284" b="11963"/>
          <a:stretch/>
        </p:blipFill>
        <p:spPr>
          <a:xfrm>
            <a:off x="560716" y="1400784"/>
            <a:ext cx="7927301" cy="8192742"/>
          </a:xfrm>
          <a:prstGeom prst="rect">
            <a:avLst/>
          </a:prstGeom>
        </p:spPr>
      </p:pic>
      <p:grpSp>
        <p:nvGrpSpPr>
          <p:cNvPr id="28" name="Grupo 27"/>
          <p:cNvGrpSpPr/>
          <p:nvPr/>
        </p:nvGrpSpPr>
        <p:grpSpPr>
          <a:xfrm>
            <a:off x="8826362" y="2610176"/>
            <a:ext cx="3909553" cy="5016307"/>
            <a:chOff x="8534532" y="2512901"/>
            <a:chExt cx="3909553" cy="5016307"/>
          </a:xfrm>
        </p:grpSpPr>
        <p:sp>
          <p:nvSpPr>
            <p:cNvPr id="5" name="Elipse 4"/>
            <p:cNvSpPr/>
            <p:nvPr/>
          </p:nvSpPr>
          <p:spPr>
            <a:xfrm>
              <a:off x="8537547" y="2512901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8534532" y="3676445"/>
              <a:ext cx="618404" cy="577056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10</a:t>
              </a:r>
              <a:endParaRPr kumimoji="0" lang="pt-BR" sz="20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Elipse 6"/>
            <p:cNvSpPr/>
            <p:nvPr/>
          </p:nvSpPr>
          <p:spPr>
            <a:xfrm>
              <a:off x="8534532" y="4794401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0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1825681" y="2512901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8534532" y="5914230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6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8534532" y="7034059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5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1825681" y="5802404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8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25681" y="4177868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7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0037315" y="6503979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4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0037315" y="5454011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9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0037315" y="4349053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6" name="Conector de seta reta 15"/>
            <p:cNvCxnSpPr>
              <a:stCxn id="5" idx="4"/>
              <a:endCxn id="6" idx="0"/>
            </p:cNvCxnSpPr>
            <p:nvPr/>
          </p:nvCxnSpPr>
          <p:spPr>
            <a:xfrm flipH="1">
              <a:off x="8843734" y="3008050"/>
              <a:ext cx="3015" cy="6683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6" idx="4"/>
              <a:endCxn id="7" idx="0"/>
            </p:cNvCxnSpPr>
            <p:nvPr/>
          </p:nvCxnSpPr>
          <p:spPr>
            <a:xfrm>
              <a:off x="8843734" y="4253501"/>
              <a:ext cx="0" cy="5409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stCxn id="7" idx="4"/>
              <a:endCxn id="9" idx="0"/>
            </p:cNvCxnSpPr>
            <p:nvPr/>
          </p:nvCxnSpPr>
          <p:spPr>
            <a:xfrm>
              <a:off x="8843734" y="5289549"/>
              <a:ext cx="0" cy="6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9" idx="4"/>
              <a:endCxn id="10" idx="0"/>
            </p:cNvCxnSpPr>
            <p:nvPr/>
          </p:nvCxnSpPr>
          <p:spPr>
            <a:xfrm>
              <a:off x="8843734" y="6409379"/>
              <a:ext cx="0" cy="6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6" idx="6"/>
              <a:endCxn id="15" idx="0"/>
            </p:cNvCxnSpPr>
            <p:nvPr/>
          </p:nvCxnSpPr>
          <p:spPr>
            <a:xfrm>
              <a:off x="9152936" y="3964973"/>
              <a:ext cx="1193581" cy="3840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9" idx="6"/>
              <a:endCxn id="13" idx="0"/>
            </p:cNvCxnSpPr>
            <p:nvPr/>
          </p:nvCxnSpPr>
          <p:spPr>
            <a:xfrm>
              <a:off x="9152936" y="6161805"/>
              <a:ext cx="1193581" cy="3421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stCxn id="15" idx="4"/>
              <a:endCxn id="14" idx="0"/>
            </p:cNvCxnSpPr>
            <p:nvPr/>
          </p:nvCxnSpPr>
          <p:spPr>
            <a:xfrm>
              <a:off x="10346517" y="4844202"/>
              <a:ext cx="0" cy="6098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8" idx="4"/>
              <a:endCxn id="15" idx="0"/>
            </p:cNvCxnSpPr>
            <p:nvPr/>
          </p:nvCxnSpPr>
          <p:spPr>
            <a:xfrm flipH="1">
              <a:off x="10346517" y="3008050"/>
              <a:ext cx="1788366" cy="13410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stCxn id="8" idx="4"/>
              <a:endCxn id="12" idx="0"/>
            </p:cNvCxnSpPr>
            <p:nvPr/>
          </p:nvCxnSpPr>
          <p:spPr>
            <a:xfrm>
              <a:off x="12134883" y="3008050"/>
              <a:ext cx="0" cy="11698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2" idx="4"/>
              <a:endCxn id="11" idx="0"/>
            </p:cNvCxnSpPr>
            <p:nvPr/>
          </p:nvCxnSpPr>
          <p:spPr>
            <a:xfrm>
              <a:off x="12134883" y="4673017"/>
              <a:ext cx="0" cy="11293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43106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/>
              <a:t>b</a:t>
            </a:r>
            <a:r>
              <a:rPr lang="pt-BR" dirty="0" err="1" smtClean="0"/>
              <a:t>fs</a:t>
            </a:r>
            <a:r>
              <a:rPr lang="pt-BR" dirty="0" smtClean="0"/>
              <a:t>()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4" t="33236" r="41006" b="25950"/>
          <a:stretch/>
        </p:blipFill>
        <p:spPr>
          <a:xfrm>
            <a:off x="15968" y="1496365"/>
            <a:ext cx="8135801" cy="5332451"/>
          </a:xfrm>
          <a:prstGeom prst="rect">
            <a:avLst/>
          </a:prstGeom>
        </p:spPr>
      </p:pic>
      <p:grpSp>
        <p:nvGrpSpPr>
          <p:cNvPr id="27" name="Grupo 26"/>
          <p:cNvGrpSpPr/>
          <p:nvPr/>
        </p:nvGrpSpPr>
        <p:grpSpPr>
          <a:xfrm>
            <a:off x="7431928" y="2414431"/>
            <a:ext cx="5350202" cy="5684848"/>
            <a:chOff x="4105067" y="1027133"/>
            <a:chExt cx="5350202" cy="5684848"/>
          </a:xfrm>
        </p:grpSpPr>
        <p:sp>
          <p:nvSpPr>
            <p:cNvPr id="28" name="Retângulo 27"/>
            <p:cNvSpPr/>
            <p:nvPr/>
          </p:nvSpPr>
          <p:spPr>
            <a:xfrm>
              <a:off x="4747096" y="2482006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47096" y="2931146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747096" y="3380287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747095" y="4296900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747093" y="6166791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4747095" y="3829427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747094" y="2020516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4747094" y="1571374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4747094" y="5693336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747095" y="4764373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747095" y="5231845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658253" y="2482006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658253" y="2931146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658253" y="3380287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658252" y="4296900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658250" y="6166791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5658252" y="3829427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658251" y="2020516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658251" y="1571374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658251" y="5693336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658252" y="4764373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658252" y="5231845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560974" y="1042473"/>
              <a:ext cx="739302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800" b="1" dirty="0" err="1" smtClean="0"/>
                <a:t>dep</a:t>
              </a:r>
              <a:endPara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9817" y="1031913"/>
              <a:ext cx="739302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8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vis</a:t>
              </a:r>
              <a:endPara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grpSp>
          <p:nvGrpSpPr>
            <p:cNvPr id="52" name="Grupo 51"/>
            <p:cNvGrpSpPr/>
            <p:nvPr/>
          </p:nvGrpSpPr>
          <p:grpSpPr>
            <a:xfrm>
              <a:off x="6569405" y="1575952"/>
              <a:ext cx="544753" cy="5062890"/>
              <a:chOff x="5914413" y="1571374"/>
              <a:chExt cx="661485" cy="7164064"/>
            </a:xfrm>
          </p:grpSpPr>
          <p:sp>
            <p:nvSpPr>
              <p:cNvPr id="80" name="Retângulo 79"/>
              <p:cNvSpPr/>
              <p:nvPr/>
            </p:nvSpPr>
            <p:spPr>
              <a:xfrm>
                <a:off x="5914417" y="2859932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1" name="Retângulo 80"/>
              <p:cNvSpPr/>
              <p:nvPr/>
            </p:nvSpPr>
            <p:spPr>
              <a:xfrm>
                <a:off x="5914417" y="3495472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2" name="Retângulo 81"/>
              <p:cNvSpPr/>
              <p:nvPr/>
            </p:nvSpPr>
            <p:spPr>
              <a:xfrm>
                <a:off x="5914417" y="4131012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3" name="Retângulo 82"/>
              <p:cNvSpPr/>
              <p:nvPr/>
            </p:nvSpPr>
            <p:spPr>
              <a:xfrm>
                <a:off x="5914416" y="5428033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4" name="Retângulo 83"/>
              <p:cNvSpPr/>
              <p:nvPr/>
            </p:nvSpPr>
            <p:spPr>
              <a:xfrm>
                <a:off x="5914413" y="8073957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5" name="Retângulo 84"/>
              <p:cNvSpPr/>
              <p:nvPr/>
            </p:nvSpPr>
            <p:spPr>
              <a:xfrm>
                <a:off x="5914416" y="4766552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6" name="Retângulo 85"/>
              <p:cNvSpPr/>
              <p:nvPr/>
            </p:nvSpPr>
            <p:spPr>
              <a:xfrm>
                <a:off x="5914414" y="2206916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7" name="Retângulo 86"/>
              <p:cNvSpPr/>
              <p:nvPr/>
            </p:nvSpPr>
            <p:spPr>
              <a:xfrm>
                <a:off x="5914414" y="1571374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8" name="Retângulo 87"/>
              <p:cNvSpPr/>
              <p:nvPr/>
            </p:nvSpPr>
            <p:spPr>
              <a:xfrm>
                <a:off x="5914414" y="7404011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9" name="Retângulo 88"/>
              <p:cNvSpPr/>
              <p:nvPr/>
            </p:nvSpPr>
            <p:spPr>
              <a:xfrm>
                <a:off x="5914416" y="6089514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90" name="Retângulo 89"/>
              <p:cNvSpPr/>
              <p:nvPr/>
            </p:nvSpPr>
            <p:spPr>
              <a:xfrm>
                <a:off x="5914415" y="6750995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53" name="CaixaDeTexto 52"/>
            <p:cNvSpPr txBox="1"/>
            <p:nvPr/>
          </p:nvSpPr>
          <p:spPr>
            <a:xfrm>
              <a:off x="6472131" y="1027133"/>
              <a:ext cx="739302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800" b="1" dirty="0" smtClean="0"/>
                <a:t>ver</a:t>
              </a:r>
              <a:endPara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105067" y="1531076"/>
              <a:ext cx="642025" cy="5180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0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000" dirty="0" smtClean="0"/>
                <a:t>1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2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000" dirty="0" smtClean="0"/>
                <a:t>3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4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000" dirty="0" smtClean="0"/>
                <a:t>5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6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000" dirty="0" smtClean="0"/>
                <a:t>7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8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000" dirty="0" smtClean="0"/>
                <a:t>9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10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7752939" y="2482006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7752939" y="2931146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10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7752938" y="4296900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5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7752936" y="6166791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0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7752937" y="2020516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9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7752937" y="1571374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6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7752938" y="4764373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8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8910519" y="2484092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7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8910518" y="4298986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4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8910516" y="6168877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65" name="Conector de seta reta 64"/>
            <p:cNvCxnSpPr>
              <a:stCxn id="85" idx="3"/>
            </p:cNvCxnSpPr>
            <p:nvPr/>
          </p:nvCxnSpPr>
          <p:spPr>
            <a:xfrm flipV="1">
              <a:off x="7114157" y="4063164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Conector de seta reta 65"/>
            <p:cNvCxnSpPr>
              <a:stCxn id="82" idx="3"/>
            </p:cNvCxnSpPr>
            <p:nvPr/>
          </p:nvCxnSpPr>
          <p:spPr>
            <a:xfrm flipV="1">
              <a:off x="7114158" y="3614024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Conector de seta reta 66"/>
            <p:cNvCxnSpPr>
              <a:stCxn id="88" idx="3"/>
            </p:cNvCxnSpPr>
            <p:nvPr/>
          </p:nvCxnSpPr>
          <p:spPr>
            <a:xfrm flipV="1">
              <a:off x="7114156" y="5927073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Conector de seta reta 67"/>
            <p:cNvCxnSpPr>
              <a:stCxn id="90" idx="3"/>
            </p:cNvCxnSpPr>
            <p:nvPr/>
          </p:nvCxnSpPr>
          <p:spPr>
            <a:xfrm flipV="1">
              <a:off x="7114157" y="5465582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Conector de seta reta 68"/>
            <p:cNvCxnSpPr>
              <a:stCxn id="87" idx="3"/>
              <a:endCxn id="60" idx="1"/>
            </p:cNvCxnSpPr>
            <p:nvPr/>
          </p:nvCxnSpPr>
          <p:spPr>
            <a:xfrm flipV="1">
              <a:off x="7114156" y="1805111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Conector de seta reta 69"/>
            <p:cNvCxnSpPr>
              <a:stCxn id="86" idx="3"/>
              <a:endCxn id="59" idx="1"/>
            </p:cNvCxnSpPr>
            <p:nvPr/>
          </p:nvCxnSpPr>
          <p:spPr>
            <a:xfrm flipV="1">
              <a:off x="7114156" y="2254253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Conector de seta reta 71"/>
            <p:cNvCxnSpPr>
              <a:stCxn id="80" idx="3"/>
              <a:endCxn id="55" idx="1"/>
            </p:cNvCxnSpPr>
            <p:nvPr/>
          </p:nvCxnSpPr>
          <p:spPr>
            <a:xfrm flipV="1">
              <a:off x="7114158" y="2715743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3" name="Conector de seta reta 72"/>
            <p:cNvCxnSpPr>
              <a:stCxn id="55" idx="3"/>
              <a:endCxn id="62" idx="1"/>
            </p:cNvCxnSpPr>
            <p:nvPr/>
          </p:nvCxnSpPr>
          <p:spPr>
            <a:xfrm>
              <a:off x="8297689" y="2715743"/>
              <a:ext cx="612830" cy="208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Conector de seta reta 73"/>
            <p:cNvCxnSpPr>
              <a:stCxn id="81" idx="3"/>
              <a:endCxn id="56" idx="1"/>
            </p:cNvCxnSpPr>
            <p:nvPr/>
          </p:nvCxnSpPr>
          <p:spPr>
            <a:xfrm flipV="1">
              <a:off x="7114158" y="3164883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5" name="Conector de seta reta 74"/>
            <p:cNvCxnSpPr>
              <a:stCxn id="83" idx="3"/>
              <a:endCxn id="57" idx="1"/>
            </p:cNvCxnSpPr>
            <p:nvPr/>
          </p:nvCxnSpPr>
          <p:spPr>
            <a:xfrm flipV="1">
              <a:off x="7114157" y="4530637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Conector de seta reta 75"/>
            <p:cNvCxnSpPr>
              <a:stCxn id="57" idx="3"/>
              <a:endCxn id="63" idx="1"/>
            </p:cNvCxnSpPr>
            <p:nvPr/>
          </p:nvCxnSpPr>
          <p:spPr>
            <a:xfrm>
              <a:off x="8297688" y="4530637"/>
              <a:ext cx="612830" cy="208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ector de seta reta 76"/>
            <p:cNvCxnSpPr>
              <a:stCxn id="89" idx="3"/>
              <a:endCxn id="61" idx="1"/>
            </p:cNvCxnSpPr>
            <p:nvPr/>
          </p:nvCxnSpPr>
          <p:spPr>
            <a:xfrm flipV="1">
              <a:off x="7114157" y="4998110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Conector de seta reta 77"/>
            <p:cNvCxnSpPr>
              <a:stCxn id="84" idx="3"/>
              <a:endCxn id="58" idx="1"/>
            </p:cNvCxnSpPr>
            <p:nvPr/>
          </p:nvCxnSpPr>
          <p:spPr>
            <a:xfrm flipV="1">
              <a:off x="7114155" y="6400528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Conector de seta reta 78"/>
            <p:cNvCxnSpPr>
              <a:stCxn id="58" idx="3"/>
              <a:endCxn id="64" idx="1"/>
            </p:cNvCxnSpPr>
            <p:nvPr/>
          </p:nvCxnSpPr>
          <p:spPr>
            <a:xfrm>
              <a:off x="8297686" y="6400528"/>
              <a:ext cx="612830" cy="208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" name="Retângulo 2"/>
          <p:cNvSpPr/>
          <p:nvPr/>
        </p:nvSpPr>
        <p:spPr>
          <a:xfrm>
            <a:off x="4357989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5369666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Retângulo 91"/>
          <p:cNvSpPr/>
          <p:nvPr/>
        </p:nvSpPr>
        <p:spPr>
          <a:xfrm>
            <a:off x="6381343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7393020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8404697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9416374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0428051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11281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1322958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2334635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3346312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56109" y="7831368"/>
            <a:ext cx="13336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Stack</a:t>
            </a:r>
            <a:endParaRPr kumimoji="0" lang="pt-BR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24510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560715" y="3323888"/>
            <a:ext cx="11883370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6000" dirty="0" err="1"/>
              <a:t>Animação</a:t>
            </a:r>
            <a:endParaRPr sz="6000" dirty="0"/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35791" y="4718020"/>
            <a:ext cx="11339515" cy="10991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dirty="0" err="1" smtClean="0">
                <a:hlinkClick r:id="rId2"/>
              </a:rPr>
              <a:t>Topological</a:t>
            </a:r>
            <a:r>
              <a:rPr lang="pt-BR" sz="6000" dirty="0" smtClean="0">
                <a:hlinkClick r:id="rId2"/>
              </a:rPr>
              <a:t> </a:t>
            </a:r>
            <a:r>
              <a:rPr lang="pt-BR" sz="6000" dirty="0" err="1" smtClean="0">
                <a:hlinkClick r:id="rId2"/>
              </a:rPr>
              <a:t>Sort</a:t>
            </a:r>
            <a:endParaRPr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Solução</a:t>
            </a:r>
            <a:endParaRPr dirty="0"/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Com a ordenação topológica, sabemos </a:t>
            </a:r>
            <a:r>
              <a:rPr lang="pt-BR" dirty="0" smtClean="0"/>
              <a:t>quais disciplinas devem ser cursadas antes de outras ou, por outro lado, dada uma determinada disciplina, quais são pr</a:t>
            </a:r>
            <a:r>
              <a:rPr lang="pt-BR" dirty="0" smtClean="0"/>
              <a:t>é-requisitos para esta.</a:t>
            </a:r>
          </a:p>
          <a:p>
            <a:endParaRPr lang="pt-BR" dirty="0"/>
          </a:p>
          <a:p>
            <a:r>
              <a:rPr lang="pt-BR" dirty="0" smtClean="0"/>
              <a:t>Não é a única solução</a:t>
            </a:r>
          </a:p>
          <a:p>
            <a:endParaRPr lang="pt-BR" dirty="0"/>
          </a:p>
          <a:p>
            <a:r>
              <a:rPr lang="pt-BR" dirty="0" smtClean="0"/>
              <a:t>Só é única se o grafo é hamiltoniano.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/>
          <p:cNvGrpSpPr/>
          <p:nvPr/>
        </p:nvGrpSpPr>
        <p:grpSpPr>
          <a:xfrm>
            <a:off x="2392999" y="2423738"/>
            <a:ext cx="8722471" cy="6134053"/>
            <a:chOff x="1108948" y="808947"/>
            <a:chExt cx="8722471" cy="6134053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108953" y="808947"/>
              <a:ext cx="2237361" cy="93075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Fund. Matemática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108952" y="2702628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Cálculo 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1108949" y="3942042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Cálculo 2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1108950" y="5181457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Cálculo 3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1108948" y="6420871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E.D.O.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4199105" y="3224757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Física</a:t>
              </a: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 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4199104" y="4464171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Física</a:t>
              </a: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 3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199104" y="6420870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Análise Real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7350867" y="1013257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G.A.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7412472" y="4259859"/>
              <a:ext cx="2418947" cy="93075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Álgebra Abstrata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7" name="Retângulo de cantos arredondados 16"/>
            <p:cNvSpPr/>
            <p:nvPr/>
          </p:nvSpPr>
          <p:spPr>
            <a:xfrm>
              <a:off x="7503266" y="2702627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Álgebra Linear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4" name="Conector de seta reta 3"/>
            <p:cNvCxnSpPr>
              <a:stCxn id="2" idx="2"/>
              <a:endCxn id="5" idx="0"/>
            </p:cNvCxnSpPr>
            <p:nvPr/>
          </p:nvCxnSpPr>
          <p:spPr>
            <a:xfrm flipH="1">
              <a:off x="2227633" y="1739698"/>
              <a:ext cx="1" cy="9629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5" idx="2"/>
              <a:endCxn id="8" idx="0"/>
            </p:cNvCxnSpPr>
            <p:nvPr/>
          </p:nvCxnSpPr>
          <p:spPr>
            <a:xfrm flipH="1">
              <a:off x="2227630" y="3224757"/>
              <a:ext cx="3" cy="717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8" idx="2"/>
              <a:endCxn id="9" idx="0"/>
            </p:cNvCxnSpPr>
            <p:nvPr/>
          </p:nvCxnSpPr>
          <p:spPr>
            <a:xfrm>
              <a:off x="2227630" y="4464171"/>
              <a:ext cx="1" cy="7172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9" idx="2"/>
              <a:endCxn id="10" idx="0"/>
            </p:cNvCxnSpPr>
            <p:nvPr/>
          </p:nvCxnSpPr>
          <p:spPr>
            <a:xfrm flipH="1">
              <a:off x="2227629" y="5703586"/>
              <a:ext cx="2" cy="717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9" idx="2"/>
              <a:endCxn id="14" idx="0"/>
            </p:cNvCxnSpPr>
            <p:nvPr/>
          </p:nvCxnSpPr>
          <p:spPr>
            <a:xfrm>
              <a:off x="2227631" y="5703586"/>
              <a:ext cx="3090154" cy="7172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>
              <a:stCxn id="5" idx="3"/>
              <a:endCxn id="11" idx="0"/>
            </p:cNvCxnSpPr>
            <p:nvPr/>
          </p:nvCxnSpPr>
          <p:spPr>
            <a:xfrm>
              <a:off x="3346313" y="2963693"/>
              <a:ext cx="1971473" cy="261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11" idx="2"/>
              <a:endCxn id="13" idx="0"/>
            </p:cNvCxnSpPr>
            <p:nvPr/>
          </p:nvCxnSpPr>
          <p:spPr>
            <a:xfrm flipH="1">
              <a:off x="5317785" y="3746886"/>
              <a:ext cx="1" cy="717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15" idx="2"/>
              <a:endCxn id="11" idx="0"/>
            </p:cNvCxnSpPr>
            <p:nvPr/>
          </p:nvCxnSpPr>
          <p:spPr>
            <a:xfrm flipH="1">
              <a:off x="5317786" y="1535386"/>
              <a:ext cx="3151762" cy="1689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15" idx="2"/>
              <a:endCxn id="17" idx="0"/>
            </p:cNvCxnSpPr>
            <p:nvPr/>
          </p:nvCxnSpPr>
          <p:spPr>
            <a:xfrm>
              <a:off x="8469548" y="1535386"/>
              <a:ext cx="152399" cy="11672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17" idx="2"/>
              <a:endCxn id="16" idx="0"/>
            </p:cNvCxnSpPr>
            <p:nvPr/>
          </p:nvCxnSpPr>
          <p:spPr>
            <a:xfrm flipH="1">
              <a:off x="8621946" y="3224756"/>
              <a:ext cx="1" cy="10351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Shape 58"/>
          <p:cNvSpPr/>
          <p:nvPr/>
        </p:nvSpPr>
        <p:spPr>
          <a:xfrm>
            <a:off x="221354" y="636129"/>
            <a:ext cx="12760962" cy="746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 smtClean="0"/>
              <a:t>Pré-Requisitos de Disciplinas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58"/>
          <p:cNvSpPr/>
          <p:nvPr/>
        </p:nvSpPr>
        <p:spPr>
          <a:xfrm>
            <a:off x="243838" y="3126411"/>
            <a:ext cx="12760962" cy="382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800" dirty="0" smtClean="0"/>
              <a:t>E se quisermos saber uma ordem geral das dependências?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lang="pt-BR" sz="4800"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800" dirty="0" smtClean="0"/>
              <a:t>Quais disciplinas preciso cursar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800" dirty="0" smtClean="0"/>
              <a:t>antes de cursar uma disciplina x?</a:t>
            </a:r>
          </a:p>
        </p:txBody>
      </p:sp>
    </p:spTree>
    <p:extLst>
      <p:ext uri="{BB962C8B-B14F-4D97-AF65-F5344CB8AC3E}">
        <p14:creationId xmlns:p14="http://schemas.microsoft.com/office/powerpoint/2010/main" val="374121839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58"/>
          <p:cNvSpPr/>
          <p:nvPr/>
        </p:nvSpPr>
        <p:spPr>
          <a:xfrm>
            <a:off x="146563" y="3982447"/>
            <a:ext cx="12760962" cy="114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6600" dirty="0" err="1" smtClean="0"/>
              <a:t>Topological</a:t>
            </a:r>
            <a:r>
              <a:rPr lang="pt-BR" sz="6600" dirty="0" smtClean="0"/>
              <a:t> </a:t>
            </a:r>
            <a:r>
              <a:rPr lang="pt-BR" sz="6600" dirty="0" err="1" smtClean="0"/>
              <a:t>Sort</a:t>
            </a:r>
            <a:endParaRPr lang="pt-BR" sz="6600" dirty="0" smtClean="0"/>
          </a:p>
        </p:txBody>
      </p:sp>
    </p:spTree>
    <p:extLst>
      <p:ext uri="{BB962C8B-B14F-4D97-AF65-F5344CB8AC3E}">
        <p14:creationId xmlns:p14="http://schemas.microsoft.com/office/powerpoint/2010/main" val="420453338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 smtClean="0"/>
              <a:t>Topological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Topological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é um método de ordenação linear aplicada em </a:t>
            </a:r>
            <a:r>
              <a:rPr lang="pt-BR" dirty="0" err="1" smtClean="0"/>
              <a:t>DAG’s</a:t>
            </a:r>
            <a:r>
              <a:rPr lang="pt-BR" dirty="0" smtClean="0"/>
              <a:t>.</a:t>
            </a:r>
            <a:endParaRPr dirty="0"/>
          </a:p>
          <a:p>
            <a:endParaRPr dirty="0"/>
          </a:p>
          <a:p>
            <a:r>
              <a:rPr lang="pt-BR" dirty="0" smtClean="0"/>
              <a:t>Ordena os nós do DAG de maneira que os nós pais vêm antes de todos os seus nós descendentes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Usaremos o TS baseado em </a:t>
            </a:r>
            <a:r>
              <a:rPr lang="pt-BR" dirty="0" err="1" smtClean="0"/>
              <a:t>dfs</a:t>
            </a:r>
            <a:r>
              <a:rPr lang="pt-BR" smtClean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 smtClean="0"/>
              <a:t>Topological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dirty="0"/>
          </a:p>
        </p:txBody>
      </p:sp>
      <p:grpSp>
        <p:nvGrpSpPr>
          <p:cNvPr id="5" name="Grupo 4"/>
          <p:cNvGrpSpPr/>
          <p:nvPr/>
        </p:nvGrpSpPr>
        <p:grpSpPr>
          <a:xfrm>
            <a:off x="351275" y="2307006"/>
            <a:ext cx="8461985" cy="6194967"/>
            <a:chOff x="1108948" y="808947"/>
            <a:chExt cx="8722471" cy="6134053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1108953" y="808947"/>
              <a:ext cx="2237361" cy="93075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Fund. Matemática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1108952" y="2702628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Cálculo 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1108949" y="3942042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Cálculo 2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1108950" y="5181457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Cálculo 3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1108948" y="6420871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E.D.O.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4199105" y="3224757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Física</a:t>
              </a: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 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4199104" y="4464171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Física</a:t>
              </a: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 3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4199104" y="6420870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Análise Real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7350867" y="1013257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G.A.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7412472" y="4259859"/>
              <a:ext cx="2418947" cy="93075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Álgebra Abstrata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7503266" y="2702627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Álgebra Linear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7" name="Conector de seta reta 16"/>
            <p:cNvCxnSpPr>
              <a:stCxn id="6" idx="2"/>
              <a:endCxn id="7" idx="0"/>
            </p:cNvCxnSpPr>
            <p:nvPr/>
          </p:nvCxnSpPr>
          <p:spPr>
            <a:xfrm flipH="1">
              <a:off x="2227633" y="1739698"/>
              <a:ext cx="1" cy="9629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stCxn id="7" idx="2"/>
              <a:endCxn id="8" idx="0"/>
            </p:cNvCxnSpPr>
            <p:nvPr/>
          </p:nvCxnSpPr>
          <p:spPr>
            <a:xfrm flipH="1">
              <a:off x="2227630" y="3224757"/>
              <a:ext cx="3" cy="717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8" idx="2"/>
              <a:endCxn id="9" idx="0"/>
            </p:cNvCxnSpPr>
            <p:nvPr/>
          </p:nvCxnSpPr>
          <p:spPr>
            <a:xfrm>
              <a:off x="2227630" y="4464171"/>
              <a:ext cx="1" cy="7172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9" idx="2"/>
              <a:endCxn id="10" idx="0"/>
            </p:cNvCxnSpPr>
            <p:nvPr/>
          </p:nvCxnSpPr>
          <p:spPr>
            <a:xfrm flipH="1">
              <a:off x="2227629" y="5703586"/>
              <a:ext cx="2" cy="717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9" idx="2"/>
              <a:endCxn id="13" idx="0"/>
            </p:cNvCxnSpPr>
            <p:nvPr/>
          </p:nvCxnSpPr>
          <p:spPr>
            <a:xfrm>
              <a:off x="2227631" y="5703586"/>
              <a:ext cx="3090154" cy="7172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stCxn id="7" idx="3"/>
              <a:endCxn id="11" idx="0"/>
            </p:cNvCxnSpPr>
            <p:nvPr/>
          </p:nvCxnSpPr>
          <p:spPr>
            <a:xfrm>
              <a:off x="3346313" y="2963693"/>
              <a:ext cx="1971473" cy="261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11" idx="2"/>
              <a:endCxn id="12" idx="0"/>
            </p:cNvCxnSpPr>
            <p:nvPr/>
          </p:nvCxnSpPr>
          <p:spPr>
            <a:xfrm flipH="1">
              <a:off x="5317785" y="3746886"/>
              <a:ext cx="1" cy="717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stCxn id="14" idx="2"/>
              <a:endCxn id="11" idx="0"/>
            </p:cNvCxnSpPr>
            <p:nvPr/>
          </p:nvCxnSpPr>
          <p:spPr>
            <a:xfrm flipH="1">
              <a:off x="5317786" y="1535386"/>
              <a:ext cx="3151762" cy="1689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4" idx="2"/>
              <a:endCxn id="16" idx="0"/>
            </p:cNvCxnSpPr>
            <p:nvPr/>
          </p:nvCxnSpPr>
          <p:spPr>
            <a:xfrm>
              <a:off x="8469548" y="1535386"/>
              <a:ext cx="152399" cy="11672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16" idx="2"/>
              <a:endCxn id="15" idx="0"/>
            </p:cNvCxnSpPr>
            <p:nvPr/>
          </p:nvCxnSpPr>
          <p:spPr>
            <a:xfrm flipH="1">
              <a:off x="8621946" y="3224756"/>
              <a:ext cx="1" cy="10351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CaixaDeTexto 2"/>
          <p:cNvSpPr txBox="1"/>
          <p:nvPr/>
        </p:nvSpPr>
        <p:spPr>
          <a:xfrm>
            <a:off x="9156349" y="3215148"/>
            <a:ext cx="3782979" cy="4842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0 – Cálculo 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b="1" dirty="0" smtClean="0"/>
              <a:t>1 – Física 1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2 – G.A.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b="1" dirty="0" smtClean="0"/>
              <a:t>3 – Fund. Matemática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4 – Análise Real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b="1" dirty="0" smtClean="0"/>
              <a:t>5 – E.D.O.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6 – Cálculo 3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b="1" dirty="0" smtClean="0"/>
              <a:t>7 – Álgebra Linear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8 – Álgebra Abstrata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b="1" dirty="0" smtClean="0"/>
              <a:t>9 – Física 3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10 – Cálculo 1</a:t>
            </a:r>
            <a:endParaRPr kumimoji="0" lang="pt-BR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18901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 smtClean="0"/>
              <a:t>Topological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dirty="0"/>
          </a:p>
        </p:txBody>
      </p:sp>
      <p:grpSp>
        <p:nvGrpSpPr>
          <p:cNvPr id="71" name="Grupo 70"/>
          <p:cNvGrpSpPr/>
          <p:nvPr/>
        </p:nvGrpSpPr>
        <p:grpSpPr>
          <a:xfrm>
            <a:off x="3550481" y="2201616"/>
            <a:ext cx="5903838" cy="6723024"/>
            <a:chOff x="1065490" y="2376714"/>
            <a:chExt cx="5903838" cy="6723024"/>
          </a:xfrm>
        </p:grpSpPr>
        <p:sp>
          <p:nvSpPr>
            <p:cNvPr id="2" name="Elipse 1"/>
            <p:cNvSpPr/>
            <p:nvPr/>
          </p:nvSpPr>
          <p:spPr>
            <a:xfrm>
              <a:off x="1070043" y="2376714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1065490" y="3991021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10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1065490" y="5434457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0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6035472" y="2376714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1065490" y="6935290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6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1065490" y="8436123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5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6035472" y="6785417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8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6035472" y="4608159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7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3334851" y="7725691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4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3334851" y="6318489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9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3334851" y="4837587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7" name="Conector de seta reta 36"/>
            <p:cNvCxnSpPr>
              <a:stCxn id="2" idx="4"/>
              <a:endCxn id="27" idx="0"/>
            </p:cNvCxnSpPr>
            <p:nvPr/>
          </p:nvCxnSpPr>
          <p:spPr>
            <a:xfrm flipH="1">
              <a:off x="1532418" y="3040329"/>
              <a:ext cx="4553" cy="9506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>
              <a:stCxn id="27" idx="4"/>
              <a:endCxn id="28" idx="0"/>
            </p:cNvCxnSpPr>
            <p:nvPr/>
          </p:nvCxnSpPr>
          <p:spPr>
            <a:xfrm>
              <a:off x="1532418" y="4654636"/>
              <a:ext cx="0" cy="7798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stCxn id="28" idx="4"/>
              <a:endCxn id="30" idx="0"/>
            </p:cNvCxnSpPr>
            <p:nvPr/>
          </p:nvCxnSpPr>
          <p:spPr>
            <a:xfrm>
              <a:off x="1532418" y="6098072"/>
              <a:ext cx="0" cy="8372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stCxn id="30" idx="4"/>
              <a:endCxn id="31" idx="0"/>
            </p:cNvCxnSpPr>
            <p:nvPr/>
          </p:nvCxnSpPr>
          <p:spPr>
            <a:xfrm>
              <a:off x="1532418" y="7598905"/>
              <a:ext cx="0" cy="8372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27" idx="6"/>
              <a:endCxn id="36" idx="0"/>
            </p:cNvCxnSpPr>
            <p:nvPr/>
          </p:nvCxnSpPr>
          <p:spPr>
            <a:xfrm>
              <a:off x="1999346" y="4322829"/>
              <a:ext cx="1802433" cy="514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0" idx="6"/>
              <a:endCxn id="34" idx="0"/>
            </p:cNvCxnSpPr>
            <p:nvPr/>
          </p:nvCxnSpPr>
          <p:spPr>
            <a:xfrm>
              <a:off x="1999346" y="7267098"/>
              <a:ext cx="1802433" cy="4585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stCxn id="36" idx="4"/>
              <a:endCxn id="35" idx="0"/>
            </p:cNvCxnSpPr>
            <p:nvPr/>
          </p:nvCxnSpPr>
          <p:spPr>
            <a:xfrm>
              <a:off x="3801779" y="5501202"/>
              <a:ext cx="0" cy="8172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29" idx="4"/>
              <a:endCxn id="36" idx="0"/>
            </p:cNvCxnSpPr>
            <p:nvPr/>
          </p:nvCxnSpPr>
          <p:spPr>
            <a:xfrm flipH="1">
              <a:off x="3801779" y="3040329"/>
              <a:ext cx="2700621" cy="179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>
              <a:stCxn id="29" idx="4"/>
              <a:endCxn id="33" idx="0"/>
            </p:cNvCxnSpPr>
            <p:nvPr/>
          </p:nvCxnSpPr>
          <p:spPr>
            <a:xfrm>
              <a:off x="6502400" y="3040329"/>
              <a:ext cx="0" cy="15678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>
              <a:stCxn id="33" idx="4"/>
              <a:endCxn id="32" idx="0"/>
            </p:cNvCxnSpPr>
            <p:nvPr/>
          </p:nvCxnSpPr>
          <p:spPr>
            <a:xfrm>
              <a:off x="6502400" y="5271774"/>
              <a:ext cx="0" cy="1513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90168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b="1" u="sng" dirty="0" smtClean="0"/>
              <a:t>Nó</a:t>
            </a:r>
            <a:r>
              <a:rPr lang="pt-BR" dirty="0" smtClean="0"/>
              <a:t>: elemento que contém uma informação e pode ou não ter relação com outros nós do grafo.</a:t>
            </a:r>
          </a:p>
          <a:p>
            <a:r>
              <a:rPr lang="pt-BR" b="1" u="sng" dirty="0" smtClean="0"/>
              <a:t>Aresta</a:t>
            </a:r>
            <a:r>
              <a:rPr lang="pt-BR" dirty="0" smtClean="0"/>
              <a:t>: representa a relação entre dois nós. Liga um nó a outro(os).</a:t>
            </a:r>
          </a:p>
          <a:p>
            <a:r>
              <a:rPr lang="pt-BR" b="1" u="sng" dirty="0" smtClean="0"/>
              <a:t>Caminho</a:t>
            </a:r>
            <a:r>
              <a:rPr lang="pt-BR" dirty="0" smtClean="0"/>
              <a:t>: conjunto de arestas a serem percorridas para partindo de um vértice v chegar em um outro vértice u.</a:t>
            </a:r>
            <a:endParaRPr lang="pt-BR" dirty="0"/>
          </a:p>
          <a:p>
            <a:r>
              <a:rPr lang="pt-BR" b="1" u="sng" dirty="0" smtClean="0"/>
              <a:t>Grafo Acíclico</a:t>
            </a:r>
            <a:r>
              <a:rPr lang="pt-BR" dirty="0" smtClean="0"/>
              <a:t>: grafo onde partindo de um vértice v qualquer, não existe nenhum caminho que passe atinja v novamente.</a:t>
            </a:r>
          </a:p>
          <a:p>
            <a:r>
              <a:rPr lang="pt-BR" b="1" u="sng" dirty="0" err="1" smtClean="0"/>
              <a:t>Digrafo</a:t>
            </a:r>
            <a:r>
              <a:rPr lang="pt-BR" b="1" u="sng" dirty="0" smtClean="0"/>
              <a:t> ou Grafo Dirigido</a:t>
            </a:r>
            <a:r>
              <a:rPr lang="pt-BR" dirty="0" smtClean="0"/>
              <a:t>: grafo cujas arestas têm orientação.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580171" y="4141010"/>
            <a:ext cx="11883370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pt-BR" sz="6000" dirty="0" smtClean="0"/>
              <a:t>Implementação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21065328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396</Words>
  <Application>Microsoft Office PowerPoint</Application>
  <PresentationFormat>Personalizar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 Narrow</vt:lpstr>
      <vt:lpstr>Calibri</vt:lpstr>
      <vt:lpstr>Helvetica Light</vt:lpstr>
      <vt:lpstr>Helvetica Neue</vt:lpstr>
      <vt:lpstr>Trebuchet MS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Topological Sort</vt:lpstr>
      <vt:lpstr>Topological Sort</vt:lpstr>
      <vt:lpstr>Topological Sort</vt:lpstr>
      <vt:lpstr>Definições</vt:lpstr>
      <vt:lpstr>Implementação</vt:lpstr>
      <vt:lpstr>TAD</vt:lpstr>
      <vt:lpstr>Stack</vt:lpstr>
      <vt:lpstr>Stack</vt:lpstr>
      <vt:lpstr>Graph</vt:lpstr>
      <vt:lpstr>Main</vt:lpstr>
      <vt:lpstr>bfs()</vt:lpstr>
      <vt:lpstr>Animação</vt:lpstr>
      <vt:lpstr>Solução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Wadd</cp:lastModifiedBy>
  <cp:revision>17</cp:revision>
  <dcterms:modified xsi:type="dcterms:W3CDTF">2017-11-13T17:18:37Z</dcterms:modified>
</cp:coreProperties>
</file>