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tif" ContentType="image/t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70" r:id="rId4"/>
    <p:sldId id="263" r:id="rId5"/>
    <p:sldId id="258" r:id="rId6"/>
    <p:sldId id="264" r:id="rId7"/>
    <p:sldId id="265" r:id="rId8"/>
    <p:sldId id="259" r:id="rId9"/>
    <p:sldId id="266" r:id="rId10"/>
    <p:sldId id="260" r:id="rId11"/>
    <p:sldId id="271" r:id="rId12"/>
    <p:sldId id="272" r:id="rId13"/>
    <p:sldId id="273" r:id="rId14"/>
    <p:sldId id="267" r:id="rId15"/>
    <p:sldId id="269" r:id="rId16"/>
    <p:sldId id="261" r:id="rId17"/>
    <p:sldId id="262" r:id="rId18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9" d="100"/>
          <a:sy n="49" d="100"/>
        </p:scale>
        <p:origin x="139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5" name="Shape 5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76777461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hape 1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r">
              <a:spcBef>
                <a:spcPts val="0"/>
              </a:spcBef>
              <a:buSzTx/>
              <a:buNone/>
              <a:defRPr sz="24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23" name="Shape 23"/>
          <p:cNvSpPr>
            <a:spLocks noGrp="1"/>
          </p:cNvSpPr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r>
              <a:t>“Type a quote here.” </a:t>
            </a:r>
          </a:p>
        </p:txBody>
      </p:sp>
      <p:sp>
        <p:nvSpPr>
          <p:cNvPr id="24" name="Shape 2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721732" y="4470400"/>
            <a:ext cx="11561337" cy="812801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/>
          <a:p>
            <a:pPr>
              <a:defRPr sz="4600" b="1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ufal.png" descr="ufal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33493" y="8778240"/>
            <a:ext cx="388338" cy="677334"/>
          </a:xfrm>
          <a:prstGeom prst="rect">
            <a:avLst/>
          </a:prstGeom>
          <a:ln w="12700">
            <a:miter lim="400000"/>
          </a:ln>
        </p:spPr>
      </p:pic>
      <p:pic>
        <p:nvPicPr>
          <p:cNvPr id="47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16657" y="8950931"/>
            <a:ext cx="530655" cy="504643"/>
          </a:xfrm>
          <a:prstGeom prst="rect">
            <a:avLst/>
          </a:prstGeom>
          <a:ln w="12700">
            <a:miter lim="400000"/>
          </a:ln>
        </p:spPr>
      </p:pic>
      <p:sp>
        <p:nvSpPr>
          <p:cNvPr id="48" name="Shape 48"/>
          <p:cNvSpPr>
            <a:spLocks noGrp="1"/>
          </p:cNvSpPr>
          <p:nvPr>
            <p:ph type="sldNum" sz="quarter" idx="2"/>
          </p:nvPr>
        </p:nvSpPr>
        <p:spPr>
          <a:xfrm>
            <a:off x="12504885" y="9013049"/>
            <a:ext cx="382511" cy="396749"/>
          </a:xfrm>
          <a:prstGeom prst="rect">
            <a:avLst/>
          </a:prstGeom>
        </p:spPr>
        <p:txBody>
          <a:bodyPr lIns="65023" tIns="65023" rIns="65023" bIns="65023"/>
          <a:lstStyle>
            <a:lvl1pPr algn="r" defTabSz="650240">
              <a:spcBef>
                <a:spcPts val="1100"/>
              </a:spcBef>
              <a:defRPr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ti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560715" y="444500"/>
            <a:ext cx="11883370" cy="10749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735791" y="1838631"/>
            <a:ext cx="11339515" cy="72618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2pPr marL="685800" indent="-342900">
              <a:defRPr sz="3200"/>
            </a:lvl2pPr>
            <a:lvl3pPr marL="1028700" indent="-342900">
              <a:defRPr sz="3000"/>
            </a:lvl3pPr>
            <a:lvl4pPr marL="1371600" indent="-342900">
              <a:defRPr sz="2800"/>
            </a:lvl4pPr>
            <a:lvl5pPr marL="1714500" indent="-342900"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4" name="pasted-image.tiff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11875159" y="8881139"/>
            <a:ext cx="432906" cy="742123"/>
          </a:xfrm>
          <a:prstGeom prst="rect">
            <a:avLst/>
          </a:prstGeom>
          <a:ln w="12700">
            <a:miter lim="400000"/>
          </a:ln>
        </p:spPr>
      </p:pic>
      <p:pic>
        <p:nvPicPr>
          <p:cNvPr id="5" name="pasted-image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12366506" y="9000455"/>
            <a:ext cx="529445" cy="503492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Shape 6"/>
          <p:cNvSpPr>
            <a:spLocks noGrp="1"/>
          </p:cNvSpPr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ransition spd="med"/>
  <p:txStyles>
    <p:titleStyle>
      <a:lvl1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0" marR="0" indent="2286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0" marR="0" indent="4572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0" marR="0" indent="6858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0" marR="0" indent="9144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0" marR="0" indent="11430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0" marR="0" indent="13716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0" marR="0" indent="16002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0" marR="0" indent="18288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titleStyle>
    <p:bodyStyle>
      <a:lvl1pPr marL="342900" marR="0" indent="-342900" algn="l" defTabSz="584200" latinLnBrk="0">
        <a:lnSpc>
          <a:spcPct val="100000"/>
        </a:lnSpc>
        <a:spcBef>
          <a:spcPts val="10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783771" marR="0" indent="-440871" algn="l" defTabSz="584200" latinLnBrk="0">
        <a:lnSpc>
          <a:spcPct val="100000"/>
        </a:lnSpc>
        <a:spcBef>
          <a:spcPts val="10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1126671" marR="0" indent="-440871" algn="l" defTabSz="584200" latinLnBrk="0">
        <a:lnSpc>
          <a:spcPct val="100000"/>
        </a:lnSpc>
        <a:spcBef>
          <a:spcPts val="10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1469571" marR="0" indent="-440871" algn="l" defTabSz="584200" latinLnBrk="0">
        <a:lnSpc>
          <a:spcPct val="100000"/>
        </a:lnSpc>
        <a:spcBef>
          <a:spcPts val="10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1812471" marR="0" indent="-440871" algn="l" defTabSz="584200" latinLnBrk="0">
        <a:lnSpc>
          <a:spcPct val="100000"/>
        </a:lnSpc>
        <a:spcBef>
          <a:spcPts val="10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2155371" marR="0" indent="-440871" algn="l" defTabSz="584200" latinLnBrk="0">
        <a:lnSpc>
          <a:spcPct val="100000"/>
        </a:lnSpc>
        <a:spcBef>
          <a:spcPts val="10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2498271" marR="0" indent="-440871" algn="l" defTabSz="584200" latinLnBrk="0">
        <a:lnSpc>
          <a:spcPct val="100000"/>
        </a:lnSpc>
        <a:spcBef>
          <a:spcPts val="10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2841171" marR="0" indent="-440871" algn="l" defTabSz="584200" latinLnBrk="0">
        <a:lnSpc>
          <a:spcPct val="100000"/>
        </a:lnSpc>
        <a:spcBef>
          <a:spcPts val="10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3184071" marR="0" indent="-440871" algn="l" defTabSz="584200" latinLnBrk="0">
        <a:lnSpc>
          <a:spcPct val="100000"/>
        </a:lnSpc>
        <a:spcBef>
          <a:spcPts val="10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github.com/ProjetoP2Huffman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ti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s.usfca.edu/~galles/visualization/TopoSortDFS.html" TargetMode="Externa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/>
        </p:nvSpPr>
        <p:spPr>
          <a:xfrm>
            <a:off x="246097" y="3964294"/>
            <a:ext cx="12512606" cy="10546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65023" tIns="65023" rIns="65023" bIns="65023">
            <a:spAutoFit/>
          </a:bodyPr>
          <a:lstStyle>
            <a:lvl1pPr defTabSz="650240">
              <a:defRPr sz="6000" b="1"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r>
              <a:rPr lang="pt-BR" dirty="0" err="1" smtClean="0"/>
              <a:t>Topological</a:t>
            </a:r>
            <a:r>
              <a:rPr lang="pt-BR" dirty="0" smtClean="0"/>
              <a:t> </a:t>
            </a:r>
            <a:r>
              <a:rPr lang="pt-BR" dirty="0" err="1" smtClean="0"/>
              <a:t>Sort</a:t>
            </a:r>
            <a:endParaRPr dirty="0"/>
          </a:p>
        </p:txBody>
      </p:sp>
      <p:sp>
        <p:nvSpPr>
          <p:cNvPr id="58" name="Shape 58"/>
          <p:cNvSpPr/>
          <p:nvPr/>
        </p:nvSpPr>
        <p:spPr>
          <a:xfrm>
            <a:off x="121919" y="6289546"/>
            <a:ext cx="12760962" cy="19164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65023" tIns="65023" rIns="65023" bIns="65023">
            <a:spAutoFit/>
          </a:bodyPr>
          <a:lstStyle/>
          <a:p>
            <a:pPr defTabSz="650240">
              <a:defRPr sz="4000" b="1"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rPr lang="pt-BR" dirty="0" smtClean="0"/>
              <a:t>John Victor – Mateus Pereira – </a:t>
            </a:r>
            <a:r>
              <a:rPr lang="pt-BR" dirty="0" err="1" smtClean="0"/>
              <a:t>Waddinsohn</a:t>
            </a:r>
            <a:r>
              <a:rPr lang="pt-BR" dirty="0" smtClean="0"/>
              <a:t> Franklin</a:t>
            </a:r>
          </a:p>
          <a:p>
            <a:pPr defTabSz="650240">
              <a:defRPr sz="4000" b="1">
                <a:latin typeface="Arial Narrow"/>
                <a:ea typeface="Arial Narrow"/>
                <a:cs typeface="Arial Narrow"/>
                <a:sym typeface="Arial Narrow"/>
              </a:defRPr>
            </a:pPr>
            <a:endParaRPr dirty="0"/>
          </a:p>
          <a:p>
            <a:pPr defTabSz="650240">
              <a:defRPr sz="4000" b="1"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rPr lang="pt-BR" sz="3600" dirty="0" smtClean="0">
                <a:hlinkClick r:id="rId2"/>
              </a:rPr>
              <a:t>https://github.com/ProjetoP2Huffman</a:t>
            </a:r>
            <a:endParaRPr sz="3600" dirty="0"/>
          </a:p>
        </p:txBody>
      </p:sp>
      <p:pic>
        <p:nvPicPr>
          <p:cNvPr id="59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524946" y="944423"/>
            <a:ext cx="1987680" cy="1883748"/>
          </a:xfrm>
          <a:prstGeom prst="rect">
            <a:avLst/>
          </a:prstGeom>
          <a:ln w="12700">
            <a:miter lim="400000"/>
          </a:ln>
        </p:spPr>
      </p:pic>
      <p:pic>
        <p:nvPicPr>
          <p:cNvPr id="60" name="pasted-image.tif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492174" y="466804"/>
            <a:ext cx="1656076" cy="283898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/>
          </p:cNvSpPr>
          <p:nvPr>
            <p:ph type="title"/>
          </p:nvPr>
        </p:nvSpPr>
        <p:spPr>
          <a:xfrm>
            <a:off x="482893" y="4199377"/>
            <a:ext cx="11883370" cy="1074994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/>
            <a:r>
              <a:rPr lang="pt-BR" sz="16600" dirty="0" smtClean="0"/>
              <a:t>TAD</a:t>
            </a:r>
            <a:endParaRPr sz="166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/>
          </p:cNvSpPr>
          <p:nvPr>
            <p:ph type="title"/>
          </p:nvPr>
        </p:nvSpPr>
        <p:spPr>
          <a:xfrm>
            <a:off x="588764" y="3208097"/>
            <a:ext cx="2790401" cy="1074994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/>
            <a:r>
              <a:rPr lang="pt-BR" sz="5400" dirty="0" err="1" smtClean="0"/>
              <a:t>Stack</a:t>
            </a:r>
            <a:endParaRPr sz="5400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36" t="28294" r="66648" b="58633"/>
          <a:stretch/>
        </p:blipFill>
        <p:spPr>
          <a:xfrm>
            <a:off x="346705" y="916378"/>
            <a:ext cx="3274522" cy="2529192"/>
          </a:xfrm>
          <a:prstGeom prst="rect">
            <a:avLst/>
          </a:prstGeom>
        </p:spPr>
      </p:pic>
      <p:sp>
        <p:nvSpPr>
          <p:cNvPr id="4" name="Shape 71"/>
          <p:cNvSpPr txBox="1">
            <a:spLocks/>
          </p:cNvSpPr>
          <p:nvPr/>
        </p:nvSpPr>
        <p:spPr>
          <a:xfrm>
            <a:off x="891100" y="6330967"/>
            <a:ext cx="2691567" cy="10749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Autofit/>
          </a:bodyPr>
          <a:lstStyle>
            <a:lvl1pPr marL="0" marR="0" indent="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1pPr>
            <a:lvl2pPr marL="0" marR="0" indent="22860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2pPr>
            <a:lvl3pPr marL="0" marR="0" indent="45720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3pPr>
            <a:lvl4pPr marL="0" marR="0" indent="68580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4pPr>
            <a:lvl5pPr marL="0" marR="0" indent="91440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5pPr>
            <a:lvl6pPr marL="0" marR="0" indent="114300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6pPr>
            <a:lvl7pPr marL="0" marR="0" indent="137160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7pPr>
            <a:lvl8pPr marL="0" marR="0" indent="160020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8pPr>
            <a:lvl9pPr marL="0" marR="0" indent="182880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ctr" hangingPunct="1"/>
            <a:r>
              <a:rPr lang="pt-BR" sz="5400" dirty="0" err="1" smtClean="0"/>
              <a:t>Graph</a:t>
            </a:r>
            <a:endParaRPr lang="pt-BR" sz="5400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02" t="44464" r="63331" b="42807"/>
          <a:stretch/>
        </p:blipFill>
        <p:spPr>
          <a:xfrm>
            <a:off x="346705" y="4283091"/>
            <a:ext cx="4234069" cy="2373549"/>
          </a:xfrm>
          <a:prstGeom prst="rect">
            <a:avLst/>
          </a:prstGeom>
        </p:spPr>
      </p:pic>
      <p:sp>
        <p:nvSpPr>
          <p:cNvPr id="6" name="Shape 71"/>
          <p:cNvSpPr txBox="1">
            <a:spLocks/>
          </p:cNvSpPr>
          <p:nvPr/>
        </p:nvSpPr>
        <p:spPr>
          <a:xfrm>
            <a:off x="790582" y="299822"/>
            <a:ext cx="2691567" cy="10749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Autofit/>
          </a:bodyPr>
          <a:lstStyle>
            <a:lvl1pPr marL="0" marR="0" indent="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1pPr>
            <a:lvl2pPr marL="0" marR="0" indent="22860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2pPr>
            <a:lvl3pPr marL="0" marR="0" indent="45720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3pPr>
            <a:lvl4pPr marL="0" marR="0" indent="68580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4pPr>
            <a:lvl5pPr marL="0" marR="0" indent="91440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5pPr>
            <a:lvl6pPr marL="0" marR="0" indent="114300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6pPr>
            <a:lvl7pPr marL="0" marR="0" indent="137160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7pPr>
            <a:lvl8pPr marL="0" marR="0" indent="160020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8pPr>
            <a:lvl9pPr marL="0" marR="0" indent="182880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ctr" hangingPunct="1"/>
            <a:r>
              <a:rPr lang="pt-BR" sz="5400" dirty="0" smtClean="0"/>
              <a:t>Node</a:t>
            </a:r>
            <a:endParaRPr lang="pt-BR" sz="5400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79" t="41845" r="63829" b="44871"/>
          <a:stretch/>
        </p:blipFill>
        <p:spPr>
          <a:xfrm>
            <a:off x="323546" y="7310663"/>
            <a:ext cx="3826673" cy="2324993"/>
          </a:xfrm>
          <a:prstGeom prst="rect">
            <a:avLst/>
          </a:prstGeom>
        </p:spPr>
      </p:pic>
      <p:grpSp>
        <p:nvGrpSpPr>
          <p:cNvPr id="72" name="Grupo 71"/>
          <p:cNvGrpSpPr/>
          <p:nvPr/>
        </p:nvGrpSpPr>
        <p:grpSpPr>
          <a:xfrm>
            <a:off x="6269792" y="1130384"/>
            <a:ext cx="4533105" cy="7073966"/>
            <a:chOff x="5024651" y="916377"/>
            <a:chExt cx="4533105" cy="7073966"/>
          </a:xfrm>
        </p:grpSpPr>
        <p:sp>
          <p:nvSpPr>
            <p:cNvPr id="9" name="Retângulo 8"/>
            <p:cNvSpPr/>
            <p:nvPr/>
          </p:nvSpPr>
          <p:spPr>
            <a:xfrm>
              <a:off x="5822482" y="2778800"/>
              <a:ext cx="676945" cy="471924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pt-BR" sz="2400" i="0" u="none" strike="noStrike" normalizeH="0" baseline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10" name="Retângulo 9"/>
            <p:cNvSpPr/>
            <p:nvPr/>
          </p:nvSpPr>
          <p:spPr>
            <a:xfrm>
              <a:off x="5822482" y="3336933"/>
              <a:ext cx="676945" cy="471924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pt-BR" sz="2400" i="0" u="none" strike="noStrike" normalizeH="0" baseline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11" name="Retângulo 10"/>
            <p:cNvSpPr/>
            <p:nvPr/>
          </p:nvSpPr>
          <p:spPr>
            <a:xfrm>
              <a:off x="5822482" y="3895068"/>
              <a:ext cx="676945" cy="471924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pt-BR" sz="2400" i="0" u="none" strike="noStrike" normalizeH="0" baseline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12" name="Retângulo 11"/>
            <p:cNvSpPr/>
            <p:nvPr/>
          </p:nvSpPr>
          <p:spPr>
            <a:xfrm>
              <a:off x="5822480" y="5034116"/>
              <a:ext cx="676945" cy="471924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pt-BR" sz="2400" i="0" u="none" strike="noStrike" normalizeH="0" baseline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13" name="Retângulo 12"/>
            <p:cNvSpPr/>
            <p:nvPr/>
          </p:nvSpPr>
          <p:spPr>
            <a:xfrm>
              <a:off x="5822478" y="7357775"/>
              <a:ext cx="676945" cy="471924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pt-BR" sz="2400" i="0" u="none" strike="noStrike" normalizeH="0" baseline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14" name="Retângulo 13"/>
            <p:cNvSpPr/>
            <p:nvPr/>
          </p:nvSpPr>
          <p:spPr>
            <a:xfrm>
              <a:off x="5822480" y="4453201"/>
              <a:ext cx="676945" cy="471924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pt-BR" sz="2400" i="0" u="none" strike="noStrike" normalizeH="0" baseline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15" name="Retângulo 14"/>
            <p:cNvSpPr/>
            <p:nvPr/>
          </p:nvSpPr>
          <p:spPr>
            <a:xfrm>
              <a:off x="5822479" y="2205320"/>
              <a:ext cx="676945" cy="471924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pt-BR" sz="2400" i="0" u="none" strike="noStrike" normalizeH="0" baseline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16" name="Retângulo 15"/>
            <p:cNvSpPr/>
            <p:nvPr/>
          </p:nvSpPr>
          <p:spPr>
            <a:xfrm>
              <a:off x="5822479" y="1647184"/>
              <a:ext cx="676945" cy="471924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pt-BR" sz="2400" i="0" u="none" strike="noStrike" normalizeH="0" baseline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17" name="Retângulo 16"/>
            <p:cNvSpPr/>
            <p:nvPr/>
          </p:nvSpPr>
          <p:spPr>
            <a:xfrm>
              <a:off x="5822479" y="6769427"/>
              <a:ext cx="676945" cy="471924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pt-BR" sz="2400" i="0" u="none" strike="noStrike" normalizeH="0" baseline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18" name="Retângulo 17"/>
            <p:cNvSpPr/>
            <p:nvPr/>
          </p:nvSpPr>
          <p:spPr>
            <a:xfrm>
              <a:off x="5822480" y="5615031"/>
              <a:ext cx="676945" cy="471924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pt-BR" sz="2400" i="0" u="none" strike="noStrike" normalizeH="0" baseline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19" name="Retângulo 18"/>
            <p:cNvSpPr/>
            <p:nvPr/>
          </p:nvSpPr>
          <p:spPr>
            <a:xfrm>
              <a:off x="5822480" y="6195945"/>
              <a:ext cx="676945" cy="471924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pt-BR" sz="2400" i="0" u="none" strike="noStrike" normalizeH="0" baseline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20" name="Retângulo 19"/>
            <p:cNvSpPr/>
            <p:nvPr/>
          </p:nvSpPr>
          <p:spPr>
            <a:xfrm>
              <a:off x="6954750" y="2778800"/>
              <a:ext cx="676945" cy="471924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pt-BR" sz="2400" i="0" u="none" strike="noStrike" normalizeH="0" baseline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21" name="Retângulo 20"/>
            <p:cNvSpPr/>
            <p:nvPr/>
          </p:nvSpPr>
          <p:spPr>
            <a:xfrm>
              <a:off x="6954750" y="3336933"/>
              <a:ext cx="676945" cy="471924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pt-BR" sz="2400" i="0" u="none" strike="noStrike" normalizeH="0" baseline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22" name="Retângulo 21"/>
            <p:cNvSpPr/>
            <p:nvPr/>
          </p:nvSpPr>
          <p:spPr>
            <a:xfrm>
              <a:off x="6954750" y="3895068"/>
              <a:ext cx="676945" cy="471924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pt-BR" sz="2400" i="0" u="none" strike="noStrike" normalizeH="0" baseline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23" name="Retângulo 22"/>
            <p:cNvSpPr/>
            <p:nvPr/>
          </p:nvSpPr>
          <p:spPr>
            <a:xfrm>
              <a:off x="6954749" y="5034116"/>
              <a:ext cx="676945" cy="471924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pt-BR" sz="2400" i="0" u="none" strike="noStrike" normalizeH="0" baseline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24" name="Retângulo 23"/>
            <p:cNvSpPr/>
            <p:nvPr/>
          </p:nvSpPr>
          <p:spPr>
            <a:xfrm>
              <a:off x="6954746" y="7357775"/>
              <a:ext cx="676945" cy="471924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pt-BR" sz="2400" i="0" u="none" strike="noStrike" normalizeH="0" baseline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25" name="Retângulo 24"/>
            <p:cNvSpPr/>
            <p:nvPr/>
          </p:nvSpPr>
          <p:spPr>
            <a:xfrm>
              <a:off x="6954749" y="4453201"/>
              <a:ext cx="676945" cy="471924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pt-BR" sz="2400" i="0" u="none" strike="noStrike" normalizeH="0" baseline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26" name="Retângulo 25"/>
            <p:cNvSpPr/>
            <p:nvPr/>
          </p:nvSpPr>
          <p:spPr>
            <a:xfrm>
              <a:off x="6954747" y="2205320"/>
              <a:ext cx="676945" cy="471924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pt-BR" sz="2400" i="0" u="none" strike="noStrike" normalizeH="0" baseline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27" name="Retângulo 26"/>
            <p:cNvSpPr/>
            <p:nvPr/>
          </p:nvSpPr>
          <p:spPr>
            <a:xfrm>
              <a:off x="6954747" y="1647184"/>
              <a:ext cx="676945" cy="471924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pt-BR" sz="2400" i="0" u="none" strike="noStrike" normalizeH="0" baseline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28" name="Retângulo 27"/>
            <p:cNvSpPr/>
            <p:nvPr/>
          </p:nvSpPr>
          <p:spPr>
            <a:xfrm>
              <a:off x="6954747" y="6769427"/>
              <a:ext cx="676945" cy="471924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pt-BR" sz="2400" i="0" u="none" strike="noStrike" normalizeH="0" baseline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29" name="Retângulo 28"/>
            <p:cNvSpPr/>
            <p:nvPr/>
          </p:nvSpPr>
          <p:spPr>
            <a:xfrm>
              <a:off x="6954749" y="5615031"/>
              <a:ext cx="676945" cy="471924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pt-BR" sz="2400" i="0" u="none" strike="noStrike" normalizeH="0" baseline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30" name="Retângulo 29"/>
            <p:cNvSpPr/>
            <p:nvPr/>
          </p:nvSpPr>
          <p:spPr>
            <a:xfrm>
              <a:off x="6954749" y="6195945"/>
              <a:ext cx="676945" cy="471924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pt-BR" sz="2400" i="0" u="none" strike="noStrike" normalizeH="0" baseline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31" name="CaixaDeTexto 30"/>
            <p:cNvSpPr txBox="1"/>
            <p:nvPr/>
          </p:nvSpPr>
          <p:spPr>
            <a:xfrm>
              <a:off x="6833864" y="935440"/>
              <a:ext cx="918709" cy="6629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pt-BR" sz="2800" b="1" dirty="0" err="1" smtClean="0"/>
                <a:t>dep</a:t>
              </a:r>
              <a:endParaRPr kumimoji="0" lang="pt-BR" sz="2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32" name="CaixaDeTexto 31"/>
            <p:cNvSpPr txBox="1"/>
            <p:nvPr/>
          </p:nvSpPr>
          <p:spPr>
            <a:xfrm>
              <a:off x="5701596" y="922317"/>
              <a:ext cx="918709" cy="6629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pt-BR" sz="2800" b="1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vis</a:t>
              </a:r>
              <a:endParaRPr kumimoji="0" lang="pt-BR" sz="2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grpSp>
          <p:nvGrpSpPr>
            <p:cNvPr id="33" name="Grupo 32"/>
            <p:cNvGrpSpPr/>
            <p:nvPr/>
          </p:nvGrpSpPr>
          <p:grpSpPr>
            <a:xfrm>
              <a:off x="8087012" y="1598378"/>
              <a:ext cx="676949" cy="6291506"/>
              <a:chOff x="5914413" y="1571374"/>
              <a:chExt cx="661485" cy="7164064"/>
            </a:xfrm>
          </p:grpSpPr>
          <p:sp>
            <p:nvSpPr>
              <p:cNvPr id="60" name="Retângulo 59"/>
              <p:cNvSpPr/>
              <p:nvPr/>
            </p:nvSpPr>
            <p:spPr>
              <a:xfrm>
                <a:off x="5914417" y="2859932"/>
                <a:ext cx="661481" cy="661481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pt-BR" sz="2400" i="0" u="none" strike="noStrike" normalizeH="0" baseline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uFillTx/>
                  <a:latin typeface="+mn-lt"/>
                  <a:ea typeface="+mn-ea"/>
                  <a:cs typeface="+mn-cs"/>
                  <a:sym typeface="Helvetica Light"/>
                </a:endParaRPr>
              </a:p>
            </p:txBody>
          </p:sp>
          <p:sp>
            <p:nvSpPr>
              <p:cNvPr id="61" name="Retângulo 60"/>
              <p:cNvSpPr/>
              <p:nvPr/>
            </p:nvSpPr>
            <p:spPr>
              <a:xfrm>
                <a:off x="5914417" y="3495472"/>
                <a:ext cx="661481" cy="661481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pt-BR" sz="2400" i="0" u="none" strike="noStrike" normalizeH="0" baseline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uFillTx/>
                  <a:latin typeface="+mn-lt"/>
                  <a:ea typeface="+mn-ea"/>
                  <a:cs typeface="+mn-cs"/>
                  <a:sym typeface="Helvetica Light"/>
                </a:endParaRPr>
              </a:p>
            </p:txBody>
          </p:sp>
          <p:sp>
            <p:nvSpPr>
              <p:cNvPr id="62" name="Retângulo 61"/>
              <p:cNvSpPr/>
              <p:nvPr/>
            </p:nvSpPr>
            <p:spPr>
              <a:xfrm>
                <a:off x="5914417" y="4131012"/>
                <a:ext cx="661481" cy="661481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pt-BR" sz="2400" i="0" u="none" strike="noStrike" normalizeH="0" baseline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uFillTx/>
                  <a:latin typeface="+mn-lt"/>
                  <a:ea typeface="+mn-ea"/>
                  <a:cs typeface="+mn-cs"/>
                  <a:sym typeface="Helvetica Light"/>
                </a:endParaRPr>
              </a:p>
            </p:txBody>
          </p:sp>
          <p:sp>
            <p:nvSpPr>
              <p:cNvPr id="63" name="Retângulo 62"/>
              <p:cNvSpPr/>
              <p:nvPr/>
            </p:nvSpPr>
            <p:spPr>
              <a:xfrm>
                <a:off x="5914416" y="5428033"/>
                <a:ext cx="661481" cy="661481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pt-BR" sz="2400" i="0" u="none" strike="noStrike" normalizeH="0" baseline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uFillTx/>
                  <a:latin typeface="+mn-lt"/>
                  <a:ea typeface="+mn-ea"/>
                  <a:cs typeface="+mn-cs"/>
                  <a:sym typeface="Helvetica Light"/>
                </a:endParaRPr>
              </a:p>
            </p:txBody>
          </p:sp>
          <p:sp>
            <p:nvSpPr>
              <p:cNvPr id="64" name="Retângulo 63"/>
              <p:cNvSpPr/>
              <p:nvPr/>
            </p:nvSpPr>
            <p:spPr>
              <a:xfrm>
                <a:off x="5914413" y="8073957"/>
                <a:ext cx="661481" cy="661481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pt-BR" sz="2400" i="0" u="none" strike="noStrike" normalizeH="0" baseline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uFillTx/>
                  <a:latin typeface="+mn-lt"/>
                  <a:ea typeface="+mn-ea"/>
                  <a:cs typeface="+mn-cs"/>
                  <a:sym typeface="Helvetica Light"/>
                </a:endParaRPr>
              </a:p>
            </p:txBody>
          </p:sp>
          <p:sp>
            <p:nvSpPr>
              <p:cNvPr id="65" name="Retângulo 64"/>
              <p:cNvSpPr/>
              <p:nvPr/>
            </p:nvSpPr>
            <p:spPr>
              <a:xfrm>
                <a:off x="5914416" y="4766552"/>
                <a:ext cx="661481" cy="661481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pt-BR" sz="2400" i="0" u="none" strike="noStrike" normalizeH="0" baseline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uFillTx/>
                  <a:latin typeface="+mn-lt"/>
                  <a:ea typeface="+mn-ea"/>
                  <a:cs typeface="+mn-cs"/>
                  <a:sym typeface="Helvetica Light"/>
                </a:endParaRPr>
              </a:p>
            </p:txBody>
          </p:sp>
          <p:sp>
            <p:nvSpPr>
              <p:cNvPr id="66" name="Retângulo 65"/>
              <p:cNvSpPr/>
              <p:nvPr/>
            </p:nvSpPr>
            <p:spPr>
              <a:xfrm>
                <a:off x="5914414" y="2206916"/>
                <a:ext cx="661481" cy="661481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pt-BR" sz="2400" i="0" u="none" strike="noStrike" normalizeH="0" baseline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uFillTx/>
                  <a:latin typeface="+mn-lt"/>
                  <a:ea typeface="+mn-ea"/>
                  <a:cs typeface="+mn-cs"/>
                  <a:sym typeface="Helvetica Light"/>
                </a:endParaRPr>
              </a:p>
            </p:txBody>
          </p:sp>
          <p:sp>
            <p:nvSpPr>
              <p:cNvPr id="67" name="Retângulo 66"/>
              <p:cNvSpPr/>
              <p:nvPr/>
            </p:nvSpPr>
            <p:spPr>
              <a:xfrm>
                <a:off x="5914414" y="1571374"/>
                <a:ext cx="661481" cy="661481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pt-BR" sz="2400" i="0" u="none" strike="noStrike" normalizeH="0" baseline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uFillTx/>
                  <a:latin typeface="+mn-lt"/>
                  <a:ea typeface="+mn-ea"/>
                  <a:cs typeface="+mn-cs"/>
                  <a:sym typeface="Helvetica Light"/>
                </a:endParaRPr>
              </a:p>
            </p:txBody>
          </p:sp>
          <p:sp>
            <p:nvSpPr>
              <p:cNvPr id="68" name="Retângulo 67"/>
              <p:cNvSpPr/>
              <p:nvPr/>
            </p:nvSpPr>
            <p:spPr>
              <a:xfrm>
                <a:off x="5914414" y="7404011"/>
                <a:ext cx="661481" cy="661481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pt-BR" sz="2400" i="0" u="none" strike="noStrike" normalizeH="0" baseline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uFillTx/>
                  <a:latin typeface="+mn-lt"/>
                  <a:ea typeface="+mn-ea"/>
                  <a:cs typeface="+mn-cs"/>
                  <a:sym typeface="Helvetica Light"/>
                </a:endParaRPr>
              </a:p>
            </p:txBody>
          </p:sp>
          <p:sp>
            <p:nvSpPr>
              <p:cNvPr id="69" name="Retângulo 68"/>
              <p:cNvSpPr/>
              <p:nvPr/>
            </p:nvSpPr>
            <p:spPr>
              <a:xfrm>
                <a:off x="5914416" y="6089514"/>
                <a:ext cx="661481" cy="661481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pt-BR" sz="2400" i="0" u="none" strike="noStrike" normalizeH="0" baseline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uFillTx/>
                  <a:latin typeface="+mn-lt"/>
                  <a:ea typeface="+mn-ea"/>
                  <a:cs typeface="+mn-cs"/>
                  <a:sym typeface="Helvetica Light"/>
                </a:endParaRPr>
              </a:p>
            </p:txBody>
          </p:sp>
          <p:sp>
            <p:nvSpPr>
              <p:cNvPr id="70" name="Retângulo 69"/>
              <p:cNvSpPr/>
              <p:nvPr/>
            </p:nvSpPr>
            <p:spPr>
              <a:xfrm>
                <a:off x="5914415" y="6750995"/>
                <a:ext cx="661481" cy="661481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pt-BR" sz="2400" i="0" u="none" strike="noStrike" normalizeH="0" baseline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uFillTx/>
                  <a:latin typeface="+mn-lt"/>
                  <a:ea typeface="+mn-ea"/>
                  <a:cs typeface="+mn-cs"/>
                  <a:sym typeface="Helvetica Light"/>
                </a:endParaRPr>
              </a:p>
            </p:txBody>
          </p:sp>
        </p:grpSp>
        <p:sp>
          <p:nvSpPr>
            <p:cNvPr id="34" name="CaixaDeTexto 33"/>
            <p:cNvSpPr txBox="1"/>
            <p:nvPr/>
          </p:nvSpPr>
          <p:spPr>
            <a:xfrm>
              <a:off x="7966132" y="916377"/>
              <a:ext cx="918709" cy="6629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pt-BR" sz="2800" b="1" dirty="0" smtClean="0"/>
                <a:t>ver</a:t>
              </a:r>
              <a:endParaRPr kumimoji="0" lang="pt-BR" sz="2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35" name="CaixaDeTexto 34"/>
            <p:cNvSpPr txBox="1"/>
            <p:nvPr/>
          </p:nvSpPr>
          <p:spPr>
            <a:xfrm>
              <a:off x="5024651" y="1455221"/>
              <a:ext cx="797826" cy="65351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pt-BR" sz="3800" b="0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sym typeface="Helvetica Light"/>
                </a:rPr>
                <a:t>0</a:t>
              </a:r>
            </a:p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pt-BR" sz="3800" dirty="0" smtClean="0"/>
                <a:t>1</a:t>
              </a:r>
            </a:p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pt-BR" sz="3800" b="0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sym typeface="Helvetica Light"/>
                </a:rPr>
                <a:t>2</a:t>
              </a:r>
            </a:p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pt-BR" sz="3800" dirty="0" smtClean="0"/>
                <a:t>3</a:t>
              </a:r>
            </a:p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pt-BR" sz="3800" b="0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sym typeface="Helvetica Light"/>
                </a:rPr>
                <a:t>4</a:t>
              </a:r>
            </a:p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pt-BR" sz="3800" dirty="0" smtClean="0"/>
                <a:t>5</a:t>
              </a:r>
            </a:p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pt-BR" sz="3800" b="0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sym typeface="Helvetica Light"/>
                </a:rPr>
                <a:t>6</a:t>
              </a:r>
            </a:p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pt-BR" sz="3800" dirty="0" smtClean="0"/>
                <a:t>7</a:t>
              </a:r>
            </a:p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pt-BR" sz="3800" b="0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sym typeface="Helvetica Light"/>
                </a:rPr>
                <a:t>8</a:t>
              </a:r>
            </a:p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pt-BR" sz="3800" dirty="0" smtClean="0"/>
                <a:t>9</a:t>
              </a:r>
            </a:p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pt-BR" sz="3800" b="0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sym typeface="Helvetica Light"/>
                </a:rPr>
                <a:t>10</a:t>
              </a:r>
            </a:p>
          </p:txBody>
        </p:sp>
        <p:cxnSp>
          <p:nvCxnSpPr>
            <p:cNvPr id="46" name="Conector de seta reta 45"/>
            <p:cNvCxnSpPr>
              <a:stCxn id="65" idx="3"/>
            </p:cNvCxnSpPr>
            <p:nvPr/>
          </p:nvCxnSpPr>
          <p:spPr>
            <a:xfrm flipV="1">
              <a:off x="8763959" y="4689164"/>
              <a:ext cx="793795" cy="568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Conector de seta reta 46"/>
            <p:cNvCxnSpPr>
              <a:stCxn id="62" idx="3"/>
            </p:cNvCxnSpPr>
            <p:nvPr/>
          </p:nvCxnSpPr>
          <p:spPr>
            <a:xfrm flipV="1">
              <a:off x="8763961" y="4131031"/>
              <a:ext cx="793795" cy="568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Conector de seta reta 47"/>
            <p:cNvCxnSpPr>
              <a:stCxn id="68" idx="3"/>
            </p:cNvCxnSpPr>
            <p:nvPr/>
          </p:nvCxnSpPr>
          <p:spPr>
            <a:xfrm flipV="1">
              <a:off x="8763958" y="7005390"/>
              <a:ext cx="793795" cy="568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Conector de seta reta 48"/>
            <p:cNvCxnSpPr>
              <a:stCxn id="70" idx="3"/>
            </p:cNvCxnSpPr>
            <p:nvPr/>
          </p:nvCxnSpPr>
          <p:spPr>
            <a:xfrm flipV="1">
              <a:off x="8763959" y="6431908"/>
              <a:ext cx="793795" cy="568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Conector de seta reta 49"/>
            <p:cNvCxnSpPr>
              <a:stCxn id="67" idx="3"/>
            </p:cNvCxnSpPr>
            <p:nvPr/>
          </p:nvCxnSpPr>
          <p:spPr>
            <a:xfrm flipV="1">
              <a:off x="8763958" y="1883148"/>
              <a:ext cx="793795" cy="568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Conector de seta reta 50"/>
            <p:cNvCxnSpPr>
              <a:stCxn id="66" idx="3"/>
            </p:cNvCxnSpPr>
            <p:nvPr/>
          </p:nvCxnSpPr>
          <p:spPr>
            <a:xfrm flipV="1">
              <a:off x="8763958" y="2441283"/>
              <a:ext cx="793795" cy="568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Conector de seta reta 51"/>
            <p:cNvCxnSpPr>
              <a:stCxn id="60" idx="3"/>
            </p:cNvCxnSpPr>
            <p:nvPr/>
          </p:nvCxnSpPr>
          <p:spPr>
            <a:xfrm flipV="1">
              <a:off x="8763961" y="3014763"/>
              <a:ext cx="793795" cy="568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Conector de seta reta 53"/>
            <p:cNvCxnSpPr>
              <a:stCxn id="61" idx="3"/>
            </p:cNvCxnSpPr>
            <p:nvPr/>
          </p:nvCxnSpPr>
          <p:spPr>
            <a:xfrm flipV="1">
              <a:off x="8763961" y="3572897"/>
              <a:ext cx="793795" cy="568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Conector de seta reta 54"/>
            <p:cNvCxnSpPr>
              <a:stCxn id="63" idx="3"/>
            </p:cNvCxnSpPr>
            <p:nvPr/>
          </p:nvCxnSpPr>
          <p:spPr>
            <a:xfrm flipV="1">
              <a:off x="8763959" y="5270079"/>
              <a:ext cx="793795" cy="568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Conector de seta reta 56"/>
            <p:cNvCxnSpPr>
              <a:stCxn id="69" idx="3"/>
            </p:cNvCxnSpPr>
            <p:nvPr/>
          </p:nvCxnSpPr>
          <p:spPr>
            <a:xfrm flipV="1">
              <a:off x="8763959" y="5850994"/>
              <a:ext cx="793795" cy="568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Conector de seta reta 57"/>
            <p:cNvCxnSpPr>
              <a:stCxn id="64" idx="3"/>
            </p:cNvCxnSpPr>
            <p:nvPr/>
          </p:nvCxnSpPr>
          <p:spPr>
            <a:xfrm flipV="1">
              <a:off x="8763957" y="7593738"/>
              <a:ext cx="793795" cy="568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46471915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/>
          </p:cNvSpPr>
          <p:nvPr>
            <p:ph type="title"/>
          </p:nvPr>
        </p:nvSpPr>
        <p:spPr>
          <a:xfrm>
            <a:off x="4946756" y="642026"/>
            <a:ext cx="2790401" cy="1074994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/>
            <a:r>
              <a:rPr lang="pt-BR" sz="5400" dirty="0" err="1" smtClean="0"/>
              <a:t>Stack</a:t>
            </a:r>
            <a:endParaRPr sz="5400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17" t="27715" r="55320" b="56225"/>
          <a:stretch/>
        </p:blipFill>
        <p:spPr>
          <a:xfrm>
            <a:off x="2140083" y="2250895"/>
            <a:ext cx="9909443" cy="4130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91965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/>
          </p:cNvSpPr>
          <p:nvPr>
            <p:ph type="title"/>
          </p:nvPr>
        </p:nvSpPr>
        <p:spPr>
          <a:xfrm>
            <a:off x="4946756" y="642026"/>
            <a:ext cx="2790401" cy="1074994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/>
            <a:r>
              <a:rPr lang="pt-BR" sz="5400" dirty="0" err="1" smtClean="0"/>
              <a:t>Graph</a:t>
            </a:r>
            <a:endParaRPr sz="5400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11" t="29554" r="41974" b="58986"/>
          <a:stretch/>
        </p:blipFill>
        <p:spPr>
          <a:xfrm>
            <a:off x="408561" y="2177782"/>
            <a:ext cx="12306464" cy="2277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920599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pt-BR" dirty="0" err="1"/>
              <a:t>M</a:t>
            </a:r>
            <a:r>
              <a:rPr lang="pt-BR" dirty="0" err="1" smtClean="0"/>
              <a:t>ain</a:t>
            </a:r>
            <a:endParaRPr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43" t="25241" r="46284" b="11963"/>
          <a:stretch/>
        </p:blipFill>
        <p:spPr>
          <a:xfrm>
            <a:off x="560716" y="1400784"/>
            <a:ext cx="7927301" cy="8192742"/>
          </a:xfrm>
          <a:prstGeom prst="rect">
            <a:avLst/>
          </a:prstGeom>
        </p:spPr>
      </p:pic>
      <p:grpSp>
        <p:nvGrpSpPr>
          <p:cNvPr id="28" name="Grupo 27"/>
          <p:cNvGrpSpPr/>
          <p:nvPr/>
        </p:nvGrpSpPr>
        <p:grpSpPr>
          <a:xfrm>
            <a:off x="8826362" y="2610176"/>
            <a:ext cx="3909553" cy="5016307"/>
            <a:chOff x="8534532" y="2512901"/>
            <a:chExt cx="3909553" cy="5016307"/>
          </a:xfrm>
        </p:grpSpPr>
        <p:sp>
          <p:nvSpPr>
            <p:cNvPr id="5" name="Elipse 4"/>
            <p:cNvSpPr/>
            <p:nvPr/>
          </p:nvSpPr>
          <p:spPr>
            <a:xfrm>
              <a:off x="8537547" y="2512901"/>
              <a:ext cx="618404" cy="495149"/>
            </a:xfrm>
            <a:prstGeom prst="ellipse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pt-BR" sz="2400" i="0" u="none" strike="noStrike" normalizeH="0" baseline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uFillTx/>
                  <a:latin typeface="+mn-lt"/>
                  <a:ea typeface="+mn-ea"/>
                  <a:cs typeface="+mn-cs"/>
                  <a:sym typeface="Helvetica Light"/>
                </a:rPr>
                <a:t>3</a:t>
              </a:r>
              <a:endParaRPr kumimoji="0" lang="pt-BR" sz="2400" i="0" u="none" strike="noStrike" normalizeH="0" baseline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6" name="Elipse 5"/>
            <p:cNvSpPr/>
            <p:nvPr/>
          </p:nvSpPr>
          <p:spPr>
            <a:xfrm>
              <a:off x="8534532" y="3676445"/>
              <a:ext cx="618404" cy="577056"/>
            </a:xfrm>
            <a:prstGeom prst="ellipse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pt-BR" sz="2000" i="0" u="none" strike="noStrike" normalizeH="0" baseline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uFillTx/>
                  <a:latin typeface="+mn-lt"/>
                  <a:ea typeface="+mn-ea"/>
                  <a:cs typeface="+mn-cs"/>
                  <a:sym typeface="Helvetica Light"/>
                </a:rPr>
                <a:t>10</a:t>
              </a:r>
              <a:endParaRPr kumimoji="0" lang="pt-BR" sz="2000" i="0" u="none" strike="noStrike" normalizeH="0" baseline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7" name="Elipse 6"/>
            <p:cNvSpPr/>
            <p:nvPr/>
          </p:nvSpPr>
          <p:spPr>
            <a:xfrm>
              <a:off x="8534532" y="4794401"/>
              <a:ext cx="618404" cy="495149"/>
            </a:xfrm>
            <a:prstGeom prst="ellipse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pt-BR" sz="2400" i="0" u="none" strike="noStrike" normalizeH="0" baseline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uFillTx/>
                  <a:latin typeface="+mn-lt"/>
                  <a:ea typeface="+mn-ea"/>
                  <a:cs typeface="+mn-cs"/>
                  <a:sym typeface="Helvetica Light"/>
                </a:rPr>
                <a:t>0</a:t>
              </a:r>
              <a:endParaRPr kumimoji="0" lang="pt-BR" sz="2400" i="0" u="none" strike="noStrike" normalizeH="0" baseline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8" name="Elipse 7"/>
            <p:cNvSpPr/>
            <p:nvPr/>
          </p:nvSpPr>
          <p:spPr>
            <a:xfrm>
              <a:off x="11825681" y="2512901"/>
              <a:ext cx="618404" cy="495149"/>
            </a:xfrm>
            <a:prstGeom prst="ellipse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pt-BR" sz="2400" i="0" u="none" strike="noStrike" normalizeH="0" baseline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uFillTx/>
                  <a:latin typeface="+mn-lt"/>
                  <a:ea typeface="+mn-ea"/>
                  <a:cs typeface="+mn-cs"/>
                  <a:sym typeface="Helvetica Light"/>
                </a:rPr>
                <a:t>2</a:t>
              </a:r>
              <a:endParaRPr kumimoji="0" lang="pt-BR" sz="2400" i="0" u="none" strike="noStrike" normalizeH="0" baseline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9" name="Elipse 8"/>
            <p:cNvSpPr/>
            <p:nvPr/>
          </p:nvSpPr>
          <p:spPr>
            <a:xfrm>
              <a:off x="8534532" y="5914230"/>
              <a:ext cx="618404" cy="495149"/>
            </a:xfrm>
            <a:prstGeom prst="ellipse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pt-BR" sz="2400" i="0" u="none" strike="noStrike" normalizeH="0" baseline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uFillTx/>
                  <a:latin typeface="+mn-lt"/>
                  <a:ea typeface="+mn-ea"/>
                  <a:cs typeface="+mn-cs"/>
                  <a:sym typeface="Helvetica Light"/>
                </a:rPr>
                <a:t>6</a:t>
              </a:r>
              <a:endParaRPr kumimoji="0" lang="pt-BR" sz="2400" i="0" u="none" strike="noStrike" normalizeH="0" baseline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10" name="Elipse 9"/>
            <p:cNvSpPr/>
            <p:nvPr/>
          </p:nvSpPr>
          <p:spPr>
            <a:xfrm>
              <a:off x="8534532" y="7034059"/>
              <a:ext cx="618404" cy="495149"/>
            </a:xfrm>
            <a:prstGeom prst="ellipse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pt-BR" sz="2400" i="0" u="none" strike="noStrike" normalizeH="0" baseline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uFillTx/>
                  <a:latin typeface="+mn-lt"/>
                  <a:ea typeface="+mn-ea"/>
                  <a:cs typeface="+mn-cs"/>
                  <a:sym typeface="Helvetica Light"/>
                </a:rPr>
                <a:t>5</a:t>
              </a:r>
              <a:endParaRPr kumimoji="0" lang="pt-BR" sz="2400" i="0" u="none" strike="noStrike" normalizeH="0" baseline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11" name="Elipse 10"/>
            <p:cNvSpPr/>
            <p:nvPr/>
          </p:nvSpPr>
          <p:spPr>
            <a:xfrm>
              <a:off x="11825681" y="5802404"/>
              <a:ext cx="618404" cy="495149"/>
            </a:xfrm>
            <a:prstGeom prst="ellipse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pt-BR" sz="2400" i="0" u="none" strike="noStrike" normalizeH="0" baseline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uFillTx/>
                  <a:latin typeface="+mn-lt"/>
                  <a:ea typeface="+mn-ea"/>
                  <a:cs typeface="+mn-cs"/>
                  <a:sym typeface="Helvetica Light"/>
                </a:rPr>
                <a:t>8</a:t>
              </a:r>
              <a:endParaRPr kumimoji="0" lang="pt-BR" sz="2400" i="0" u="none" strike="noStrike" normalizeH="0" baseline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12" name="Elipse 11"/>
            <p:cNvSpPr/>
            <p:nvPr/>
          </p:nvSpPr>
          <p:spPr>
            <a:xfrm>
              <a:off x="11825681" y="4177868"/>
              <a:ext cx="618404" cy="495149"/>
            </a:xfrm>
            <a:prstGeom prst="ellipse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pt-BR" sz="2400" i="0" u="none" strike="noStrike" normalizeH="0" baseline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uFillTx/>
                  <a:latin typeface="+mn-lt"/>
                  <a:ea typeface="+mn-ea"/>
                  <a:cs typeface="+mn-cs"/>
                  <a:sym typeface="Helvetica Light"/>
                </a:rPr>
                <a:t>7</a:t>
              </a:r>
              <a:endParaRPr kumimoji="0" lang="pt-BR" sz="2400" i="0" u="none" strike="noStrike" normalizeH="0" baseline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13" name="Elipse 12"/>
            <p:cNvSpPr/>
            <p:nvPr/>
          </p:nvSpPr>
          <p:spPr>
            <a:xfrm>
              <a:off x="10037315" y="6503979"/>
              <a:ext cx="618404" cy="495149"/>
            </a:xfrm>
            <a:prstGeom prst="ellipse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pt-BR" sz="2400" i="0" u="none" strike="noStrike" normalizeH="0" baseline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uFillTx/>
                  <a:latin typeface="+mn-lt"/>
                  <a:ea typeface="+mn-ea"/>
                  <a:cs typeface="+mn-cs"/>
                  <a:sym typeface="Helvetica Light"/>
                </a:rPr>
                <a:t>4</a:t>
              </a:r>
              <a:endParaRPr kumimoji="0" lang="pt-BR" sz="2400" i="0" u="none" strike="noStrike" normalizeH="0" baseline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14" name="Elipse 13"/>
            <p:cNvSpPr/>
            <p:nvPr/>
          </p:nvSpPr>
          <p:spPr>
            <a:xfrm>
              <a:off x="10037315" y="5454011"/>
              <a:ext cx="618404" cy="495149"/>
            </a:xfrm>
            <a:prstGeom prst="ellipse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pt-BR" sz="2400" i="0" u="none" strike="noStrike" normalizeH="0" baseline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uFillTx/>
                  <a:latin typeface="+mn-lt"/>
                  <a:ea typeface="+mn-ea"/>
                  <a:cs typeface="+mn-cs"/>
                  <a:sym typeface="Helvetica Light"/>
                </a:rPr>
                <a:t>9</a:t>
              </a:r>
              <a:endParaRPr kumimoji="0" lang="pt-BR" sz="2400" i="0" u="none" strike="noStrike" normalizeH="0" baseline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15" name="Elipse 14"/>
            <p:cNvSpPr/>
            <p:nvPr/>
          </p:nvSpPr>
          <p:spPr>
            <a:xfrm>
              <a:off x="10037315" y="4349053"/>
              <a:ext cx="618404" cy="495149"/>
            </a:xfrm>
            <a:prstGeom prst="ellipse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pt-BR" sz="2400" i="0" u="none" strike="noStrike" normalizeH="0" baseline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uFillTx/>
                  <a:latin typeface="+mn-lt"/>
                  <a:ea typeface="+mn-ea"/>
                  <a:cs typeface="+mn-cs"/>
                  <a:sym typeface="Helvetica Light"/>
                </a:rPr>
                <a:t>1</a:t>
              </a:r>
              <a:endParaRPr kumimoji="0" lang="pt-BR" sz="2400" i="0" u="none" strike="noStrike" normalizeH="0" baseline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cxnSp>
          <p:nvCxnSpPr>
            <p:cNvPr id="16" name="Conector de seta reta 15"/>
            <p:cNvCxnSpPr>
              <a:stCxn id="5" idx="4"/>
              <a:endCxn id="6" idx="0"/>
            </p:cNvCxnSpPr>
            <p:nvPr/>
          </p:nvCxnSpPr>
          <p:spPr>
            <a:xfrm flipH="1">
              <a:off x="8843734" y="3008050"/>
              <a:ext cx="3015" cy="66839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Conector de seta reta 16"/>
            <p:cNvCxnSpPr>
              <a:stCxn id="6" idx="4"/>
              <a:endCxn id="7" idx="0"/>
            </p:cNvCxnSpPr>
            <p:nvPr/>
          </p:nvCxnSpPr>
          <p:spPr>
            <a:xfrm>
              <a:off x="8843734" y="4253501"/>
              <a:ext cx="0" cy="54090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Conector de seta reta 17"/>
            <p:cNvCxnSpPr>
              <a:stCxn id="7" idx="4"/>
              <a:endCxn id="9" idx="0"/>
            </p:cNvCxnSpPr>
            <p:nvPr/>
          </p:nvCxnSpPr>
          <p:spPr>
            <a:xfrm>
              <a:off x="8843734" y="5289549"/>
              <a:ext cx="0" cy="62468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Conector de seta reta 18"/>
            <p:cNvCxnSpPr>
              <a:stCxn id="9" idx="4"/>
              <a:endCxn id="10" idx="0"/>
            </p:cNvCxnSpPr>
            <p:nvPr/>
          </p:nvCxnSpPr>
          <p:spPr>
            <a:xfrm>
              <a:off x="8843734" y="6409379"/>
              <a:ext cx="0" cy="62468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Conector de seta reta 19"/>
            <p:cNvCxnSpPr>
              <a:stCxn id="6" idx="6"/>
              <a:endCxn id="15" idx="0"/>
            </p:cNvCxnSpPr>
            <p:nvPr/>
          </p:nvCxnSpPr>
          <p:spPr>
            <a:xfrm>
              <a:off x="9152936" y="3964973"/>
              <a:ext cx="1193581" cy="38408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Conector de seta reta 20"/>
            <p:cNvCxnSpPr>
              <a:stCxn id="9" idx="6"/>
              <a:endCxn id="13" idx="0"/>
            </p:cNvCxnSpPr>
            <p:nvPr/>
          </p:nvCxnSpPr>
          <p:spPr>
            <a:xfrm>
              <a:off x="9152936" y="6161805"/>
              <a:ext cx="1193581" cy="34217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Conector de seta reta 21"/>
            <p:cNvCxnSpPr>
              <a:stCxn id="15" idx="4"/>
              <a:endCxn id="14" idx="0"/>
            </p:cNvCxnSpPr>
            <p:nvPr/>
          </p:nvCxnSpPr>
          <p:spPr>
            <a:xfrm>
              <a:off x="10346517" y="4844202"/>
              <a:ext cx="0" cy="60980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Conector de seta reta 22"/>
            <p:cNvCxnSpPr>
              <a:stCxn id="8" idx="4"/>
              <a:endCxn id="15" idx="0"/>
            </p:cNvCxnSpPr>
            <p:nvPr/>
          </p:nvCxnSpPr>
          <p:spPr>
            <a:xfrm flipH="1">
              <a:off x="10346517" y="3008050"/>
              <a:ext cx="1788366" cy="134100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Conector de seta reta 23"/>
            <p:cNvCxnSpPr>
              <a:stCxn id="8" idx="4"/>
              <a:endCxn id="12" idx="0"/>
            </p:cNvCxnSpPr>
            <p:nvPr/>
          </p:nvCxnSpPr>
          <p:spPr>
            <a:xfrm>
              <a:off x="12134883" y="3008050"/>
              <a:ext cx="0" cy="116981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Conector de seta reta 24"/>
            <p:cNvCxnSpPr>
              <a:stCxn id="12" idx="4"/>
              <a:endCxn id="11" idx="0"/>
            </p:cNvCxnSpPr>
            <p:nvPr/>
          </p:nvCxnSpPr>
          <p:spPr>
            <a:xfrm>
              <a:off x="12134883" y="4673017"/>
              <a:ext cx="0" cy="112938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23431066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pt-BR" dirty="0" err="1"/>
              <a:t>b</a:t>
            </a:r>
            <a:r>
              <a:rPr lang="pt-BR" dirty="0" err="1" smtClean="0"/>
              <a:t>fs</a:t>
            </a:r>
            <a:r>
              <a:rPr lang="pt-BR" dirty="0" smtClean="0"/>
              <a:t>()</a:t>
            </a:r>
            <a:endParaRPr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04" t="33236" r="41006" b="25950"/>
          <a:stretch/>
        </p:blipFill>
        <p:spPr>
          <a:xfrm>
            <a:off x="15968" y="1496365"/>
            <a:ext cx="8135801" cy="5332451"/>
          </a:xfrm>
          <a:prstGeom prst="rect">
            <a:avLst/>
          </a:prstGeom>
        </p:spPr>
      </p:pic>
      <p:grpSp>
        <p:nvGrpSpPr>
          <p:cNvPr id="5" name="Grupo 4"/>
          <p:cNvGrpSpPr/>
          <p:nvPr/>
        </p:nvGrpSpPr>
        <p:grpSpPr>
          <a:xfrm>
            <a:off x="7431928" y="2414431"/>
            <a:ext cx="5350202" cy="5684848"/>
            <a:chOff x="7431928" y="2414431"/>
            <a:chExt cx="5350202" cy="5684848"/>
          </a:xfrm>
        </p:grpSpPr>
        <p:sp>
          <p:nvSpPr>
            <p:cNvPr id="28" name="Retângulo 27"/>
            <p:cNvSpPr/>
            <p:nvPr/>
          </p:nvSpPr>
          <p:spPr>
            <a:xfrm>
              <a:off x="8073957" y="3869304"/>
              <a:ext cx="544750" cy="467473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pt-BR" sz="2400" i="0" u="none" strike="noStrike" normalizeH="0" baseline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29" name="Retângulo 28"/>
            <p:cNvSpPr/>
            <p:nvPr/>
          </p:nvSpPr>
          <p:spPr>
            <a:xfrm>
              <a:off x="8073957" y="4318444"/>
              <a:ext cx="544750" cy="467473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pt-BR" sz="2400" i="0" u="none" strike="noStrike" normalizeH="0" baseline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30" name="Retângulo 29"/>
            <p:cNvSpPr/>
            <p:nvPr/>
          </p:nvSpPr>
          <p:spPr>
            <a:xfrm>
              <a:off x="8073957" y="4767585"/>
              <a:ext cx="544750" cy="467473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pt-BR" sz="2400" i="0" u="none" strike="noStrike" normalizeH="0" baseline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31" name="Retângulo 30"/>
            <p:cNvSpPr/>
            <p:nvPr/>
          </p:nvSpPr>
          <p:spPr>
            <a:xfrm>
              <a:off x="8073956" y="5684198"/>
              <a:ext cx="544750" cy="467473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pt-BR" sz="2400" i="0" u="none" strike="noStrike" normalizeH="0" baseline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32" name="Retângulo 31"/>
            <p:cNvSpPr/>
            <p:nvPr/>
          </p:nvSpPr>
          <p:spPr>
            <a:xfrm>
              <a:off x="8073954" y="7554089"/>
              <a:ext cx="544750" cy="467473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pt-BR" sz="2400" i="0" u="none" strike="noStrike" normalizeH="0" baseline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33" name="Retângulo 32"/>
            <p:cNvSpPr/>
            <p:nvPr/>
          </p:nvSpPr>
          <p:spPr>
            <a:xfrm>
              <a:off x="8073956" y="5216725"/>
              <a:ext cx="544750" cy="467473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pt-BR" sz="2400" i="0" u="none" strike="noStrike" normalizeH="0" baseline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34" name="Retângulo 33"/>
            <p:cNvSpPr/>
            <p:nvPr/>
          </p:nvSpPr>
          <p:spPr>
            <a:xfrm>
              <a:off x="8073955" y="3407814"/>
              <a:ext cx="544750" cy="467473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pt-BR" sz="2400" i="0" u="none" strike="noStrike" normalizeH="0" baseline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35" name="Retângulo 34"/>
            <p:cNvSpPr/>
            <p:nvPr/>
          </p:nvSpPr>
          <p:spPr>
            <a:xfrm>
              <a:off x="8073955" y="2958672"/>
              <a:ext cx="544750" cy="467473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pt-BR" sz="2400" i="0" u="none" strike="noStrike" normalizeH="0" baseline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36" name="Retângulo 35"/>
            <p:cNvSpPr/>
            <p:nvPr/>
          </p:nvSpPr>
          <p:spPr>
            <a:xfrm>
              <a:off x="8073955" y="7080634"/>
              <a:ext cx="544750" cy="467473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pt-BR" sz="2400" i="0" u="none" strike="noStrike" normalizeH="0" baseline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37" name="Retângulo 36"/>
            <p:cNvSpPr/>
            <p:nvPr/>
          </p:nvSpPr>
          <p:spPr>
            <a:xfrm>
              <a:off x="8073956" y="6151671"/>
              <a:ext cx="544750" cy="467473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pt-BR" sz="2400" i="0" u="none" strike="noStrike" normalizeH="0" baseline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38" name="Retângulo 37"/>
            <p:cNvSpPr/>
            <p:nvPr/>
          </p:nvSpPr>
          <p:spPr>
            <a:xfrm>
              <a:off x="8073956" y="6619143"/>
              <a:ext cx="544750" cy="467473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pt-BR" sz="2400" i="0" u="none" strike="noStrike" normalizeH="0" baseline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39" name="Retângulo 38"/>
            <p:cNvSpPr/>
            <p:nvPr/>
          </p:nvSpPr>
          <p:spPr>
            <a:xfrm>
              <a:off x="8985114" y="3869304"/>
              <a:ext cx="544750" cy="467473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pt-BR" sz="2400" i="0" u="none" strike="noStrike" normalizeH="0" baseline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uFillTx/>
                  <a:latin typeface="+mn-lt"/>
                  <a:ea typeface="+mn-ea"/>
                  <a:cs typeface="+mn-cs"/>
                  <a:sym typeface="Helvetica Light"/>
                </a:rPr>
                <a:t>0</a:t>
              </a:r>
              <a:endParaRPr kumimoji="0" lang="pt-BR" sz="2400" i="0" u="none" strike="noStrike" normalizeH="0" baseline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40" name="Retângulo 39"/>
            <p:cNvSpPr/>
            <p:nvPr/>
          </p:nvSpPr>
          <p:spPr>
            <a:xfrm>
              <a:off x="8985114" y="4318444"/>
              <a:ext cx="544750" cy="467473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pt-BR" sz="2400" i="0" u="none" strike="noStrike" normalizeH="0" baseline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uFillTx/>
                  <a:latin typeface="+mn-lt"/>
                  <a:ea typeface="+mn-ea"/>
                  <a:cs typeface="+mn-cs"/>
                  <a:sym typeface="Helvetica Light"/>
                </a:rPr>
                <a:t>0</a:t>
              </a:r>
              <a:endParaRPr kumimoji="0" lang="pt-BR" sz="2400" i="0" u="none" strike="noStrike" normalizeH="0" baseline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41" name="Retângulo 40"/>
            <p:cNvSpPr/>
            <p:nvPr/>
          </p:nvSpPr>
          <p:spPr>
            <a:xfrm>
              <a:off x="8985114" y="4767585"/>
              <a:ext cx="544750" cy="467473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pt-BR" sz="2400" i="0" u="none" strike="noStrike" normalizeH="0" baseline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uFillTx/>
                  <a:latin typeface="+mn-lt"/>
                  <a:ea typeface="+mn-ea"/>
                  <a:cs typeface="+mn-cs"/>
                  <a:sym typeface="Helvetica Light"/>
                </a:rPr>
                <a:t>1</a:t>
              </a:r>
              <a:endParaRPr kumimoji="0" lang="pt-BR" sz="2400" i="0" u="none" strike="noStrike" normalizeH="0" baseline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42" name="Retângulo 41"/>
            <p:cNvSpPr/>
            <p:nvPr/>
          </p:nvSpPr>
          <p:spPr>
            <a:xfrm>
              <a:off x="8985113" y="5684198"/>
              <a:ext cx="544750" cy="467473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pt-BR" sz="2400" i="0" u="none" strike="noStrike" normalizeH="0" baseline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uFillTx/>
                  <a:latin typeface="+mn-lt"/>
                  <a:ea typeface="+mn-ea"/>
                  <a:cs typeface="+mn-cs"/>
                  <a:sym typeface="Helvetica Light"/>
                </a:rPr>
                <a:t>1</a:t>
              </a:r>
              <a:endParaRPr kumimoji="0" lang="pt-BR" sz="2400" i="0" u="none" strike="noStrike" normalizeH="0" baseline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43" name="Retângulo 42"/>
            <p:cNvSpPr/>
            <p:nvPr/>
          </p:nvSpPr>
          <p:spPr>
            <a:xfrm>
              <a:off x="8985111" y="7554089"/>
              <a:ext cx="544750" cy="467473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pt-BR" sz="2400" i="0" u="none" strike="noStrike" normalizeH="0" baseline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uFillTx/>
                  <a:latin typeface="+mn-lt"/>
                  <a:ea typeface="+mn-ea"/>
                  <a:cs typeface="+mn-cs"/>
                  <a:sym typeface="Helvetica Light"/>
                </a:rPr>
                <a:t>1</a:t>
              </a:r>
              <a:endParaRPr kumimoji="0" lang="pt-BR" sz="2400" i="0" u="none" strike="noStrike" normalizeH="0" baseline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44" name="Retângulo 43"/>
            <p:cNvSpPr/>
            <p:nvPr/>
          </p:nvSpPr>
          <p:spPr>
            <a:xfrm>
              <a:off x="8985113" y="5216725"/>
              <a:ext cx="544750" cy="467473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pt-BR" sz="2400" i="0" u="none" strike="noStrike" normalizeH="0" baseline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uFillTx/>
                  <a:latin typeface="+mn-lt"/>
                  <a:ea typeface="+mn-ea"/>
                  <a:cs typeface="+mn-cs"/>
                  <a:sym typeface="Helvetica Light"/>
                </a:rPr>
                <a:t>1</a:t>
              </a:r>
              <a:endParaRPr kumimoji="0" lang="pt-BR" sz="2400" i="0" u="none" strike="noStrike" normalizeH="0" baseline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45" name="Retângulo 44"/>
            <p:cNvSpPr/>
            <p:nvPr/>
          </p:nvSpPr>
          <p:spPr>
            <a:xfrm>
              <a:off x="8985112" y="3407814"/>
              <a:ext cx="544750" cy="467473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pt-BR" sz="2400" i="0" u="none" strike="noStrike" normalizeH="0" baseline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uFillTx/>
                  <a:latin typeface="+mn-lt"/>
                  <a:ea typeface="+mn-ea"/>
                  <a:cs typeface="+mn-cs"/>
                  <a:sym typeface="Helvetica Light"/>
                </a:rPr>
                <a:t>2</a:t>
              </a:r>
              <a:endParaRPr kumimoji="0" lang="pt-BR" sz="2400" i="0" u="none" strike="noStrike" normalizeH="0" baseline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46" name="Retângulo 45"/>
            <p:cNvSpPr/>
            <p:nvPr/>
          </p:nvSpPr>
          <p:spPr>
            <a:xfrm>
              <a:off x="8985112" y="2958672"/>
              <a:ext cx="544750" cy="467473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pt-BR" sz="2400" i="0" u="none" strike="noStrike" normalizeH="0" baseline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uFillTx/>
                  <a:latin typeface="+mn-lt"/>
                  <a:ea typeface="+mn-ea"/>
                  <a:cs typeface="+mn-cs"/>
                  <a:sym typeface="Helvetica Light"/>
                </a:rPr>
                <a:t>1</a:t>
              </a:r>
              <a:endParaRPr kumimoji="0" lang="pt-BR" sz="2400" i="0" u="none" strike="noStrike" normalizeH="0" baseline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47" name="Retângulo 46"/>
            <p:cNvSpPr/>
            <p:nvPr/>
          </p:nvSpPr>
          <p:spPr>
            <a:xfrm>
              <a:off x="8985112" y="7080634"/>
              <a:ext cx="544750" cy="467473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pt-BR" sz="2400" i="0" u="none" strike="noStrike" normalizeH="0" baseline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uFillTx/>
                  <a:latin typeface="+mn-lt"/>
                  <a:ea typeface="+mn-ea"/>
                  <a:cs typeface="+mn-cs"/>
                  <a:sym typeface="Helvetica Light"/>
                </a:rPr>
                <a:t>1</a:t>
              </a:r>
              <a:endParaRPr kumimoji="0" lang="pt-BR" sz="2400" i="0" u="none" strike="noStrike" normalizeH="0" baseline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48" name="Retângulo 47"/>
            <p:cNvSpPr/>
            <p:nvPr/>
          </p:nvSpPr>
          <p:spPr>
            <a:xfrm>
              <a:off x="8985113" y="6151671"/>
              <a:ext cx="544750" cy="467473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pt-BR" sz="2400" i="0" u="none" strike="noStrike" normalizeH="0" baseline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uFillTx/>
                  <a:latin typeface="+mn-lt"/>
                  <a:ea typeface="+mn-ea"/>
                  <a:cs typeface="+mn-cs"/>
                  <a:sym typeface="Helvetica Light"/>
                </a:rPr>
                <a:t>1</a:t>
              </a:r>
              <a:endParaRPr kumimoji="0" lang="pt-BR" sz="2400" i="0" u="none" strike="noStrike" normalizeH="0" baseline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49" name="Retângulo 48"/>
            <p:cNvSpPr/>
            <p:nvPr/>
          </p:nvSpPr>
          <p:spPr>
            <a:xfrm>
              <a:off x="8985113" y="6619143"/>
              <a:ext cx="544750" cy="467473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pt-BR" sz="2400" i="0" u="none" strike="noStrike" normalizeH="0" baseline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uFillTx/>
                  <a:latin typeface="+mn-lt"/>
                  <a:ea typeface="+mn-ea"/>
                  <a:cs typeface="+mn-cs"/>
                  <a:sym typeface="Helvetica Light"/>
                </a:rPr>
                <a:t>1</a:t>
              </a:r>
              <a:endParaRPr kumimoji="0" lang="pt-BR" sz="2400" i="0" u="none" strike="noStrike" normalizeH="0" baseline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50" name="CaixaDeTexto 49"/>
            <p:cNvSpPr txBox="1"/>
            <p:nvPr/>
          </p:nvSpPr>
          <p:spPr>
            <a:xfrm>
              <a:off x="8887835" y="2429771"/>
              <a:ext cx="739302" cy="5334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pt-BR" sz="2800" b="1" dirty="0" err="1" smtClean="0"/>
                <a:t>dep</a:t>
              </a:r>
              <a:endParaRPr kumimoji="0" lang="pt-BR" sz="2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51" name="CaixaDeTexto 50"/>
            <p:cNvSpPr txBox="1"/>
            <p:nvPr/>
          </p:nvSpPr>
          <p:spPr>
            <a:xfrm>
              <a:off x="7976678" y="2419211"/>
              <a:ext cx="739302" cy="5334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pt-BR" sz="2800" b="1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vis</a:t>
              </a:r>
              <a:endParaRPr kumimoji="0" lang="pt-BR" sz="2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grpSp>
          <p:nvGrpSpPr>
            <p:cNvPr id="52" name="Grupo 51"/>
            <p:cNvGrpSpPr/>
            <p:nvPr/>
          </p:nvGrpSpPr>
          <p:grpSpPr>
            <a:xfrm>
              <a:off x="9896266" y="2963250"/>
              <a:ext cx="544753" cy="5062890"/>
              <a:chOff x="5914413" y="1571374"/>
              <a:chExt cx="661485" cy="7164064"/>
            </a:xfrm>
          </p:grpSpPr>
          <p:sp>
            <p:nvSpPr>
              <p:cNvPr id="80" name="Retângulo 79"/>
              <p:cNvSpPr/>
              <p:nvPr/>
            </p:nvSpPr>
            <p:spPr>
              <a:xfrm>
                <a:off x="5914417" y="2859932"/>
                <a:ext cx="661481" cy="661481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pt-BR" sz="2400" i="0" u="none" strike="noStrike" normalizeH="0" baseline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uFillTx/>
                  <a:latin typeface="+mn-lt"/>
                  <a:ea typeface="+mn-ea"/>
                  <a:cs typeface="+mn-cs"/>
                  <a:sym typeface="Helvetica Light"/>
                </a:endParaRPr>
              </a:p>
            </p:txBody>
          </p:sp>
          <p:sp>
            <p:nvSpPr>
              <p:cNvPr id="81" name="Retângulo 80"/>
              <p:cNvSpPr/>
              <p:nvPr/>
            </p:nvSpPr>
            <p:spPr>
              <a:xfrm>
                <a:off x="5914417" y="3495472"/>
                <a:ext cx="661481" cy="661481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pt-BR" sz="2400" i="0" u="none" strike="noStrike" normalizeH="0" baseline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uFillTx/>
                  <a:latin typeface="+mn-lt"/>
                  <a:ea typeface="+mn-ea"/>
                  <a:cs typeface="+mn-cs"/>
                  <a:sym typeface="Helvetica Light"/>
                </a:endParaRPr>
              </a:p>
            </p:txBody>
          </p:sp>
          <p:sp>
            <p:nvSpPr>
              <p:cNvPr id="82" name="Retângulo 81"/>
              <p:cNvSpPr/>
              <p:nvPr/>
            </p:nvSpPr>
            <p:spPr>
              <a:xfrm>
                <a:off x="5914417" y="4131012"/>
                <a:ext cx="661481" cy="661481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pt-BR" sz="2400" i="0" u="none" strike="noStrike" normalizeH="0" baseline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uFillTx/>
                  <a:latin typeface="+mn-lt"/>
                  <a:ea typeface="+mn-ea"/>
                  <a:cs typeface="+mn-cs"/>
                  <a:sym typeface="Helvetica Light"/>
                </a:endParaRPr>
              </a:p>
            </p:txBody>
          </p:sp>
          <p:sp>
            <p:nvSpPr>
              <p:cNvPr id="83" name="Retângulo 82"/>
              <p:cNvSpPr/>
              <p:nvPr/>
            </p:nvSpPr>
            <p:spPr>
              <a:xfrm>
                <a:off x="5914416" y="5428033"/>
                <a:ext cx="661481" cy="661481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pt-BR" sz="2400" i="0" u="none" strike="noStrike" normalizeH="0" baseline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uFillTx/>
                  <a:latin typeface="+mn-lt"/>
                  <a:ea typeface="+mn-ea"/>
                  <a:cs typeface="+mn-cs"/>
                  <a:sym typeface="Helvetica Light"/>
                </a:endParaRPr>
              </a:p>
            </p:txBody>
          </p:sp>
          <p:sp>
            <p:nvSpPr>
              <p:cNvPr id="84" name="Retângulo 83"/>
              <p:cNvSpPr/>
              <p:nvPr/>
            </p:nvSpPr>
            <p:spPr>
              <a:xfrm>
                <a:off x="5914413" y="8073957"/>
                <a:ext cx="661481" cy="661481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pt-BR" sz="2400" i="0" u="none" strike="noStrike" normalizeH="0" baseline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uFillTx/>
                  <a:latin typeface="+mn-lt"/>
                  <a:ea typeface="+mn-ea"/>
                  <a:cs typeface="+mn-cs"/>
                  <a:sym typeface="Helvetica Light"/>
                </a:endParaRPr>
              </a:p>
            </p:txBody>
          </p:sp>
          <p:sp>
            <p:nvSpPr>
              <p:cNvPr id="85" name="Retângulo 84"/>
              <p:cNvSpPr/>
              <p:nvPr/>
            </p:nvSpPr>
            <p:spPr>
              <a:xfrm>
                <a:off x="5914416" y="4766552"/>
                <a:ext cx="661481" cy="661481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pt-BR" sz="2400" i="0" u="none" strike="noStrike" normalizeH="0" baseline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uFillTx/>
                  <a:latin typeface="+mn-lt"/>
                  <a:ea typeface="+mn-ea"/>
                  <a:cs typeface="+mn-cs"/>
                  <a:sym typeface="Helvetica Light"/>
                </a:endParaRPr>
              </a:p>
            </p:txBody>
          </p:sp>
          <p:sp>
            <p:nvSpPr>
              <p:cNvPr id="86" name="Retângulo 85"/>
              <p:cNvSpPr/>
              <p:nvPr/>
            </p:nvSpPr>
            <p:spPr>
              <a:xfrm>
                <a:off x="5914414" y="2206916"/>
                <a:ext cx="661481" cy="661481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pt-BR" sz="2400" i="0" u="none" strike="noStrike" normalizeH="0" baseline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uFillTx/>
                  <a:latin typeface="+mn-lt"/>
                  <a:ea typeface="+mn-ea"/>
                  <a:cs typeface="+mn-cs"/>
                  <a:sym typeface="Helvetica Light"/>
                </a:endParaRPr>
              </a:p>
            </p:txBody>
          </p:sp>
          <p:sp>
            <p:nvSpPr>
              <p:cNvPr id="87" name="Retângulo 86"/>
              <p:cNvSpPr/>
              <p:nvPr/>
            </p:nvSpPr>
            <p:spPr>
              <a:xfrm>
                <a:off x="5914414" y="1571374"/>
                <a:ext cx="661481" cy="661481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pt-BR" sz="2400" i="0" u="none" strike="noStrike" normalizeH="0" baseline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uFillTx/>
                  <a:latin typeface="+mn-lt"/>
                  <a:ea typeface="+mn-ea"/>
                  <a:cs typeface="+mn-cs"/>
                  <a:sym typeface="Helvetica Light"/>
                </a:endParaRPr>
              </a:p>
            </p:txBody>
          </p:sp>
          <p:sp>
            <p:nvSpPr>
              <p:cNvPr id="88" name="Retângulo 87"/>
              <p:cNvSpPr/>
              <p:nvPr/>
            </p:nvSpPr>
            <p:spPr>
              <a:xfrm>
                <a:off x="5914414" y="7404011"/>
                <a:ext cx="661481" cy="661481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pt-BR" sz="2400" i="0" u="none" strike="noStrike" normalizeH="0" baseline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uFillTx/>
                  <a:latin typeface="+mn-lt"/>
                  <a:ea typeface="+mn-ea"/>
                  <a:cs typeface="+mn-cs"/>
                  <a:sym typeface="Helvetica Light"/>
                </a:endParaRPr>
              </a:p>
            </p:txBody>
          </p:sp>
          <p:sp>
            <p:nvSpPr>
              <p:cNvPr id="89" name="Retângulo 88"/>
              <p:cNvSpPr/>
              <p:nvPr/>
            </p:nvSpPr>
            <p:spPr>
              <a:xfrm>
                <a:off x="5914416" y="6089514"/>
                <a:ext cx="661481" cy="661481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pt-BR" sz="2400" i="0" u="none" strike="noStrike" normalizeH="0" baseline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uFillTx/>
                  <a:latin typeface="+mn-lt"/>
                  <a:ea typeface="+mn-ea"/>
                  <a:cs typeface="+mn-cs"/>
                  <a:sym typeface="Helvetica Light"/>
                </a:endParaRPr>
              </a:p>
            </p:txBody>
          </p:sp>
          <p:sp>
            <p:nvSpPr>
              <p:cNvPr id="90" name="Retângulo 89"/>
              <p:cNvSpPr/>
              <p:nvPr/>
            </p:nvSpPr>
            <p:spPr>
              <a:xfrm>
                <a:off x="5914415" y="6750995"/>
                <a:ext cx="661481" cy="661481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pt-BR" sz="2400" i="0" u="none" strike="noStrike" normalizeH="0" baseline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uFillTx/>
                  <a:latin typeface="+mn-lt"/>
                  <a:ea typeface="+mn-ea"/>
                  <a:cs typeface="+mn-cs"/>
                  <a:sym typeface="Helvetica Light"/>
                </a:endParaRPr>
              </a:p>
            </p:txBody>
          </p:sp>
        </p:grpSp>
        <p:sp>
          <p:nvSpPr>
            <p:cNvPr id="53" name="CaixaDeTexto 52"/>
            <p:cNvSpPr txBox="1"/>
            <p:nvPr/>
          </p:nvSpPr>
          <p:spPr>
            <a:xfrm>
              <a:off x="9798992" y="2414431"/>
              <a:ext cx="739302" cy="5334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pt-BR" sz="2800" b="1" dirty="0" smtClean="0"/>
                <a:t>ver</a:t>
              </a:r>
              <a:endParaRPr kumimoji="0" lang="pt-BR" sz="2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54" name="CaixaDeTexto 53"/>
            <p:cNvSpPr txBox="1"/>
            <p:nvPr/>
          </p:nvSpPr>
          <p:spPr>
            <a:xfrm>
              <a:off x="7431928" y="2918374"/>
              <a:ext cx="642025" cy="518090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pt-BR" sz="3000" b="0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sym typeface="Helvetica Light"/>
                </a:rPr>
                <a:t>0</a:t>
              </a:r>
            </a:p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pt-BR" sz="3000" dirty="0" smtClean="0"/>
                <a:t>1</a:t>
              </a:r>
            </a:p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pt-BR" sz="3000" b="0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sym typeface="Helvetica Light"/>
                </a:rPr>
                <a:t>2</a:t>
              </a:r>
            </a:p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pt-BR" sz="3000" dirty="0" smtClean="0"/>
                <a:t>3</a:t>
              </a:r>
            </a:p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pt-BR" sz="3000" b="0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sym typeface="Helvetica Light"/>
                </a:rPr>
                <a:t>4</a:t>
              </a:r>
            </a:p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pt-BR" sz="3000" dirty="0" smtClean="0"/>
                <a:t>5</a:t>
              </a:r>
            </a:p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pt-BR" sz="3000" b="0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sym typeface="Helvetica Light"/>
                </a:rPr>
                <a:t>6</a:t>
              </a:r>
            </a:p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pt-BR" sz="3000" dirty="0" smtClean="0"/>
                <a:t>7</a:t>
              </a:r>
            </a:p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pt-BR" sz="3000" b="0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sym typeface="Helvetica Light"/>
                </a:rPr>
                <a:t>8</a:t>
              </a:r>
            </a:p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pt-BR" sz="3000" dirty="0" smtClean="0"/>
                <a:t>9</a:t>
              </a:r>
            </a:p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pt-BR" sz="3000" b="0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sym typeface="Helvetica Light"/>
                </a:rPr>
                <a:t>10</a:t>
              </a:r>
            </a:p>
          </p:txBody>
        </p:sp>
        <p:sp>
          <p:nvSpPr>
            <p:cNvPr id="55" name="Retângulo 54"/>
            <p:cNvSpPr/>
            <p:nvPr/>
          </p:nvSpPr>
          <p:spPr>
            <a:xfrm>
              <a:off x="11079800" y="3869304"/>
              <a:ext cx="544750" cy="467473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pt-BR" sz="2400" i="0" u="none" strike="noStrike" normalizeH="0" baseline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uFillTx/>
                  <a:latin typeface="+mn-lt"/>
                  <a:ea typeface="+mn-ea"/>
                  <a:cs typeface="+mn-cs"/>
                  <a:sym typeface="Helvetica Light"/>
                </a:rPr>
                <a:t>1</a:t>
              </a:r>
              <a:endParaRPr kumimoji="0" lang="pt-BR" sz="2400" i="0" u="none" strike="noStrike" normalizeH="0" baseline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56" name="Retângulo 55"/>
            <p:cNvSpPr/>
            <p:nvPr/>
          </p:nvSpPr>
          <p:spPr>
            <a:xfrm>
              <a:off x="11079800" y="4318444"/>
              <a:ext cx="544750" cy="467473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pt-BR" sz="2400" i="0" u="none" strike="noStrike" normalizeH="0" baseline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uFillTx/>
                  <a:latin typeface="+mn-lt"/>
                  <a:ea typeface="+mn-ea"/>
                  <a:cs typeface="+mn-cs"/>
                  <a:sym typeface="Helvetica Light"/>
                </a:rPr>
                <a:t>10</a:t>
              </a:r>
              <a:endParaRPr kumimoji="0" lang="pt-BR" sz="2400" i="0" u="none" strike="noStrike" normalizeH="0" baseline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57" name="Retângulo 56"/>
            <p:cNvSpPr/>
            <p:nvPr/>
          </p:nvSpPr>
          <p:spPr>
            <a:xfrm>
              <a:off x="11079799" y="5684198"/>
              <a:ext cx="544750" cy="467473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pt-BR" sz="2400" i="0" u="none" strike="noStrike" normalizeH="0" baseline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uFillTx/>
                  <a:latin typeface="+mn-lt"/>
                  <a:ea typeface="+mn-ea"/>
                  <a:cs typeface="+mn-cs"/>
                  <a:sym typeface="Helvetica Light"/>
                </a:rPr>
                <a:t>5</a:t>
              </a:r>
              <a:endParaRPr kumimoji="0" lang="pt-BR" sz="2400" i="0" u="none" strike="noStrike" normalizeH="0" baseline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58" name="Retângulo 57"/>
            <p:cNvSpPr/>
            <p:nvPr/>
          </p:nvSpPr>
          <p:spPr>
            <a:xfrm>
              <a:off x="11079797" y="7554089"/>
              <a:ext cx="544750" cy="467473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pt-BR" sz="2400" i="0" u="none" strike="noStrike" normalizeH="0" baseline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uFillTx/>
                  <a:latin typeface="+mn-lt"/>
                  <a:ea typeface="+mn-ea"/>
                  <a:cs typeface="+mn-cs"/>
                  <a:sym typeface="Helvetica Light"/>
                </a:rPr>
                <a:t>0</a:t>
              </a:r>
              <a:endParaRPr kumimoji="0" lang="pt-BR" sz="2400" i="0" u="none" strike="noStrike" normalizeH="0" baseline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59" name="Retângulo 58"/>
            <p:cNvSpPr/>
            <p:nvPr/>
          </p:nvSpPr>
          <p:spPr>
            <a:xfrm>
              <a:off x="11079798" y="3407814"/>
              <a:ext cx="544750" cy="467473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pt-BR" sz="2400" i="0" u="none" strike="noStrike" normalizeH="0" baseline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uFillTx/>
                  <a:latin typeface="+mn-lt"/>
                  <a:ea typeface="+mn-ea"/>
                  <a:cs typeface="+mn-cs"/>
                  <a:sym typeface="Helvetica Light"/>
                </a:rPr>
                <a:t>9</a:t>
              </a:r>
              <a:endParaRPr kumimoji="0" lang="pt-BR" sz="2400" i="0" u="none" strike="noStrike" normalizeH="0" baseline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60" name="Retângulo 59"/>
            <p:cNvSpPr/>
            <p:nvPr/>
          </p:nvSpPr>
          <p:spPr>
            <a:xfrm>
              <a:off x="11079798" y="2958672"/>
              <a:ext cx="544750" cy="467473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pt-BR" sz="2400" i="0" u="none" strike="noStrike" normalizeH="0" baseline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uFillTx/>
                  <a:latin typeface="+mn-lt"/>
                  <a:ea typeface="+mn-ea"/>
                  <a:cs typeface="+mn-cs"/>
                  <a:sym typeface="Helvetica Light"/>
                </a:rPr>
                <a:t>6</a:t>
              </a:r>
              <a:endParaRPr kumimoji="0" lang="pt-BR" sz="2400" i="0" u="none" strike="noStrike" normalizeH="0" baseline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61" name="Retângulo 60"/>
            <p:cNvSpPr/>
            <p:nvPr/>
          </p:nvSpPr>
          <p:spPr>
            <a:xfrm>
              <a:off x="11079799" y="6151671"/>
              <a:ext cx="544750" cy="467473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pt-BR" sz="2400" i="0" u="none" strike="noStrike" normalizeH="0" baseline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uFillTx/>
                  <a:latin typeface="+mn-lt"/>
                  <a:ea typeface="+mn-ea"/>
                  <a:cs typeface="+mn-cs"/>
                  <a:sym typeface="Helvetica Light"/>
                </a:rPr>
                <a:t>8</a:t>
              </a:r>
              <a:endParaRPr kumimoji="0" lang="pt-BR" sz="2400" i="0" u="none" strike="noStrike" normalizeH="0" baseline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62" name="Retângulo 61"/>
            <p:cNvSpPr/>
            <p:nvPr/>
          </p:nvSpPr>
          <p:spPr>
            <a:xfrm>
              <a:off x="12237380" y="3871390"/>
              <a:ext cx="544750" cy="467473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pt-BR" sz="2400" i="0" u="none" strike="noStrike" normalizeH="0" baseline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uFillTx/>
                  <a:latin typeface="+mn-lt"/>
                  <a:ea typeface="+mn-ea"/>
                  <a:cs typeface="+mn-cs"/>
                  <a:sym typeface="Helvetica Light"/>
                </a:rPr>
                <a:t>7</a:t>
              </a:r>
              <a:endParaRPr kumimoji="0" lang="pt-BR" sz="2400" i="0" u="none" strike="noStrike" normalizeH="0" baseline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63" name="Retângulo 62"/>
            <p:cNvSpPr/>
            <p:nvPr/>
          </p:nvSpPr>
          <p:spPr>
            <a:xfrm>
              <a:off x="12237379" y="5686284"/>
              <a:ext cx="544750" cy="467473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pt-BR" sz="2400" i="0" u="none" strike="noStrike" normalizeH="0" baseline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uFillTx/>
                  <a:latin typeface="+mn-lt"/>
                  <a:ea typeface="+mn-ea"/>
                  <a:cs typeface="+mn-cs"/>
                  <a:sym typeface="Helvetica Light"/>
                </a:rPr>
                <a:t>4</a:t>
              </a:r>
              <a:endParaRPr kumimoji="0" lang="pt-BR" sz="2400" i="0" u="none" strike="noStrike" normalizeH="0" baseline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64" name="Retângulo 63"/>
            <p:cNvSpPr/>
            <p:nvPr/>
          </p:nvSpPr>
          <p:spPr>
            <a:xfrm>
              <a:off x="12237377" y="7556175"/>
              <a:ext cx="544750" cy="467473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pt-BR" sz="2400" i="0" u="none" strike="noStrike" normalizeH="0" baseline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uFillTx/>
                  <a:latin typeface="+mn-lt"/>
                  <a:ea typeface="+mn-ea"/>
                  <a:cs typeface="+mn-cs"/>
                  <a:sym typeface="Helvetica Light"/>
                </a:rPr>
                <a:t>1</a:t>
              </a:r>
              <a:endParaRPr kumimoji="0" lang="pt-BR" sz="2400" i="0" u="none" strike="noStrike" normalizeH="0" baseline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cxnSp>
          <p:nvCxnSpPr>
            <p:cNvPr id="65" name="Conector de seta reta 64"/>
            <p:cNvCxnSpPr>
              <a:stCxn id="85" idx="3"/>
            </p:cNvCxnSpPr>
            <p:nvPr/>
          </p:nvCxnSpPr>
          <p:spPr>
            <a:xfrm flipV="1">
              <a:off x="10441018" y="5450462"/>
              <a:ext cx="638781" cy="4578"/>
            </a:xfrm>
            <a:prstGeom prst="straightConnector1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66" name="Conector de seta reta 65"/>
            <p:cNvCxnSpPr>
              <a:stCxn id="82" idx="3"/>
            </p:cNvCxnSpPr>
            <p:nvPr/>
          </p:nvCxnSpPr>
          <p:spPr>
            <a:xfrm flipV="1">
              <a:off x="10441019" y="5001322"/>
              <a:ext cx="638781" cy="4578"/>
            </a:xfrm>
            <a:prstGeom prst="straightConnector1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67" name="Conector de seta reta 66"/>
            <p:cNvCxnSpPr>
              <a:stCxn id="88" idx="3"/>
            </p:cNvCxnSpPr>
            <p:nvPr/>
          </p:nvCxnSpPr>
          <p:spPr>
            <a:xfrm flipV="1">
              <a:off x="10441017" y="7314371"/>
              <a:ext cx="638781" cy="4578"/>
            </a:xfrm>
            <a:prstGeom prst="straightConnector1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68" name="Conector de seta reta 67"/>
            <p:cNvCxnSpPr>
              <a:stCxn id="90" idx="3"/>
            </p:cNvCxnSpPr>
            <p:nvPr/>
          </p:nvCxnSpPr>
          <p:spPr>
            <a:xfrm flipV="1">
              <a:off x="10441018" y="6852880"/>
              <a:ext cx="638781" cy="4578"/>
            </a:xfrm>
            <a:prstGeom prst="straightConnector1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69" name="Conector de seta reta 68"/>
            <p:cNvCxnSpPr>
              <a:stCxn id="87" idx="3"/>
              <a:endCxn id="60" idx="1"/>
            </p:cNvCxnSpPr>
            <p:nvPr/>
          </p:nvCxnSpPr>
          <p:spPr>
            <a:xfrm flipV="1">
              <a:off x="10441017" y="3192409"/>
              <a:ext cx="638781" cy="4578"/>
            </a:xfrm>
            <a:prstGeom prst="straightConnector1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70" name="Conector de seta reta 69"/>
            <p:cNvCxnSpPr>
              <a:stCxn id="86" idx="3"/>
              <a:endCxn id="59" idx="1"/>
            </p:cNvCxnSpPr>
            <p:nvPr/>
          </p:nvCxnSpPr>
          <p:spPr>
            <a:xfrm flipV="1">
              <a:off x="10441017" y="3641551"/>
              <a:ext cx="638781" cy="4578"/>
            </a:xfrm>
            <a:prstGeom prst="straightConnector1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72" name="Conector de seta reta 71"/>
            <p:cNvCxnSpPr>
              <a:stCxn id="80" idx="3"/>
              <a:endCxn id="55" idx="1"/>
            </p:cNvCxnSpPr>
            <p:nvPr/>
          </p:nvCxnSpPr>
          <p:spPr>
            <a:xfrm flipV="1">
              <a:off x="10441019" y="4103041"/>
              <a:ext cx="638781" cy="4578"/>
            </a:xfrm>
            <a:prstGeom prst="straightConnector1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73" name="Conector de seta reta 72"/>
            <p:cNvCxnSpPr>
              <a:stCxn id="55" idx="3"/>
              <a:endCxn id="62" idx="1"/>
            </p:cNvCxnSpPr>
            <p:nvPr/>
          </p:nvCxnSpPr>
          <p:spPr>
            <a:xfrm>
              <a:off x="11624550" y="4103041"/>
              <a:ext cx="612830" cy="2086"/>
            </a:xfrm>
            <a:prstGeom prst="straightConnector1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74" name="Conector de seta reta 73"/>
            <p:cNvCxnSpPr>
              <a:stCxn id="81" idx="3"/>
              <a:endCxn id="56" idx="1"/>
            </p:cNvCxnSpPr>
            <p:nvPr/>
          </p:nvCxnSpPr>
          <p:spPr>
            <a:xfrm flipV="1">
              <a:off x="10441019" y="4552181"/>
              <a:ext cx="638781" cy="4578"/>
            </a:xfrm>
            <a:prstGeom prst="straightConnector1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75" name="Conector de seta reta 74"/>
            <p:cNvCxnSpPr>
              <a:stCxn id="83" idx="3"/>
              <a:endCxn id="57" idx="1"/>
            </p:cNvCxnSpPr>
            <p:nvPr/>
          </p:nvCxnSpPr>
          <p:spPr>
            <a:xfrm flipV="1">
              <a:off x="10441018" y="5917935"/>
              <a:ext cx="638781" cy="4578"/>
            </a:xfrm>
            <a:prstGeom prst="straightConnector1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76" name="Conector de seta reta 75"/>
            <p:cNvCxnSpPr>
              <a:stCxn id="57" idx="3"/>
              <a:endCxn id="63" idx="1"/>
            </p:cNvCxnSpPr>
            <p:nvPr/>
          </p:nvCxnSpPr>
          <p:spPr>
            <a:xfrm>
              <a:off x="11624549" y="5917935"/>
              <a:ext cx="612830" cy="2086"/>
            </a:xfrm>
            <a:prstGeom prst="straightConnector1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77" name="Conector de seta reta 76"/>
            <p:cNvCxnSpPr>
              <a:stCxn id="89" idx="3"/>
              <a:endCxn id="61" idx="1"/>
            </p:cNvCxnSpPr>
            <p:nvPr/>
          </p:nvCxnSpPr>
          <p:spPr>
            <a:xfrm flipV="1">
              <a:off x="10441018" y="6385408"/>
              <a:ext cx="638781" cy="4578"/>
            </a:xfrm>
            <a:prstGeom prst="straightConnector1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78" name="Conector de seta reta 77"/>
            <p:cNvCxnSpPr>
              <a:stCxn id="84" idx="3"/>
              <a:endCxn id="58" idx="1"/>
            </p:cNvCxnSpPr>
            <p:nvPr/>
          </p:nvCxnSpPr>
          <p:spPr>
            <a:xfrm flipV="1">
              <a:off x="10441016" y="7787826"/>
              <a:ext cx="638781" cy="4578"/>
            </a:xfrm>
            <a:prstGeom prst="straightConnector1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79" name="Conector de seta reta 78"/>
            <p:cNvCxnSpPr>
              <a:stCxn id="58" idx="3"/>
              <a:endCxn id="64" idx="1"/>
            </p:cNvCxnSpPr>
            <p:nvPr/>
          </p:nvCxnSpPr>
          <p:spPr>
            <a:xfrm>
              <a:off x="11624547" y="7787826"/>
              <a:ext cx="612830" cy="2086"/>
            </a:xfrm>
            <a:prstGeom prst="straightConnector1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3" name="Retângulo 2"/>
          <p:cNvSpPr/>
          <p:nvPr/>
        </p:nvSpPr>
        <p:spPr>
          <a:xfrm>
            <a:off x="4357989" y="8521002"/>
            <a:ext cx="1011677" cy="102592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t-B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2400" i="0" u="none" strike="noStrike" normalizeH="0" baseline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91" name="Retângulo 90"/>
          <p:cNvSpPr/>
          <p:nvPr/>
        </p:nvSpPr>
        <p:spPr>
          <a:xfrm>
            <a:off x="5369666" y="8521002"/>
            <a:ext cx="1011677" cy="102592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t-B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2400" i="0" u="none" strike="noStrike" normalizeH="0" baseline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92" name="Retângulo 91"/>
          <p:cNvSpPr/>
          <p:nvPr/>
        </p:nvSpPr>
        <p:spPr>
          <a:xfrm>
            <a:off x="6381343" y="8521002"/>
            <a:ext cx="1011677" cy="102592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t-B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2400" i="0" u="none" strike="noStrike" normalizeH="0" baseline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93" name="Retângulo 92"/>
          <p:cNvSpPr/>
          <p:nvPr/>
        </p:nvSpPr>
        <p:spPr>
          <a:xfrm>
            <a:off x="7393020" y="8521002"/>
            <a:ext cx="1011677" cy="102592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t-B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2400" i="0" u="none" strike="noStrike" normalizeH="0" baseline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94" name="Retângulo 93"/>
          <p:cNvSpPr/>
          <p:nvPr/>
        </p:nvSpPr>
        <p:spPr>
          <a:xfrm>
            <a:off x="8404697" y="8521002"/>
            <a:ext cx="1011677" cy="102592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t-B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2400" i="0" u="none" strike="noStrike" normalizeH="0" baseline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95" name="Retângulo 94"/>
          <p:cNvSpPr/>
          <p:nvPr/>
        </p:nvSpPr>
        <p:spPr>
          <a:xfrm>
            <a:off x="9416374" y="8521002"/>
            <a:ext cx="1011677" cy="102592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t-B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2400" i="0" u="none" strike="noStrike" normalizeH="0" baseline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96" name="Retângulo 95"/>
          <p:cNvSpPr/>
          <p:nvPr/>
        </p:nvSpPr>
        <p:spPr>
          <a:xfrm>
            <a:off x="10428051" y="8521002"/>
            <a:ext cx="1011677" cy="102592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t-B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2400" i="0" u="none" strike="noStrike" normalizeH="0" baseline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98" name="Retângulo 97"/>
          <p:cNvSpPr/>
          <p:nvPr/>
        </p:nvSpPr>
        <p:spPr>
          <a:xfrm>
            <a:off x="311281" y="8521002"/>
            <a:ext cx="1011677" cy="102592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t-B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2400" i="0" u="none" strike="noStrike" normalizeH="0" baseline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99" name="Retângulo 98"/>
          <p:cNvSpPr/>
          <p:nvPr/>
        </p:nvSpPr>
        <p:spPr>
          <a:xfrm>
            <a:off x="1322958" y="8521002"/>
            <a:ext cx="1011677" cy="102592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t-B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2400" i="0" u="none" strike="noStrike" normalizeH="0" baseline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00" name="Retângulo 99"/>
          <p:cNvSpPr/>
          <p:nvPr/>
        </p:nvSpPr>
        <p:spPr>
          <a:xfrm>
            <a:off x="2334635" y="8521002"/>
            <a:ext cx="1011677" cy="102592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t-B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2400" i="0" u="none" strike="noStrike" normalizeH="0" baseline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01" name="Retângulo 100"/>
          <p:cNvSpPr/>
          <p:nvPr/>
        </p:nvSpPr>
        <p:spPr>
          <a:xfrm>
            <a:off x="3346312" y="8521002"/>
            <a:ext cx="1011677" cy="102592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t-B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2400" i="0" u="none" strike="noStrike" normalizeH="0" baseline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656109" y="7831368"/>
            <a:ext cx="1333698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t-BR" sz="3600" b="1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Stack</a:t>
            </a:r>
            <a:endParaRPr kumimoji="0" lang="pt-BR" sz="36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022451034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/>
          </p:cNvSpPr>
          <p:nvPr>
            <p:ph type="title"/>
          </p:nvPr>
        </p:nvSpPr>
        <p:spPr>
          <a:xfrm>
            <a:off x="560715" y="3323888"/>
            <a:ext cx="11883370" cy="1074994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/>
            <a:r>
              <a:rPr sz="6000" dirty="0" err="1"/>
              <a:t>Animação</a:t>
            </a:r>
            <a:endParaRPr sz="6000" dirty="0"/>
          </a:p>
        </p:txBody>
      </p:sp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735791" y="4718020"/>
            <a:ext cx="11339515" cy="109912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6000" dirty="0" err="1" smtClean="0">
                <a:hlinkClick r:id="rId2"/>
              </a:rPr>
              <a:t>Topological</a:t>
            </a:r>
            <a:r>
              <a:rPr lang="pt-BR" sz="6000" dirty="0" smtClean="0">
                <a:hlinkClick r:id="rId2"/>
              </a:rPr>
              <a:t> </a:t>
            </a:r>
            <a:r>
              <a:rPr lang="pt-BR" sz="6000" dirty="0" err="1" smtClean="0">
                <a:hlinkClick r:id="rId2"/>
              </a:rPr>
              <a:t>Sort</a:t>
            </a:r>
            <a:endParaRPr sz="60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pt-BR" dirty="0" smtClean="0"/>
              <a:t>Solução</a:t>
            </a:r>
            <a:endParaRPr dirty="0"/>
          </a:p>
        </p:txBody>
      </p:sp>
      <p:sp>
        <p:nvSpPr>
          <p:cNvPr id="78" name="Shape 7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pt-BR" dirty="0" smtClean="0"/>
              <a:t>Com a ordenação topológica, sabemos quais disciplinas devem ser cursadas antes de outras ou, por outro lado, dada uma determinada disciplina, quais são pré-requisitos para esta.</a:t>
            </a:r>
          </a:p>
          <a:p>
            <a:endParaRPr lang="pt-BR" dirty="0"/>
          </a:p>
          <a:p>
            <a:r>
              <a:rPr lang="pt-BR" dirty="0" smtClean="0"/>
              <a:t>Não é a única solução</a:t>
            </a:r>
          </a:p>
          <a:p>
            <a:endParaRPr lang="pt-BR" dirty="0"/>
          </a:p>
          <a:p>
            <a:r>
              <a:rPr lang="pt-BR" dirty="0" smtClean="0"/>
              <a:t>Só é única se o grafo é hamiltoniano.</a:t>
            </a:r>
            <a:endParaRPr lang="pt-BR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upo 35"/>
          <p:cNvGrpSpPr/>
          <p:nvPr/>
        </p:nvGrpSpPr>
        <p:grpSpPr>
          <a:xfrm>
            <a:off x="2392999" y="2423738"/>
            <a:ext cx="8722471" cy="6134053"/>
            <a:chOff x="1108948" y="808947"/>
            <a:chExt cx="8722471" cy="6134053"/>
          </a:xfrm>
        </p:grpSpPr>
        <p:sp>
          <p:nvSpPr>
            <p:cNvPr id="2" name="Retângulo de cantos arredondados 1"/>
            <p:cNvSpPr/>
            <p:nvPr/>
          </p:nvSpPr>
          <p:spPr>
            <a:xfrm>
              <a:off x="1108953" y="808947"/>
              <a:ext cx="2237361" cy="930751"/>
            </a:xfrm>
            <a:prstGeom prst="round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pt-BR" sz="2400" i="0" u="none" strike="noStrike" normalizeH="0" baseline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uFillTx/>
                  <a:latin typeface="+mn-lt"/>
                  <a:ea typeface="+mn-ea"/>
                  <a:cs typeface="+mn-cs"/>
                  <a:sym typeface="Helvetica Light"/>
                </a:rPr>
                <a:t>Fund. Matemática</a:t>
              </a:r>
              <a:endParaRPr kumimoji="0" lang="pt-BR" sz="2400" i="0" u="none" strike="noStrike" normalizeH="0" baseline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5" name="Retângulo de cantos arredondados 4"/>
            <p:cNvSpPr/>
            <p:nvPr/>
          </p:nvSpPr>
          <p:spPr>
            <a:xfrm>
              <a:off x="1108952" y="2702628"/>
              <a:ext cx="2237361" cy="522129"/>
            </a:xfrm>
            <a:prstGeom prst="round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pt-BR" sz="2400" i="0" u="none" strike="noStrike" normalizeH="0" baseline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uFillTx/>
                  <a:latin typeface="+mn-lt"/>
                  <a:ea typeface="+mn-ea"/>
                  <a:cs typeface="+mn-cs"/>
                  <a:sym typeface="Helvetica Light"/>
                </a:rPr>
                <a:t>Cálculo 1</a:t>
              </a:r>
              <a:endParaRPr kumimoji="0" lang="pt-BR" sz="2400" i="0" u="none" strike="noStrike" normalizeH="0" baseline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8" name="Retângulo de cantos arredondados 7"/>
            <p:cNvSpPr/>
            <p:nvPr/>
          </p:nvSpPr>
          <p:spPr>
            <a:xfrm>
              <a:off x="1108949" y="3942042"/>
              <a:ext cx="2237361" cy="522129"/>
            </a:xfrm>
            <a:prstGeom prst="round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pt-BR" sz="2400" i="0" u="none" strike="noStrike" normalizeH="0" baseline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uFillTx/>
                  <a:latin typeface="+mn-lt"/>
                  <a:ea typeface="+mn-ea"/>
                  <a:cs typeface="+mn-cs"/>
                  <a:sym typeface="Helvetica Light"/>
                </a:rPr>
                <a:t>Cálculo 2</a:t>
              </a:r>
              <a:endParaRPr kumimoji="0" lang="pt-BR" sz="2400" i="0" u="none" strike="noStrike" normalizeH="0" baseline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9" name="Retângulo de cantos arredondados 8"/>
            <p:cNvSpPr/>
            <p:nvPr/>
          </p:nvSpPr>
          <p:spPr>
            <a:xfrm>
              <a:off x="1108950" y="5181457"/>
              <a:ext cx="2237361" cy="522129"/>
            </a:xfrm>
            <a:prstGeom prst="round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pt-BR" sz="2400" i="0" u="none" strike="noStrike" normalizeH="0" baseline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uFillTx/>
                  <a:latin typeface="+mn-lt"/>
                  <a:ea typeface="+mn-ea"/>
                  <a:cs typeface="+mn-cs"/>
                  <a:sym typeface="Helvetica Light"/>
                </a:rPr>
                <a:t>Cálculo 3</a:t>
              </a:r>
              <a:endParaRPr kumimoji="0" lang="pt-BR" sz="2400" i="0" u="none" strike="noStrike" normalizeH="0" baseline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10" name="Retângulo de cantos arredondados 9"/>
            <p:cNvSpPr/>
            <p:nvPr/>
          </p:nvSpPr>
          <p:spPr>
            <a:xfrm>
              <a:off x="1108948" y="6420871"/>
              <a:ext cx="2237361" cy="522129"/>
            </a:xfrm>
            <a:prstGeom prst="round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pt-BR" sz="2400" i="0" u="none" strike="noStrike" normalizeH="0" baseline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uFillTx/>
                  <a:latin typeface="+mn-lt"/>
                  <a:ea typeface="+mn-ea"/>
                  <a:cs typeface="+mn-cs"/>
                  <a:sym typeface="Helvetica Light"/>
                </a:rPr>
                <a:t>E.D.O.</a:t>
              </a:r>
              <a:endParaRPr kumimoji="0" lang="pt-BR" sz="2400" i="0" u="none" strike="noStrike" normalizeH="0" baseline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11" name="Retângulo de cantos arredondados 10"/>
            <p:cNvSpPr/>
            <p:nvPr/>
          </p:nvSpPr>
          <p:spPr>
            <a:xfrm>
              <a:off x="4199105" y="3224757"/>
              <a:ext cx="2237361" cy="522129"/>
            </a:xfrm>
            <a:prstGeom prst="round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pt-BR" sz="24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Física</a:t>
              </a:r>
              <a:r>
                <a:rPr kumimoji="0" lang="pt-BR" sz="2400" i="0" u="none" strike="noStrike" normalizeH="0" baseline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uFillTx/>
                  <a:latin typeface="+mn-lt"/>
                  <a:ea typeface="+mn-ea"/>
                  <a:cs typeface="+mn-cs"/>
                  <a:sym typeface="Helvetica Light"/>
                </a:rPr>
                <a:t> 1</a:t>
              </a:r>
              <a:endParaRPr kumimoji="0" lang="pt-BR" sz="2400" i="0" u="none" strike="noStrike" normalizeH="0" baseline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13" name="Retângulo de cantos arredondados 12"/>
            <p:cNvSpPr/>
            <p:nvPr/>
          </p:nvSpPr>
          <p:spPr>
            <a:xfrm>
              <a:off x="4199104" y="4464171"/>
              <a:ext cx="2237361" cy="522129"/>
            </a:xfrm>
            <a:prstGeom prst="round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pt-BR" sz="24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Física</a:t>
              </a:r>
              <a:r>
                <a:rPr kumimoji="0" lang="pt-BR" sz="2400" i="0" u="none" strike="noStrike" normalizeH="0" baseline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uFillTx/>
                  <a:latin typeface="+mn-lt"/>
                  <a:ea typeface="+mn-ea"/>
                  <a:cs typeface="+mn-cs"/>
                  <a:sym typeface="Helvetica Light"/>
                </a:rPr>
                <a:t> 3</a:t>
              </a:r>
              <a:endParaRPr kumimoji="0" lang="pt-BR" sz="2400" i="0" u="none" strike="noStrike" normalizeH="0" baseline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14" name="Retângulo de cantos arredondados 13"/>
            <p:cNvSpPr/>
            <p:nvPr/>
          </p:nvSpPr>
          <p:spPr>
            <a:xfrm>
              <a:off x="4199104" y="6420870"/>
              <a:ext cx="2237361" cy="522129"/>
            </a:xfrm>
            <a:prstGeom prst="round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pt-BR" sz="2400" i="0" u="none" strike="noStrike" normalizeH="0" baseline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uFillTx/>
                  <a:latin typeface="+mn-lt"/>
                  <a:ea typeface="+mn-ea"/>
                  <a:cs typeface="+mn-cs"/>
                  <a:sym typeface="Helvetica Light"/>
                </a:rPr>
                <a:t>Análise Real</a:t>
              </a:r>
              <a:endParaRPr kumimoji="0" lang="pt-BR" sz="2400" i="0" u="none" strike="noStrike" normalizeH="0" baseline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15" name="Retângulo de cantos arredondados 14"/>
            <p:cNvSpPr/>
            <p:nvPr/>
          </p:nvSpPr>
          <p:spPr>
            <a:xfrm>
              <a:off x="7350867" y="1013257"/>
              <a:ext cx="2237361" cy="522129"/>
            </a:xfrm>
            <a:prstGeom prst="round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pt-BR" sz="2400" i="0" u="none" strike="noStrike" normalizeH="0" baseline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uFillTx/>
                  <a:latin typeface="+mn-lt"/>
                  <a:ea typeface="+mn-ea"/>
                  <a:cs typeface="+mn-cs"/>
                  <a:sym typeface="Helvetica Light"/>
                </a:rPr>
                <a:t>G.A.</a:t>
              </a:r>
              <a:endParaRPr kumimoji="0" lang="pt-BR" sz="2400" i="0" u="none" strike="noStrike" normalizeH="0" baseline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16" name="Retângulo de cantos arredondados 15"/>
            <p:cNvSpPr/>
            <p:nvPr/>
          </p:nvSpPr>
          <p:spPr>
            <a:xfrm>
              <a:off x="7412472" y="4259859"/>
              <a:ext cx="2418947" cy="930751"/>
            </a:xfrm>
            <a:prstGeom prst="round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pt-BR" sz="24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Álgebra Abstrata</a:t>
              </a:r>
              <a:endParaRPr kumimoji="0" lang="pt-BR" sz="2400" i="0" u="none" strike="noStrike" normalizeH="0" baseline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17" name="Retângulo de cantos arredondados 16"/>
            <p:cNvSpPr/>
            <p:nvPr/>
          </p:nvSpPr>
          <p:spPr>
            <a:xfrm>
              <a:off x="7503266" y="2702627"/>
              <a:ext cx="2237361" cy="522129"/>
            </a:xfrm>
            <a:prstGeom prst="round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pt-BR" sz="24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Álgebra Linear</a:t>
              </a:r>
              <a:endParaRPr kumimoji="0" lang="pt-BR" sz="2400" i="0" u="none" strike="noStrike" normalizeH="0" baseline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cxnSp>
          <p:nvCxnSpPr>
            <p:cNvPr id="4" name="Conector de seta reta 3"/>
            <p:cNvCxnSpPr>
              <a:stCxn id="2" idx="2"/>
              <a:endCxn id="5" idx="0"/>
            </p:cNvCxnSpPr>
            <p:nvPr/>
          </p:nvCxnSpPr>
          <p:spPr>
            <a:xfrm flipH="1">
              <a:off x="2227633" y="1739698"/>
              <a:ext cx="1" cy="96293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Conector de seta reta 18"/>
            <p:cNvCxnSpPr>
              <a:stCxn id="5" idx="2"/>
              <a:endCxn id="8" idx="0"/>
            </p:cNvCxnSpPr>
            <p:nvPr/>
          </p:nvCxnSpPr>
          <p:spPr>
            <a:xfrm flipH="1">
              <a:off x="2227630" y="3224757"/>
              <a:ext cx="3" cy="71728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Conector de seta reta 20"/>
            <p:cNvCxnSpPr>
              <a:stCxn id="8" idx="2"/>
              <a:endCxn id="9" idx="0"/>
            </p:cNvCxnSpPr>
            <p:nvPr/>
          </p:nvCxnSpPr>
          <p:spPr>
            <a:xfrm>
              <a:off x="2227630" y="4464171"/>
              <a:ext cx="1" cy="71728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Conector de seta reta 22"/>
            <p:cNvCxnSpPr>
              <a:stCxn id="9" idx="2"/>
              <a:endCxn id="10" idx="0"/>
            </p:cNvCxnSpPr>
            <p:nvPr/>
          </p:nvCxnSpPr>
          <p:spPr>
            <a:xfrm flipH="1">
              <a:off x="2227629" y="5703586"/>
              <a:ext cx="2" cy="71728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Conector de seta reta 24"/>
            <p:cNvCxnSpPr>
              <a:stCxn id="9" idx="2"/>
              <a:endCxn id="14" idx="0"/>
            </p:cNvCxnSpPr>
            <p:nvPr/>
          </p:nvCxnSpPr>
          <p:spPr>
            <a:xfrm>
              <a:off x="2227631" y="5703586"/>
              <a:ext cx="3090154" cy="71728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Conector de seta reta 26"/>
            <p:cNvCxnSpPr>
              <a:stCxn id="5" idx="3"/>
              <a:endCxn id="11" idx="0"/>
            </p:cNvCxnSpPr>
            <p:nvPr/>
          </p:nvCxnSpPr>
          <p:spPr>
            <a:xfrm>
              <a:off x="3346313" y="2963693"/>
              <a:ext cx="1971473" cy="26106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Conector de seta reta 28"/>
            <p:cNvCxnSpPr>
              <a:stCxn id="11" idx="2"/>
              <a:endCxn id="13" idx="0"/>
            </p:cNvCxnSpPr>
            <p:nvPr/>
          </p:nvCxnSpPr>
          <p:spPr>
            <a:xfrm flipH="1">
              <a:off x="5317785" y="3746886"/>
              <a:ext cx="1" cy="71728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Conector de seta reta 30"/>
            <p:cNvCxnSpPr>
              <a:stCxn id="15" idx="2"/>
              <a:endCxn id="11" idx="0"/>
            </p:cNvCxnSpPr>
            <p:nvPr/>
          </p:nvCxnSpPr>
          <p:spPr>
            <a:xfrm flipH="1">
              <a:off x="5317786" y="1535386"/>
              <a:ext cx="3151762" cy="168937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Conector de seta reta 32"/>
            <p:cNvCxnSpPr>
              <a:stCxn id="15" idx="2"/>
              <a:endCxn id="17" idx="0"/>
            </p:cNvCxnSpPr>
            <p:nvPr/>
          </p:nvCxnSpPr>
          <p:spPr>
            <a:xfrm>
              <a:off x="8469548" y="1535386"/>
              <a:ext cx="152399" cy="116724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Conector de seta reta 34"/>
            <p:cNvCxnSpPr>
              <a:stCxn id="17" idx="2"/>
              <a:endCxn id="16" idx="0"/>
            </p:cNvCxnSpPr>
            <p:nvPr/>
          </p:nvCxnSpPr>
          <p:spPr>
            <a:xfrm flipH="1">
              <a:off x="8621946" y="3224756"/>
              <a:ext cx="1" cy="103510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9" name="Shape 58"/>
          <p:cNvSpPr/>
          <p:nvPr/>
        </p:nvSpPr>
        <p:spPr>
          <a:xfrm>
            <a:off x="221354" y="636129"/>
            <a:ext cx="12760962" cy="7468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65023" tIns="65023" rIns="65023" bIns="65023">
            <a:spAutoFit/>
          </a:bodyPr>
          <a:lstStyle/>
          <a:p>
            <a:pPr defTabSz="650240">
              <a:defRPr sz="4000" b="1"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rPr lang="pt-BR" dirty="0" smtClean="0"/>
              <a:t>Pré-Requisitos de Disciplinas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58"/>
          <p:cNvSpPr/>
          <p:nvPr/>
        </p:nvSpPr>
        <p:spPr>
          <a:xfrm>
            <a:off x="243838" y="3126411"/>
            <a:ext cx="12760962" cy="38246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65023" tIns="65023" rIns="65023" bIns="65023">
            <a:spAutoFit/>
          </a:bodyPr>
          <a:lstStyle/>
          <a:p>
            <a:pPr defTabSz="650240">
              <a:defRPr sz="4000" b="1"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rPr lang="pt-BR" sz="4800" dirty="0" smtClean="0"/>
              <a:t>E se quisermos saber uma ordem geral das dependências?</a:t>
            </a:r>
          </a:p>
          <a:p>
            <a:pPr defTabSz="650240">
              <a:defRPr sz="4000" b="1">
                <a:latin typeface="Arial Narrow"/>
                <a:ea typeface="Arial Narrow"/>
                <a:cs typeface="Arial Narrow"/>
                <a:sym typeface="Arial Narrow"/>
              </a:defRPr>
            </a:pPr>
            <a:endParaRPr lang="pt-BR" sz="4800" dirty="0"/>
          </a:p>
          <a:p>
            <a:pPr defTabSz="650240">
              <a:defRPr sz="4000" b="1"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rPr lang="pt-BR" sz="4800" dirty="0" smtClean="0"/>
              <a:t>Quais disciplinas preciso cursar</a:t>
            </a:r>
          </a:p>
          <a:p>
            <a:pPr defTabSz="650240">
              <a:defRPr sz="4000" b="1"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rPr lang="pt-BR" sz="4800" dirty="0" smtClean="0"/>
              <a:t>antes de cursar uma disciplina x?</a:t>
            </a:r>
          </a:p>
        </p:txBody>
      </p:sp>
    </p:spTree>
    <p:extLst>
      <p:ext uri="{BB962C8B-B14F-4D97-AF65-F5344CB8AC3E}">
        <p14:creationId xmlns:p14="http://schemas.microsoft.com/office/powerpoint/2010/main" val="3741218391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58"/>
          <p:cNvSpPr/>
          <p:nvPr/>
        </p:nvSpPr>
        <p:spPr>
          <a:xfrm>
            <a:off x="146563" y="3982447"/>
            <a:ext cx="12760962" cy="11469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65023" tIns="65023" rIns="65023" bIns="65023">
            <a:spAutoFit/>
          </a:bodyPr>
          <a:lstStyle/>
          <a:p>
            <a:pPr defTabSz="650240">
              <a:defRPr sz="4000" b="1"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rPr lang="pt-BR" sz="6600" dirty="0" err="1" smtClean="0"/>
              <a:t>Topological</a:t>
            </a:r>
            <a:r>
              <a:rPr lang="pt-BR" sz="6600" dirty="0" smtClean="0"/>
              <a:t> </a:t>
            </a:r>
            <a:r>
              <a:rPr lang="pt-BR" sz="6600" dirty="0" err="1" smtClean="0"/>
              <a:t>Sort</a:t>
            </a:r>
            <a:endParaRPr lang="pt-BR" sz="6600" dirty="0" smtClean="0"/>
          </a:p>
        </p:txBody>
      </p:sp>
    </p:spTree>
    <p:extLst>
      <p:ext uri="{BB962C8B-B14F-4D97-AF65-F5344CB8AC3E}">
        <p14:creationId xmlns:p14="http://schemas.microsoft.com/office/powerpoint/2010/main" val="4204533385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pt-BR" dirty="0" err="1" smtClean="0"/>
              <a:t>Topological</a:t>
            </a:r>
            <a:r>
              <a:rPr lang="pt-BR" dirty="0" smtClean="0"/>
              <a:t> </a:t>
            </a:r>
            <a:r>
              <a:rPr lang="pt-BR" dirty="0" err="1" smtClean="0"/>
              <a:t>Sort</a:t>
            </a:r>
            <a:endParaRPr dirty="0"/>
          </a:p>
        </p:txBody>
      </p:sp>
      <p:sp>
        <p:nvSpPr>
          <p:cNvPr id="66" name="Shape 6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pt-BR" dirty="0" smtClean="0"/>
              <a:t>O </a:t>
            </a:r>
            <a:r>
              <a:rPr lang="pt-BR" dirty="0" err="1" smtClean="0"/>
              <a:t>Topological</a:t>
            </a:r>
            <a:r>
              <a:rPr lang="pt-BR" dirty="0" smtClean="0"/>
              <a:t> </a:t>
            </a:r>
            <a:r>
              <a:rPr lang="pt-BR" dirty="0" err="1" smtClean="0"/>
              <a:t>Sort</a:t>
            </a:r>
            <a:r>
              <a:rPr lang="pt-BR" dirty="0" smtClean="0"/>
              <a:t> é um método de ordenação linear aplicada em </a:t>
            </a:r>
            <a:r>
              <a:rPr lang="pt-BR" dirty="0" err="1" smtClean="0"/>
              <a:t>DAG’s</a:t>
            </a:r>
            <a:r>
              <a:rPr lang="pt-BR" dirty="0" smtClean="0"/>
              <a:t>.</a:t>
            </a:r>
            <a:endParaRPr dirty="0"/>
          </a:p>
          <a:p>
            <a:endParaRPr dirty="0"/>
          </a:p>
          <a:p>
            <a:r>
              <a:rPr lang="pt-BR" dirty="0" smtClean="0"/>
              <a:t>Ordena os nós do DAG de maneira que os nós pais vêm antes de todos os seus nós descendentes.</a:t>
            </a:r>
          </a:p>
          <a:p>
            <a:endParaRPr lang="pt-BR" dirty="0"/>
          </a:p>
          <a:p>
            <a:r>
              <a:rPr lang="pt-BR" dirty="0" smtClean="0"/>
              <a:t>Usaremos o TS baseado em </a:t>
            </a:r>
            <a:r>
              <a:rPr lang="pt-BR" dirty="0" err="1" smtClean="0"/>
              <a:t>dfs</a:t>
            </a:r>
            <a:r>
              <a:rPr lang="pt-BR" smtClean="0"/>
              <a:t>.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pt-BR" dirty="0" err="1" smtClean="0"/>
              <a:t>Topological</a:t>
            </a:r>
            <a:r>
              <a:rPr lang="pt-BR" dirty="0" smtClean="0"/>
              <a:t> </a:t>
            </a:r>
            <a:r>
              <a:rPr lang="pt-BR" dirty="0" err="1" smtClean="0"/>
              <a:t>Sort</a:t>
            </a:r>
            <a:endParaRPr dirty="0"/>
          </a:p>
        </p:txBody>
      </p:sp>
      <p:grpSp>
        <p:nvGrpSpPr>
          <p:cNvPr id="5" name="Grupo 4"/>
          <p:cNvGrpSpPr/>
          <p:nvPr/>
        </p:nvGrpSpPr>
        <p:grpSpPr>
          <a:xfrm>
            <a:off x="351275" y="2307006"/>
            <a:ext cx="8461985" cy="6194967"/>
            <a:chOff x="1108948" y="808947"/>
            <a:chExt cx="8722471" cy="6134053"/>
          </a:xfrm>
        </p:grpSpPr>
        <p:sp>
          <p:nvSpPr>
            <p:cNvPr id="6" name="Retângulo de cantos arredondados 5"/>
            <p:cNvSpPr/>
            <p:nvPr/>
          </p:nvSpPr>
          <p:spPr>
            <a:xfrm>
              <a:off x="1108953" y="808947"/>
              <a:ext cx="2237361" cy="930751"/>
            </a:xfrm>
            <a:prstGeom prst="round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pt-BR" sz="2400" i="0" u="none" strike="noStrike" normalizeH="0" baseline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uFillTx/>
                  <a:latin typeface="+mn-lt"/>
                  <a:ea typeface="+mn-ea"/>
                  <a:cs typeface="+mn-cs"/>
                  <a:sym typeface="Helvetica Light"/>
                </a:rPr>
                <a:t>Fund. Matemática</a:t>
              </a:r>
              <a:endParaRPr kumimoji="0" lang="pt-BR" sz="2400" i="0" u="none" strike="noStrike" normalizeH="0" baseline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7" name="Retângulo de cantos arredondados 6"/>
            <p:cNvSpPr/>
            <p:nvPr/>
          </p:nvSpPr>
          <p:spPr>
            <a:xfrm>
              <a:off x="1108952" y="2702628"/>
              <a:ext cx="2237361" cy="522129"/>
            </a:xfrm>
            <a:prstGeom prst="round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pt-BR" sz="2400" i="0" u="none" strike="noStrike" normalizeH="0" baseline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uFillTx/>
                  <a:latin typeface="+mn-lt"/>
                  <a:ea typeface="+mn-ea"/>
                  <a:cs typeface="+mn-cs"/>
                  <a:sym typeface="Helvetica Light"/>
                </a:rPr>
                <a:t>Cálculo 1</a:t>
              </a:r>
              <a:endParaRPr kumimoji="0" lang="pt-BR" sz="2400" i="0" u="none" strike="noStrike" normalizeH="0" baseline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8" name="Retângulo de cantos arredondados 7"/>
            <p:cNvSpPr/>
            <p:nvPr/>
          </p:nvSpPr>
          <p:spPr>
            <a:xfrm>
              <a:off x="1108949" y="3942042"/>
              <a:ext cx="2237361" cy="522129"/>
            </a:xfrm>
            <a:prstGeom prst="round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pt-BR" sz="2400" i="0" u="none" strike="noStrike" normalizeH="0" baseline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uFillTx/>
                  <a:latin typeface="+mn-lt"/>
                  <a:ea typeface="+mn-ea"/>
                  <a:cs typeface="+mn-cs"/>
                  <a:sym typeface="Helvetica Light"/>
                </a:rPr>
                <a:t>Cálculo 2</a:t>
              </a:r>
              <a:endParaRPr kumimoji="0" lang="pt-BR" sz="2400" i="0" u="none" strike="noStrike" normalizeH="0" baseline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9" name="Retângulo de cantos arredondados 8"/>
            <p:cNvSpPr/>
            <p:nvPr/>
          </p:nvSpPr>
          <p:spPr>
            <a:xfrm>
              <a:off x="1108950" y="5181457"/>
              <a:ext cx="2237361" cy="522129"/>
            </a:xfrm>
            <a:prstGeom prst="round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pt-BR" sz="2400" i="0" u="none" strike="noStrike" normalizeH="0" baseline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uFillTx/>
                  <a:latin typeface="+mn-lt"/>
                  <a:ea typeface="+mn-ea"/>
                  <a:cs typeface="+mn-cs"/>
                  <a:sym typeface="Helvetica Light"/>
                </a:rPr>
                <a:t>Cálculo 3</a:t>
              </a:r>
              <a:endParaRPr kumimoji="0" lang="pt-BR" sz="2400" i="0" u="none" strike="noStrike" normalizeH="0" baseline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10" name="Retângulo de cantos arredondados 9"/>
            <p:cNvSpPr/>
            <p:nvPr/>
          </p:nvSpPr>
          <p:spPr>
            <a:xfrm>
              <a:off x="1108948" y="6420871"/>
              <a:ext cx="2237361" cy="522129"/>
            </a:xfrm>
            <a:prstGeom prst="round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pt-BR" sz="2400" i="0" u="none" strike="noStrike" normalizeH="0" baseline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uFillTx/>
                  <a:latin typeface="+mn-lt"/>
                  <a:ea typeface="+mn-ea"/>
                  <a:cs typeface="+mn-cs"/>
                  <a:sym typeface="Helvetica Light"/>
                </a:rPr>
                <a:t>E.D.O.</a:t>
              </a:r>
              <a:endParaRPr kumimoji="0" lang="pt-BR" sz="2400" i="0" u="none" strike="noStrike" normalizeH="0" baseline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11" name="Retângulo de cantos arredondados 10"/>
            <p:cNvSpPr/>
            <p:nvPr/>
          </p:nvSpPr>
          <p:spPr>
            <a:xfrm>
              <a:off x="4199105" y="3224757"/>
              <a:ext cx="2237361" cy="522129"/>
            </a:xfrm>
            <a:prstGeom prst="round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pt-BR" sz="24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Física</a:t>
              </a:r>
              <a:r>
                <a:rPr kumimoji="0" lang="pt-BR" sz="2400" i="0" u="none" strike="noStrike" normalizeH="0" baseline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uFillTx/>
                  <a:latin typeface="+mn-lt"/>
                  <a:ea typeface="+mn-ea"/>
                  <a:cs typeface="+mn-cs"/>
                  <a:sym typeface="Helvetica Light"/>
                </a:rPr>
                <a:t> 1</a:t>
              </a:r>
              <a:endParaRPr kumimoji="0" lang="pt-BR" sz="2400" i="0" u="none" strike="noStrike" normalizeH="0" baseline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12" name="Retângulo de cantos arredondados 11"/>
            <p:cNvSpPr/>
            <p:nvPr/>
          </p:nvSpPr>
          <p:spPr>
            <a:xfrm>
              <a:off x="4199104" y="4464171"/>
              <a:ext cx="2237361" cy="522129"/>
            </a:xfrm>
            <a:prstGeom prst="round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pt-BR" sz="24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Física</a:t>
              </a:r>
              <a:r>
                <a:rPr kumimoji="0" lang="pt-BR" sz="2400" i="0" u="none" strike="noStrike" normalizeH="0" baseline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uFillTx/>
                  <a:latin typeface="+mn-lt"/>
                  <a:ea typeface="+mn-ea"/>
                  <a:cs typeface="+mn-cs"/>
                  <a:sym typeface="Helvetica Light"/>
                </a:rPr>
                <a:t> 3</a:t>
              </a:r>
              <a:endParaRPr kumimoji="0" lang="pt-BR" sz="2400" i="0" u="none" strike="noStrike" normalizeH="0" baseline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13" name="Retângulo de cantos arredondados 12"/>
            <p:cNvSpPr/>
            <p:nvPr/>
          </p:nvSpPr>
          <p:spPr>
            <a:xfrm>
              <a:off x="4199104" y="6420870"/>
              <a:ext cx="2237361" cy="522129"/>
            </a:xfrm>
            <a:prstGeom prst="round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pt-BR" sz="2400" i="0" u="none" strike="noStrike" normalizeH="0" baseline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uFillTx/>
                  <a:latin typeface="+mn-lt"/>
                  <a:ea typeface="+mn-ea"/>
                  <a:cs typeface="+mn-cs"/>
                  <a:sym typeface="Helvetica Light"/>
                </a:rPr>
                <a:t>Análise Real</a:t>
              </a:r>
              <a:endParaRPr kumimoji="0" lang="pt-BR" sz="2400" i="0" u="none" strike="noStrike" normalizeH="0" baseline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14" name="Retângulo de cantos arredondados 13"/>
            <p:cNvSpPr/>
            <p:nvPr/>
          </p:nvSpPr>
          <p:spPr>
            <a:xfrm>
              <a:off x="7350867" y="1013257"/>
              <a:ext cx="2237361" cy="522129"/>
            </a:xfrm>
            <a:prstGeom prst="round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pt-BR" sz="2400" i="0" u="none" strike="noStrike" normalizeH="0" baseline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uFillTx/>
                  <a:latin typeface="+mn-lt"/>
                  <a:ea typeface="+mn-ea"/>
                  <a:cs typeface="+mn-cs"/>
                  <a:sym typeface="Helvetica Light"/>
                </a:rPr>
                <a:t>G.A.</a:t>
              </a:r>
              <a:endParaRPr kumimoji="0" lang="pt-BR" sz="2400" i="0" u="none" strike="noStrike" normalizeH="0" baseline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15" name="Retângulo de cantos arredondados 14"/>
            <p:cNvSpPr/>
            <p:nvPr/>
          </p:nvSpPr>
          <p:spPr>
            <a:xfrm>
              <a:off x="7412472" y="4259859"/>
              <a:ext cx="2418947" cy="930751"/>
            </a:xfrm>
            <a:prstGeom prst="round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pt-BR" sz="24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Álgebra Abstrata</a:t>
              </a:r>
              <a:endParaRPr kumimoji="0" lang="pt-BR" sz="2400" i="0" u="none" strike="noStrike" normalizeH="0" baseline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16" name="Retângulo de cantos arredondados 15"/>
            <p:cNvSpPr/>
            <p:nvPr/>
          </p:nvSpPr>
          <p:spPr>
            <a:xfrm>
              <a:off x="7503266" y="2702627"/>
              <a:ext cx="2237361" cy="522129"/>
            </a:xfrm>
            <a:prstGeom prst="round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pt-BR" sz="24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Álgebra Linear</a:t>
              </a:r>
              <a:endParaRPr kumimoji="0" lang="pt-BR" sz="2400" i="0" u="none" strike="noStrike" normalizeH="0" baseline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cxnSp>
          <p:nvCxnSpPr>
            <p:cNvPr id="17" name="Conector de seta reta 16"/>
            <p:cNvCxnSpPr>
              <a:stCxn id="6" idx="2"/>
              <a:endCxn id="7" idx="0"/>
            </p:cNvCxnSpPr>
            <p:nvPr/>
          </p:nvCxnSpPr>
          <p:spPr>
            <a:xfrm flipH="1">
              <a:off x="2227633" y="1739698"/>
              <a:ext cx="1" cy="96293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Conector de seta reta 17"/>
            <p:cNvCxnSpPr>
              <a:stCxn id="7" idx="2"/>
              <a:endCxn id="8" idx="0"/>
            </p:cNvCxnSpPr>
            <p:nvPr/>
          </p:nvCxnSpPr>
          <p:spPr>
            <a:xfrm flipH="1">
              <a:off x="2227630" y="3224757"/>
              <a:ext cx="3" cy="71728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Conector de seta reta 18"/>
            <p:cNvCxnSpPr>
              <a:stCxn id="8" idx="2"/>
              <a:endCxn id="9" idx="0"/>
            </p:cNvCxnSpPr>
            <p:nvPr/>
          </p:nvCxnSpPr>
          <p:spPr>
            <a:xfrm>
              <a:off x="2227630" y="4464171"/>
              <a:ext cx="1" cy="71728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Conector de seta reta 19"/>
            <p:cNvCxnSpPr>
              <a:stCxn id="9" idx="2"/>
              <a:endCxn id="10" idx="0"/>
            </p:cNvCxnSpPr>
            <p:nvPr/>
          </p:nvCxnSpPr>
          <p:spPr>
            <a:xfrm flipH="1">
              <a:off x="2227629" y="5703586"/>
              <a:ext cx="2" cy="71728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Conector de seta reta 20"/>
            <p:cNvCxnSpPr>
              <a:stCxn id="9" idx="2"/>
              <a:endCxn id="13" idx="0"/>
            </p:cNvCxnSpPr>
            <p:nvPr/>
          </p:nvCxnSpPr>
          <p:spPr>
            <a:xfrm>
              <a:off x="2227631" y="5703586"/>
              <a:ext cx="3090154" cy="71728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Conector de seta reta 21"/>
            <p:cNvCxnSpPr>
              <a:stCxn id="7" idx="3"/>
              <a:endCxn id="11" idx="0"/>
            </p:cNvCxnSpPr>
            <p:nvPr/>
          </p:nvCxnSpPr>
          <p:spPr>
            <a:xfrm>
              <a:off x="3346313" y="2963693"/>
              <a:ext cx="1971473" cy="26106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Conector de seta reta 22"/>
            <p:cNvCxnSpPr>
              <a:stCxn id="11" idx="2"/>
              <a:endCxn id="12" idx="0"/>
            </p:cNvCxnSpPr>
            <p:nvPr/>
          </p:nvCxnSpPr>
          <p:spPr>
            <a:xfrm flipH="1">
              <a:off x="5317785" y="3746886"/>
              <a:ext cx="1" cy="71728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Conector de seta reta 23"/>
            <p:cNvCxnSpPr>
              <a:stCxn id="14" idx="2"/>
              <a:endCxn id="11" idx="0"/>
            </p:cNvCxnSpPr>
            <p:nvPr/>
          </p:nvCxnSpPr>
          <p:spPr>
            <a:xfrm flipH="1">
              <a:off x="5317786" y="1535386"/>
              <a:ext cx="3151762" cy="168937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Conector de seta reta 24"/>
            <p:cNvCxnSpPr>
              <a:stCxn id="14" idx="2"/>
              <a:endCxn id="16" idx="0"/>
            </p:cNvCxnSpPr>
            <p:nvPr/>
          </p:nvCxnSpPr>
          <p:spPr>
            <a:xfrm>
              <a:off x="8469548" y="1535386"/>
              <a:ext cx="152399" cy="116724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Conector de seta reta 25"/>
            <p:cNvCxnSpPr>
              <a:stCxn id="16" idx="2"/>
              <a:endCxn id="15" idx="0"/>
            </p:cNvCxnSpPr>
            <p:nvPr/>
          </p:nvCxnSpPr>
          <p:spPr>
            <a:xfrm flipH="1">
              <a:off x="8621946" y="3224756"/>
              <a:ext cx="1" cy="103510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" name="CaixaDeTexto 2"/>
          <p:cNvSpPr txBox="1"/>
          <p:nvPr/>
        </p:nvSpPr>
        <p:spPr>
          <a:xfrm>
            <a:off x="9156349" y="3215148"/>
            <a:ext cx="3782979" cy="484235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t-BR" sz="28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Light"/>
              </a:rPr>
              <a:t>0 – Cálculo 2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t-BR" sz="2800" b="1" dirty="0" smtClean="0"/>
              <a:t>1 – Física 1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t-BR" sz="28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Light"/>
              </a:rPr>
              <a:t>2 – G.A.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t-BR" sz="2800" b="1" dirty="0" smtClean="0"/>
              <a:t>3 – Fund. Matemática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t-BR" sz="28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Light"/>
              </a:rPr>
              <a:t>4 – Análise Real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t-BR" sz="2800" b="1" dirty="0" smtClean="0"/>
              <a:t>5 – E.D.O.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t-BR" sz="28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Light"/>
              </a:rPr>
              <a:t>6 – Cálculo 3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t-BR" sz="2800" b="1" dirty="0" smtClean="0"/>
              <a:t>7 – Álgebra Linear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t-BR" sz="28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Light"/>
              </a:rPr>
              <a:t>8 – Álgebra Abstrata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t-BR" sz="2800" b="1" dirty="0" smtClean="0"/>
              <a:t>9 – Física 3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t-BR" sz="28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Light"/>
              </a:rPr>
              <a:t>10 – Cálculo 1</a:t>
            </a:r>
            <a:endParaRPr kumimoji="0" lang="pt-BR" sz="28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42189019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pt-BR" dirty="0" err="1" smtClean="0"/>
              <a:t>Topological</a:t>
            </a:r>
            <a:r>
              <a:rPr lang="pt-BR" dirty="0" smtClean="0"/>
              <a:t> </a:t>
            </a:r>
            <a:r>
              <a:rPr lang="pt-BR" dirty="0" err="1" smtClean="0"/>
              <a:t>Sort</a:t>
            </a:r>
            <a:endParaRPr dirty="0"/>
          </a:p>
        </p:txBody>
      </p:sp>
      <p:grpSp>
        <p:nvGrpSpPr>
          <p:cNvPr id="71" name="Grupo 70"/>
          <p:cNvGrpSpPr/>
          <p:nvPr/>
        </p:nvGrpSpPr>
        <p:grpSpPr>
          <a:xfrm>
            <a:off x="3550481" y="2201616"/>
            <a:ext cx="5903838" cy="6723024"/>
            <a:chOff x="1065490" y="2376714"/>
            <a:chExt cx="5903838" cy="6723024"/>
          </a:xfrm>
        </p:grpSpPr>
        <p:sp>
          <p:nvSpPr>
            <p:cNvPr id="2" name="Elipse 1"/>
            <p:cNvSpPr/>
            <p:nvPr/>
          </p:nvSpPr>
          <p:spPr>
            <a:xfrm>
              <a:off x="1070043" y="2376714"/>
              <a:ext cx="933856" cy="663615"/>
            </a:xfrm>
            <a:prstGeom prst="ellipse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pt-BR" sz="2400" i="0" u="none" strike="noStrike" normalizeH="0" baseline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uFillTx/>
                  <a:latin typeface="+mn-lt"/>
                  <a:ea typeface="+mn-ea"/>
                  <a:cs typeface="+mn-cs"/>
                  <a:sym typeface="Helvetica Light"/>
                </a:rPr>
                <a:t>3</a:t>
              </a:r>
              <a:endParaRPr kumimoji="0" lang="pt-BR" sz="2400" i="0" u="none" strike="noStrike" normalizeH="0" baseline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27" name="Elipse 26"/>
            <p:cNvSpPr/>
            <p:nvPr/>
          </p:nvSpPr>
          <p:spPr>
            <a:xfrm>
              <a:off x="1065490" y="3991021"/>
              <a:ext cx="933856" cy="663615"/>
            </a:xfrm>
            <a:prstGeom prst="ellipse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pt-BR" sz="2400" i="0" u="none" strike="noStrike" normalizeH="0" baseline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uFillTx/>
                  <a:latin typeface="+mn-lt"/>
                  <a:ea typeface="+mn-ea"/>
                  <a:cs typeface="+mn-cs"/>
                  <a:sym typeface="Helvetica Light"/>
                </a:rPr>
                <a:t>10</a:t>
              </a:r>
              <a:endParaRPr kumimoji="0" lang="pt-BR" sz="2400" i="0" u="none" strike="noStrike" normalizeH="0" baseline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28" name="Elipse 27"/>
            <p:cNvSpPr/>
            <p:nvPr/>
          </p:nvSpPr>
          <p:spPr>
            <a:xfrm>
              <a:off x="1065490" y="5434457"/>
              <a:ext cx="933856" cy="663615"/>
            </a:xfrm>
            <a:prstGeom prst="ellipse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pt-BR" sz="2400" i="0" u="none" strike="noStrike" normalizeH="0" baseline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uFillTx/>
                  <a:latin typeface="+mn-lt"/>
                  <a:ea typeface="+mn-ea"/>
                  <a:cs typeface="+mn-cs"/>
                  <a:sym typeface="Helvetica Light"/>
                </a:rPr>
                <a:t>0</a:t>
              </a:r>
              <a:endParaRPr kumimoji="0" lang="pt-BR" sz="2400" i="0" u="none" strike="noStrike" normalizeH="0" baseline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29" name="Elipse 28"/>
            <p:cNvSpPr/>
            <p:nvPr/>
          </p:nvSpPr>
          <p:spPr>
            <a:xfrm>
              <a:off x="6035472" y="2376714"/>
              <a:ext cx="933856" cy="663615"/>
            </a:xfrm>
            <a:prstGeom prst="ellipse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pt-BR" sz="2400" i="0" u="none" strike="noStrike" normalizeH="0" baseline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uFillTx/>
                  <a:latin typeface="+mn-lt"/>
                  <a:ea typeface="+mn-ea"/>
                  <a:cs typeface="+mn-cs"/>
                  <a:sym typeface="Helvetica Light"/>
                </a:rPr>
                <a:t>2</a:t>
              </a:r>
              <a:endParaRPr kumimoji="0" lang="pt-BR" sz="2400" i="0" u="none" strike="noStrike" normalizeH="0" baseline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30" name="Elipse 29"/>
            <p:cNvSpPr/>
            <p:nvPr/>
          </p:nvSpPr>
          <p:spPr>
            <a:xfrm>
              <a:off x="1065490" y="6935290"/>
              <a:ext cx="933856" cy="663615"/>
            </a:xfrm>
            <a:prstGeom prst="ellipse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pt-BR" sz="2400" i="0" u="none" strike="noStrike" normalizeH="0" baseline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uFillTx/>
                  <a:latin typeface="+mn-lt"/>
                  <a:ea typeface="+mn-ea"/>
                  <a:cs typeface="+mn-cs"/>
                  <a:sym typeface="Helvetica Light"/>
                </a:rPr>
                <a:t>6</a:t>
              </a:r>
              <a:endParaRPr kumimoji="0" lang="pt-BR" sz="2400" i="0" u="none" strike="noStrike" normalizeH="0" baseline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31" name="Elipse 30"/>
            <p:cNvSpPr/>
            <p:nvPr/>
          </p:nvSpPr>
          <p:spPr>
            <a:xfrm>
              <a:off x="1065490" y="8436123"/>
              <a:ext cx="933856" cy="663615"/>
            </a:xfrm>
            <a:prstGeom prst="ellipse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pt-BR" sz="2400" i="0" u="none" strike="noStrike" normalizeH="0" baseline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uFillTx/>
                  <a:latin typeface="+mn-lt"/>
                  <a:ea typeface="+mn-ea"/>
                  <a:cs typeface="+mn-cs"/>
                  <a:sym typeface="Helvetica Light"/>
                </a:rPr>
                <a:t>5</a:t>
              </a:r>
              <a:endParaRPr kumimoji="0" lang="pt-BR" sz="2400" i="0" u="none" strike="noStrike" normalizeH="0" baseline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32" name="Elipse 31"/>
            <p:cNvSpPr/>
            <p:nvPr/>
          </p:nvSpPr>
          <p:spPr>
            <a:xfrm>
              <a:off x="6035472" y="6785417"/>
              <a:ext cx="933856" cy="663615"/>
            </a:xfrm>
            <a:prstGeom prst="ellipse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pt-BR" sz="2400" i="0" u="none" strike="noStrike" normalizeH="0" baseline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uFillTx/>
                  <a:latin typeface="+mn-lt"/>
                  <a:ea typeface="+mn-ea"/>
                  <a:cs typeface="+mn-cs"/>
                  <a:sym typeface="Helvetica Light"/>
                </a:rPr>
                <a:t>8</a:t>
              </a:r>
              <a:endParaRPr kumimoji="0" lang="pt-BR" sz="2400" i="0" u="none" strike="noStrike" normalizeH="0" baseline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33" name="Elipse 32"/>
            <p:cNvSpPr/>
            <p:nvPr/>
          </p:nvSpPr>
          <p:spPr>
            <a:xfrm>
              <a:off x="6035472" y="4608159"/>
              <a:ext cx="933856" cy="663615"/>
            </a:xfrm>
            <a:prstGeom prst="ellipse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pt-BR" sz="2400" i="0" u="none" strike="noStrike" normalizeH="0" baseline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uFillTx/>
                  <a:latin typeface="+mn-lt"/>
                  <a:ea typeface="+mn-ea"/>
                  <a:cs typeface="+mn-cs"/>
                  <a:sym typeface="Helvetica Light"/>
                </a:rPr>
                <a:t>7</a:t>
              </a:r>
              <a:endParaRPr kumimoji="0" lang="pt-BR" sz="2400" i="0" u="none" strike="noStrike" normalizeH="0" baseline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34" name="Elipse 33"/>
            <p:cNvSpPr/>
            <p:nvPr/>
          </p:nvSpPr>
          <p:spPr>
            <a:xfrm>
              <a:off x="3334851" y="7725691"/>
              <a:ext cx="933856" cy="663615"/>
            </a:xfrm>
            <a:prstGeom prst="ellipse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pt-BR" sz="2400" i="0" u="none" strike="noStrike" normalizeH="0" baseline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uFillTx/>
                  <a:latin typeface="+mn-lt"/>
                  <a:ea typeface="+mn-ea"/>
                  <a:cs typeface="+mn-cs"/>
                  <a:sym typeface="Helvetica Light"/>
                </a:rPr>
                <a:t>4</a:t>
              </a:r>
              <a:endParaRPr kumimoji="0" lang="pt-BR" sz="2400" i="0" u="none" strike="noStrike" normalizeH="0" baseline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35" name="Elipse 34"/>
            <p:cNvSpPr/>
            <p:nvPr/>
          </p:nvSpPr>
          <p:spPr>
            <a:xfrm>
              <a:off x="3334851" y="6318489"/>
              <a:ext cx="933856" cy="663615"/>
            </a:xfrm>
            <a:prstGeom prst="ellipse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pt-BR" sz="2400" i="0" u="none" strike="noStrike" normalizeH="0" baseline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uFillTx/>
                  <a:latin typeface="+mn-lt"/>
                  <a:ea typeface="+mn-ea"/>
                  <a:cs typeface="+mn-cs"/>
                  <a:sym typeface="Helvetica Light"/>
                </a:rPr>
                <a:t>9</a:t>
              </a:r>
              <a:endParaRPr kumimoji="0" lang="pt-BR" sz="2400" i="0" u="none" strike="noStrike" normalizeH="0" baseline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36" name="Elipse 35"/>
            <p:cNvSpPr/>
            <p:nvPr/>
          </p:nvSpPr>
          <p:spPr>
            <a:xfrm>
              <a:off x="3334851" y="4837587"/>
              <a:ext cx="933856" cy="663615"/>
            </a:xfrm>
            <a:prstGeom prst="ellipse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pt-BR" sz="2400" i="0" u="none" strike="noStrike" normalizeH="0" baseline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uFillTx/>
                  <a:latin typeface="+mn-lt"/>
                  <a:ea typeface="+mn-ea"/>
                  <a:cs typeface="+mn-cs"/>
                  <a:sym typeface="Helvetica Light"/>
                </a:rPr>
                <a:t>1</a:t>
              </a:r>
              <a:endParaRPr kumimoji="0" lang="pt-BR" sz="2400" i="0" u="none" strike="noStrike" normalizeH="0" baseline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cxnSp>
          <p:nvCxnSpPr>
            <p:cNvPr id="37" name="Conector de seta reta 36"/>
            <p:cNvCxnSpPr>
              <a:stCxn id="2" idx="4"/>
              <a:endCxn id="27" idx="0"/>
            </p:cNvCxnSpPr>
            <p:nvPr/>
          </p:nvCxnSpPr>
          <p:spPr>
            <a:xfrm flipH="1">
              <a:off x="1532418" y="3040329"/>
              <a:ext cx="4553" cy="95069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Conector de seta reta 38"/>
            <p:cNvCxnSpPr>
              <a:stCxn id="27" idx="4"/>
              <a:endCxn id="28" idx="0"/>
            </p:cNvCxnSpPr>
            <p:nvPr/>
          </p:nvCxnSpPr>
          <p:spPr>
            <a:xfrm>
              <a:off x="1532418" y="4654636"/>
              <a:ext cx="0" cy="77982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Conector de seta reta 40"/>
            <p:cNvCxnSpPr>
              <a:stCxn id="28" idx="4"/>
              <a:endCxn id="30" idx="0"/>
            </p:cNvCxnSpPr>
            <p:nvPr/>
          </p:nvCxnSpPr>
          <p:spPr>
            <a:xfrm>
              <a:off x="1532418" y="6098072"/>
              <a:ext cx="0" cy="83721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Conector de seta reta 42"/>
            <p:cNvCxnSpPr>
              <a:stCxn id="30" idx="4"/>
              <a:endCxn id="31" idx="0"/>
            </p:cNvCxnSpPr>
            <p:nvPr/>
          </p:nvCxnSpPr>
          <p:spPr>
            <a:xfrm>
              <a:off x="1532418" y="7598905"/>
              <a:ext cx="0" cy="83721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Conector de seta reta 44"/>
            <p:cNvCxnSpPr>
              <a:stCxn id="27" idx="6"/>
              <a:endCxn id="36" idx="0"/>
            </p:cNvCxnSpPr>
            <p:nvPr/>
          </p:nvCxnSpPr>
          <p:spPr>
            <a:xfrm>
              <a:off x="1999346" y="4322829"/>
              <a:ext cx="1802433" cy="51475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Conector de seta reta 46"/>
            <p:cNvCxnSpPr>
              <a:stCxn id="30" idx="6"/>
              <a:endCxn id="34" idx="0"/>
            </p:cNvCxnSpPr>
            <p:nvPr/>
          </p:nvCxnSpPr>
          <p:spPr>
            <a:xfrm>
              <a:off x="1999346" y="7267098"/>
              <a:ext cx="1802433" cy="45859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Conector de seta reta 48"/>
            <p:cNvCxnSpPr>
              <a:stCxn id="36" idx="4"/>
              <a:endCxn id="35" idx="0"/>
            </p:cNvCxnSpPr>
            <p:nvPr/>
          </p:nvCxnSpPr>
          <p:spPr>
            <a:xfrm>
              <a:off x="3801779" y="5501202"/>
              <a:ext cx="0" cy="81728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Conector de seta reta 50"/>
            <p:cNvCxnSpPr>
              <a:stCxn id="29" idx="4"/>
              <a:endCxn id="36" idx="0"/>
            </p:cNvCxnSpPr>
            <p:nvPr/>
          </p:nvCxnSpPr>
          <p:spPr>
            <a:xfrm flipH="1">
              <a:off x="3801779" y="3040329"/>
              <a:ext cx="2700621" cy="179725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Conector de seta reta 52"/>
            <p:cNvCxnSpPr>
              <a:stCxn id="29" idx="4"/>
              <a:endCxn id="33" idx="0"/>
            </p:cNvCxnSpPr>
            <p:nvPr/>
          </p:nvCxnSpPr>
          <p:spPr>
            <a:xfrm>
              <a:off x="6502400" y="3040329"/>
              <a:ext cx="0" cy="156783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Conector de seta reta 54"/>
            <p:cNvCxnSpPr>
              <a:stCxn id="33" idx="4"/>
              <a:endCxn id="32" idx="0"/>
            </p:cNvCxnSpPr>
            <p:nvPr/>
          </p:nvCxnSpPr>
          <p:spPr>
            <a:xfrm>
              <a:off x="6502400" y="5271774"/>
              <a:ext cx="0" cy="151364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9016854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Definições</a:t>
            </a:r>
          </a:p>
        </p:txBody>
      </p:sp>
      <p:sp>
        <p:nvSpPr>
          <p:cNvPr id="69" name="Shape 6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pt-BR" b="1" u="sng" dirty="0" smtClean="0"/>
              <a:t>Nó</a:t>
            </a:r>
            <a:r>
              <a:rPr lang="pt-BR" dirty="0" smtClean="0"/>
              <a:t>: elemento que contém uma informação e pode ou não ter relação com outros nós do grafo.</a:t>
            </a:r>
          </a:p>
          <a:p>
            <a:r>
              <a:rPr lang="pt-BR" b="1" u="sng" dirty="0" smtClean="0"/>
              <a:t>Aresta</a:t>
            </a:r>
            <a:r>
              <a:rPr lang="pt-BR" dirty="0" smtClean="0"/>
              <a:t>: representa a relação entre dois nós. Liga um nó a outro(os).</a:t>
            </a:r>
          </a:p>
          <a:p>
            <a:r>
              <a:rPr lang="pt-BR" b="1" u="sng" dirty="0" smtClean="0"/>
              <a:t>Caminho</a:t>
            </a:r>
            <a:r>
              <a:rPr lang="pt-BR" dirty="0" smtClean="0"/>
              <a:t>: conjunto de arestas a serem percorridas para partindo de um vértice v chegar em um outro vértice u.</a:t>
            </a:r>
            <a:endParaRPr lang="pt-BR" dirty="0"/>
          </a:p>
          <a:p>
            <a:r>
              <a:rPr lang="pt-BR" b="1" u="sng" dirty="0" smtClean="0"/>
              <a:t>Grafo Acíclico</a:t>
            </a:r>
            <a:r>
              <a:rPr lang="pt-BR" dirty="0" smtClean="0"/>
              <a:t>: grafo onde partindo de um vértice v qualquer, não existe nenhum caminho que passe atinja v novamente.</a:t>
            </a:r>
          </a:p>
          <a:p>
            <a:r>
              <a:rPr lang="pt-BR" b="1" u="sng" dirty="0" err="1" smtClean="0"/>
              <a:t>Digrafo</a:t>
            </a:r>
            <a:r>
              <a:rPr lang="pt-BR" b="1" u="sng" dirty="0" smtClean="0"/>
              <a:t> ou Grafo Dirigido</a:t>
            </a:r>
            <a:r>
              <a:rPr lang="pt-BR" dirty="0" smtClean="0"/>
              <a:t>: grafo cujas arestas têm orientação.</a:t>
            </a:r>
            <a:endParaRPr lang="pt-BR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/>
          </p:cNvSpPr>
          <p:nvPr>
            <p:ph type="title"/>
          </p:nvPr>
        </p:nvSpPr>
        <p:spPr>
          <a:xfrm>
            <a:off x="580171" y="4141010"/>
            <a:ext cx="11883370" cy="1074994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/>
            <a:r>
              <a:rPr lang="pt-BR" sz="6000" dirty="0" smtClean="0"/>
              <a:t>Implementação</a:t>
            </a:r>
            <a:endParaRPr sz="6000" dirty="0"/>
          </a:p>
        </p:txBody>
      </p:sp>
    </p:spTree>
    <p:extLst>
      <p:ext uri="{BB962C8B-B14F-4D97-AF65-F5344CB8AC3E}">
        <p14:creationId xmlns:p14="http://schemas.microsoft.com/office/powerpoint/2010/main" val="2210653285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407</Words>
  <Application>Microsoft Office PowerPoint</Application>
  <PresentationFormat>Personalizar</PresentationFormat>
  <Paragraphs>157</Paragraphs>
  <Slides>17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3" baseType="lpstr">
      <vt:lpstr>Arial Narrow</vt:lpstr>
      <vt:lpstr>Calibri</vt:lpstr>
      <vt:lpstr>Helvetica Light</vt:lpstr>
      <vt:lpstr>Helvetica Neue</vt:lpstr>
      <vt:lpstr>Trebuchet MS</vt:lpstr>
      <vt:lpstr>White</vt:lpstr>
      <vt:lpstr>Apresentação do PowerPoint</vt:lpstr>
      <vt:lpstr>Apresentação do PowerPoint</vt:lpstr>
      <vt:lpstr>Apresentação do PowerPoint</vt:lpstr>
      <vt:lpstr>Apresentação do PowerPoint</vt:lpstr>
      <vt:lpstr>Topological Sort</vt:lpstr>
      <vt:lpstr>Topological Sort</vt:lpstr>
      <vt:lpstr>Topological Sort</vt:lpstr>
      <vt:lpstr>Definições</vt:lpstr>
      <vt:lpstr>Implementação</vt:lpstr>
      <vt:lpstr>TAD</vt:lpstr>
      <vt:lpstr>Stack</vt:lpstr>
      <vt:lpstr>Stack</vt:lpstr>
      <vt:lpstr>Graph</vt:lpstr>
      <vt:lpstr>Main</vt:lpstr>
      <vt:lpstr>bfs()</vt:lpstr>
      <vt:lpstr>Animação</vt:lpstr>
      <vt:lpstr>Solução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cp:lastModifiedBy>Wadd</cp:lastModifiedBy>
  <cp:revision>18</cp:revision>
  <dcterms:modified xsi:type="dcterms:W3CDTF">2017-11-13T19:28:06Z</dcterms:modified>
</cp:coreProperties>
</file>