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3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4" r:id="rId3"/>
    <p:sldId id="320" r:id="rId4"/>
    <p:sldId id="277" r:id="rId5"/>
    <p:sldId id="278" r:id="rId6"/>
    <p:sldId id="279" r:id="rId7"/>
    <p:sldId id="280" r:id="rId8"/>
    <p:sldId id="328" r:id="rId9"/>
    <p:sldId id="282" r:id="rId10"/>
    <p:sldId id="283" r:id="rId11"/>
    <p:sldId id="284" r:id="rId12"/>
    <p:sldId id="285" r:id="rId13"/>
    <p:sldId id="286" r:id="rId14"/>
    <p:sldId id="321" r:id="rId15"/>
    <p:sldId id="322" r:id="rId16"/>
    <p:sldId id="324" r:id="rId17"/>
    <p:sldId id="323" r:id="rId18"/>
    <p:sldId id="325" r:id="rId19"/>
    <p:sldId id="326" r:id="rId20"/>
    <p:sldId id="32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85B"/>
    <a:srgbClr val="F1C544"/>
    <a:srgbClr val="943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2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66" d="100"/>
        <a:sy n="2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CC91E-81C7-1B49-B3E1-860434022CDC}" type="datetimeFigureOut">
              <a:rPr lang="en-US" smtClean="0"/>
              <a:t>24-06-15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2C285-161B-014E-BE62-39679C7D53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55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FBA2E-585D-BB46-A4B5-F0AA486081A7}" type="datetimeFigureOut">
              <a:rPr lang="en-US" smtClean="0"/>
              <a:t>24-06-15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7AD7D-B5A4-F347-8CD5-93D936D0DF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82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4DC385-324B-4C17-97B7-10F7197F080A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93671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  <p:sp>
        <p:nvSpPr>
          <p:cNvPr id="71684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A651F2-1A9B-40BF-B198-DF8C7845A0A6}" type="slidenum">
              <a:rPr lang="en-GB" smtClean="0"/>
              <a:pPr/>
              <a:t>5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19697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59C7EB-27DF-473F-B320-4167480B55C0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419320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  <p:sp>
        <p:nvSpPr>
          <p:cNvPr id="7373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3CC3C2-0157-41D3-8730-896D07E972AC}" type="slidenum">
              <a:rPr lang="en-GB" smtClean="0"/>
              <a:pPr/>
              <a:t>7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582175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21FE6B-896B-4A97-BE43-8E8E24BD24FD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158982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  <p:sp>
        <p:nvSpPr>
          <p:cNvPr id="76804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DA587-B955-4125-862D-23EF763AA9F2}" type="slidenum">
              <a:rPr lang="en-GB" smtClean="0"/>
              <a:pPr/>
              <a:t>10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897312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24E954-6A8E-44EB-B09C-5A3637C24A61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4018685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564734-FEC8-4885-BE38-5E7D6CE5E3D4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4233712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5B5049-F1BA-4794-BBCB-19FFA55CBFAA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255296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5186"/>
            <a:ext cx="7619660" cy="4902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04745"/>
            <a:ext cx="7772400" cy="1470025"/>
          </a:xfrm>
        </p:spPr>
        <p:txBody>
          <a:bodyPr/>
          <a:lstStyle>
            <a:lvl1pPr>
              <a:defRPr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Evolutionary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12238" y="4114120"/>
            <a:ext cx="4045962" cy="175260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Lecture 1, date</a:t>
            </a:r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Prof. dr. A. E. (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Guszti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Eiben</a:t>
            </a:r>
            <a:endParaRPr lang="en-US" sz="2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411604" y="11895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1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4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78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36291" y="6258670"/>
            <a:ext cx="634973" cy="501650"/>
          </a:xfrm>
        </p:spPr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62813" y="0"/>
            <a:ext cx="1" cy="6721475"/>
          </a:xfrm>
          <a:prstGeom prst="line">
            <a:avLst/>
          </a:prstGeom>
          <a:ln w="38100" cmpd="sng">
            <a:solidFill>
              <a:srgbClr val="E8D2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76780" y="0"/>
            <a:ext cx="16282" cy="6126163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1243160"/>
            <a:ext cx="8686800" cy="0"/>
          </a:xfrm>
          <a:prstGeom prst="line">
            <a:avLst/>
          </a:prstGeom>
          <a:ln w="38100" cmpd="sng">
            <a:solidFill>
              <a:srgbClr val="E8D2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" y="1339720"/>
            <a:ext cx="8254629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109940" y="6253437"/>
            <a:ext cx="584566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/</a:t>
            </a:r>
            <a:r>
              <a:rPr lang="en-US" baseline="0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9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4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7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6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0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3913" y="6356350"/>
            <a:ext cx="5893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A.E. Eiben and J.E. Smith, Introduction to Evolutionary Computing 2014, Chapter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9660" y="6258670"/>
            <a:ext cx="1067139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85CF2-87A1-424D-AAB4-8DA3F7B30A2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1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Evolutionary Computing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65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9278"/>
            <a:ext cx="8435280" cy="1143000"/>
          </a:xfrm>
        </p:spPr>
        <p:txBody>
          <a:bodyPr rtlCol="0">
            <a:normAutofit fontScale="90000"/>
          </a:bodyPr>
          <a:lstStyle/>
          <a:p>
            <a:pPr algn="l">
              <a:defRPr/>
            </a:pPr>
            <a:r>
              <a:rPr lang="en-US" dirty="0" smtClean="0"/>
              <a:t>“Black </a:t>
            </a:r>
            <a:r>
              <a:rPr lang="en-US" dirty="0"/>
              <a:t>box” model:</a:t>
            </a:r>
            <a:br>
              <a:rPr lang="en-US" dirty="0"/>
            </a:br>
            <a:r>
              <a:rPr lang="nl-NL" dirty="0" err="1" smtClean="0"/>
              <a:t>Modelling</a:t>
            </a:r>
            <a:r>
              <a:rPr lang="nl-NL" dirty="0" smtClean="0"/>
              <a:t> </a:t>
            </a:r>
            <a:r>
              <a:rPr lang="nl-NL" dirty="0" err="1" smtClean="0"/>
              <a:t>example</a:t>
            </a:r>
            <a:r>
              <a:rPr lang="nl-NL" dirty="0" smtClean="0"/>
              <a:t>: load </a:t>
            </a:r>
            <a:r>
              <a:rPr lang="nl-NL" dirty="0" err="1" smtClean="0"/>
              <a:t>applicant</a:t>
            </a:r>
            <a:r>
              <a:rPr lang="nl-NL" dirty="0" smtClean="0"/>
              <a:t> </a:t>
            </a:r>
            <a:r>
              <a:rPr lang="nl-NL" dirty="0" err="1" smtClean="0"/>
              <a:t>creditibility</a:t>
            </a:r>
            <a:r>
              <a:rPr lang="nl-NL" dirty="0" smtClean="0"/>
              <a:t> </a:t>
            </a:r>
          </a:p>
        </p:txBody>
      </p:sp>
      <p:sp>
        <p:nvSpPr>
          <p:cNvPr id="36867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238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charset="0"/>
              </a:rPr>
              <a:t>British bank evolved creditability model to predict loan paying behavior of new applicants </a:t>
            </a: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Evolving: prediction models</a:t>
            </a: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Fitness: model accuracy on historical data</a:t>
            </a:r>
          </a:p>
          <a:p>
            <a:pPr eaLnBrk="1" hangingPunct="1"/>
            <a:endParaRPr lang="nl-NL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  <p:pic>
        <p:nvPicPr>
          <p:cNvPr id="36868" name="Picture 6" descr="loan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3880" y="1844675"/>
            <a:ext cx="4038600" cy="3390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2485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>
              <a:defRPr/>
            </a:pPr>
            <a:r>
              <a:rPr lang="en-US" dirty="0" smtClean="0"/>
              <a:t>“Black </a:t>
            </a:r>
            <a:r>
              <a:rPr lang="en-US" dirty="0"/>
              <a:t>box” model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GB" dirty="0" smtClean="0"/>
              <a:t>Simulation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2400" dirty="0" smtClean="0"/>
              <a:t>We have a given model and wish to know the outputs that arise under different input conditions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sz="2400" dirty="0" smtClean="0"/>
          </a:p>
          <a:p>
            <a:pPr marL="0" indent="0" eaLnBrk="1" hangingPunct="1">
              <a:buNone/>
            </a:pPr>
            <a:endParaRPr lang="en-GB" dirty="0" smtClean="0"/>
          </a:p>
          <a:p>
            <a:pPr marL="0" indent="0" eaLnBrk="1" hangingPunct="1">
              <a:buNone/>
            </a:pPr>
            <a:endParaRPr lang="en-GB" dirty="0"/>
          </a:p>
          <a:p>
            <a:pPr marL="457200" indent="-457200">
              <a:buClr>
                <a:schemeClr val="tx1"/>
              </a:buClr>
              <a:buSzPct val="75000"/>
            </a:pPr>
            <a:r>
              <a:rPr lang="en-GB" dirty="0" smtClean="0">
                <a:latin typeface="Arial" charset="0"/>
              </a:rPr>
              <a:t>Often </a:t>
            </a:r>
            <a:r>
              <a:rPr lang="en-GB" dirty="0">
                <a:latin typeface="Arial" charset="0"/>
              </a:rPr>
              <a:t>used to answer “what-if” questions in evolving dynamic environments </a:t>
            </a:r>
          </a:p>
          <a:p>
            <a:pPr marL="685800" lvl="1">
              <a:buClr>
                <a:schemeClr val="tx1"/>
              </a:buClr>
              <a:buSzPct val="75000"/>
            </a:pPr>
            <a:r>
              <a:rPr lang="en-GB" dirty="0" smtClean="0">
                <a:latin typeface="Arial" charset="0"/>
              </a:rPr>
              <a:t>Evolutionary </a:t>
            </a:r>
            <a:r>
              <a:rPr lang="en-GB" dirty="0">
                <a:latin typeface="Arial" charset="0"/>
              </a:rPr>
              <a:t>economics, Artificial Life</a:t>
            </a:r>
          </a:p>
          <a:p>
            <a:pPr marL="685800" lvl="1">
              <a:buClr>
                <a:schemeClr val="tx1"/>
              </a:buClr>
              <a:buSzPct val="75000"/>
            </a:pPr>
            <a:r>
              <a:rPr lang="en-GB" dirty="0">
                <a:latin typeface="Arial" charset="0"/>
              </a:rPr>
              <a:t>Weather forecast system</a:t>
            </a:r>
          </a:p>
          <a:p>
            <a:pPr marL="685800" lvl="1">
              <a:buClr>
                <a:schemeClr val="tx1"/>
              </a:buClr>
              <a:buSzPct val="75000"/>
            </a:pPr>
            <a:r>
              <a:rPr lang="en-GB" dirty="0">
                <a:latin typeface="Arial" charset="0"/>
              </a:rPr>
              <a:t>I</a:t>
            </a:r>
            <a:r>
              <a:rPr lang="en-GB" dirty="0" smtClean="0">
                <a:latin typeface="Arial" charset="0"/>
              </a:rPr>
              <a:t>mpact </a:t>
            </a:r>
            <a:r>
              <a:rPr lang="en-GB" dirty="0">
                <a:latin typeface="Arial" charset="0"/>
              </a:rPr>
              <a:t>analysis new tax systems</a:t>
            </a:r>
          </a:p>
          <a:p>
            <a:pPr marL="285750" indent="-285750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11</a:t>
            </a:fld>
            <a:endParaRPr lang="nl-NL" dirty="0"/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2976" y="2510047"/>
            <a:ext cx="43434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72063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278"/>
            <a:ext cx="8686800" cy="1143000"/>
          </a:xfrm>
        </p:spPr>
        <p:txBody>
          <a:bodyPr rtlCol="0">
            <a:normAutofit fontScale="90000"/>
          </a:bodyPr>
          <a:lstStyle/>
          <a:p>
            <a:pPr algn="l">
              <a:defRPr/>
            </a:pPr>
            <a:r>
              <a:rPr lang="en-US" dirty="0" smtClean="0"/>
              <a:t>“Black </a:t>
            </a:r>
            <a:r>
              <a:rPr lang="en-US" dirty="0"/>
              <a:t>box” model:</a:t>
            </a:r>
            <a:br>
              <a:rPr lang="en-US" dirty="0"/>
            </a:br>
            <a:r>
              <a:rPr lang="en-US" dirty="0" smtClean="0"/>
              <a:t>Simulation example: evolving artificial societies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355976" y="1590288"/>
            <a:ext cx="4528944" cy="4722339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Simulating trade, economic competition, etc. to calibrate models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Use models to </a:t>
            </a:r>
            <a:r>
              <a:rPr lang="en-US" dirty="0" err="1" smtClean="0"/>
              <a:t>optimise</a:t>
            </a:r>
            <a:r>
              <a:rPr lang="en-US" dirty="0" smtClean="0"/>
              <a:t> strategies and policies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Evolutionary economy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Survival of the fittest is universal (big/small fish)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11</a:t>
            </a:r>
            <a:endParaRPr lang="nl-NL" dirty="0"/>
          </a:p>
        </p:txBody>
      </p:sp>
      <p:pic>
        <p:nvPicPr>
          <p:cNvPr id="38916" name="Picture 4" descr="SUGAR"/>
          <p:cNvPicPr>
            <a:picLocks noChangeArrowheads="1"/>
          </p:cNvPicPr>
          <p:nvPr/>
        </p:nvPicPr>
        <p:blipFill>
          <a:blip r:embed="rId3" cstate="print">
            <a:lum bright="50000" contrast="70000"/>
          </a:blip>
          <a:srcRect/>
          <a:stretch>
            <a:fillRect/>
          </a:stretch>
        </p:blipFill>
        <p:spPr bwMode="auto">
          <a:xfrm>
            <a:off x="914400" y="1590288"/>
            <a:ext cx="3124200" cy="4419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92265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79278"/>
            <a:ext cx="8686800" cy="1143000"/>
          </a:xfrm>
        </p:spPr>
        <p:txBody>
          <a:bodyPr rtlCol="0">
            <a:normAutofit fontScale="90000"/>
          </a:bodyPr>
          <a:lstStyle/>
          <a:p>
            <a:pPr algn="l">
              <a:defRPr/>
            </a:pPr>
            <a:r>
              <a:rPr lang="en-US" dirty="0" smtClean="0"/>
              <a:t>“Black </a:t>
            </a:r>
            <a:r>
              <a:rPr lang="en-US" dirty="0"/>
              <a:t>box” model:</a:t>
            </a:r>
            <a:br>
              <a:rPr lang="en-US" dirty="0"/>
            </a:br>
            <a:r>
              <a:rPr lang="nl-NL" dirty="0" err="1" smtClean="0"/>
              <a:t>Simulation</a:t>
            </a:r>
            <a:r>
              <a:rPr lang="nl-NL" dirty="0" smtClean="0"/>
              <a:t> </a:t>
            </a:r>
            <a:r>
              <a:rPr lang="nl-NL" dirty="0" err="1" smtClean="0"/>
              <a:t>example</a:t>
            </a:r>
            <a:r>
              <a:rPr lang="nl-NL" dirty="0" smtClean="0"/>
              <a:t> 2: </a:t>
            </a:r>
            <a:r>
              <a:rPr lang="nl-NL" dirty="0" err="1" smtClean="0"/>
              <a:t>biological</a:t>
            </a:r>
            <a:r>
              <a:rPr lang="nl-NL" dirty="0" smtClean="0"/>
              <a:t> </a:t>
            </a:r>
            <a:r>
              <a:rPr lang="nl-NL" dirty="0" err="1" smtClean="0"/>
              <a:t>interpretations</a:t>
            </a:r>
            <a:endParaRPr lang="nl-NL" dirty="0" smtClean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4716016" y="1505857"/>
            <a:ext cx="4168904" cy="4643483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/>
              <a:t>Incest prevention keeps evolution from rapid degeneration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/>
              <a:t>(we knew this)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/>
              <a:t>Multi-parent reproduction, makes evolution more efficient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/>
              <a:t>(this does not exist on Earth in carbon)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dirty="0" smtClean="0">
              <a:solidFill>
                <a:srgbClr val="E46C0A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E46C0A"/>
                </a:solidFill>
              </a:rPr>
              <a:t>2</a:t>
            </a:r>
            <a:r>
              <a:rPr lang="en-US" baseline="30000" dirty="0" smtClean="0">
                <a:solidFill>
                  <a:srgbClr val="E46C0A"/>
                </a:solidFill>
              </a:rPr>
              <a:t>nd</a:t>
            </a:r>
            <a:r>
              <a:rPr lang="en-US" dirty="0" smtClean="0">
                <a:solidFill>
                  <a:srgbClr val="E46C0A"/>
                </a:solidFill>
              </a:rPr>
              <a:t> sample of Life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13</a:t>
            </a:fld>
            <a:endParaRPr lang="nl-NL" dirty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11188" y="1540341"/>
            <a:ext cx="3276600" cy="4527550"/>
            <a:chOff x="240" y="960"/>
            <a:chExt cx="2064" cy="2852"/>
          </a:xfrm>
        </p:grpSpPr>
        <p:grpSp>
          <p:nvGrpSpPr>
            <p:cNvPr id="39941" name="Group 4"/>
            <p:cNvGrpSpPr>
              <a:grpSpLocks/>
            </p:cNvGrpSpPr>
            <p:nvPr/>
          </p:nvGrpSpPr>
          <p:grpSpPr bwMode="auto">
            <a:xfrm>
              <a:off x="240" y="960"/>
              <a:ext cx="2064" cy="2832"/>
              <a:chOff x="240" y="960"/>
              <a:chExt cx="2064" cy="2832"/>
            </a:xfrm>
          </p:grpSpPr>
          <p:sp>
            <p:nvSpPr>
              <p:cNvPr id="39943" name="Rectangle 5"/>
              <p:cNvSpPr>
                <a:spLocks noChangeArrowheads="1"/>
              </p:cNvSpPr>
              <p:nvPr/>
            </p:nvSpPr>
            <p:spPr bwMode="auto">
              <a:xfrm>
                <a:off x="240" y="960"/>
                <a:ext cx="2064" cy="2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None/>
                </a:pPr>
                <a:endParaRPr lang="nl-NL">
                  <a:latin typeface="Arial" charset="0"/>
                </a:endParaRPr>
              </a:p>
            </p:txBody>
          </p:sp>
          <p:sp>
            <p:nvSpPr>
              <p:cNvPr id="39944" name="Line 6"/>
              <p:cNvSpPr>
                <a:spLocks noChangeShapeType="1"/>
              </p:cNvSpPr>
              <p:nvPr/>
            </p:nvSpPr>
            <p:spPr bwMode="auto">
              <a:xfrm>
                <a:off x="240" y="960"/>
                <a:ext cx="20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nl-NL"/>
              </a:p>
            </p:txBody>
          </p:sp>
          <p:sp>
            <p:nvSpPr>
              <p:cNvPr id="39945" name="Line 7"/>
              <p:cNvSpPr>
                <a:spLocks noChangeShapeType="1"/>
              </p:cNvSpPr>
              <p:nvPr/>
            </p:nvSpPr>
            <p:spPr bwMode="auto">
              <a:xfrm>
                <a:off x="240" y="3792"/>
                <a:ext cx="206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nl-NL"/>
              </a:p>
            </p:txBody>
          </p:sp>
          <p:sp>
            <p:nvSpPr>
              <p:cNvPr id="39946" name="Line 8"/>
              <p:cNvSpPr>
                <a:spLocks noChangeShapeType="1"/>
              </p:cNvSpPr>
              <p:nvPr/>
            </p:nvSpPr>
            <p:spPr bwMode="auto">
              <a:xfrm>
                <a:off x="240" y="960"/>
                <a:ext cx="0" cy="28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nl-NL"/>
              </a:p>
            </p:txBody>
          </p:sp>
          <p:sp>
            <p:nvSpPr>
              <p:cNvPr id="39947" name="Line 9"/>
              <p:cNvSpPr>
                <a:spLocks noChangeShapeType="1"/>
              </p:cNvSpPr>
              <p:nvPr/>
            </p:nvSpPr>
            <p:spPr bwMode="auto">
              <a:xfrm>
                <a:off x="2304" y="960"/>
                <a:ext cx="0" cy="283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nl-NL"/>
              </a:p>
            </p:txBody>
          </p:sp>
        </p:grpSp>
        <p:sp>
          <p:nvSpPr>
            <p:cNvPr id="39942" name="Text Box 10"/>
            <p:cNvSpPr txBox="1">
              <a:spLocks noChangeArrowheads="1"/>
            </p:cNvSpPr>
            <p:nvPr/>
          </p:nvSpPr>
          <p:spPr bwMode="auto">
            <a:xfrm rot="-2976528">
              <a:off x="-87" y="2235"/>
              <a:ext cx="271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4000" b="1" dirty="0">
                  <a:solidFill>
                    <a:srgbClr val="FF0000"/>
                  </a:solidFill>
                  <a:latin typeface="Arial" charset="0"/>
                </a:rPr>
                <a:t>Picture censored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220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Search problems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Simulation is different from </a:t>
            </a:r>
            <a:r>
              <a:rPr lang="en-US" sz="2400" dirty="0" err="1" smtClean="0"/>
              <a:t>optimisation</a:t>
            </a:r>
            <a:r>
              <a:rPr lang="en-US" sz="2400" dirty="0" smtClean="0"/>
              <a:t>/</a:t>
            </a:r>
            <a:r>
              <a:rPr lang="en-US" sz="2400" dirty="0" err="1" smtClean="0"/>
              <a:t>modelling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Optimisation</a:t>
            </a:r>
            <a:r>
              <a:rPr lang="en-US" sz="2400" dirty="0" smtClean="0"/>
              <a:t>/</a:t>
            </a:r>
            <a:r>
              <a:rPr lang="en-US" sz="2400" dirty="0" err="1" smtClean="0"/>
              <a:t>modelling</a:t>
            </a:r>
            <a:r>
              <a:rPr lang="en-US" sz="2400" dirty="0" smtClean="0"/>
              <a:t> problems search through huge space of possibilities</a:t>
            </a:r>
          </a:p>
          <a:p>
            <a:r>
              <a:rPr lang="en-US" sz="2400" dirty="0" smtClean="0"/>
              <a:t>Search space: collection of all objects of interest including the desired solution</a:t>
            </a:r>
          </a:p>
          <a:p>
            <a:r>
              <a:rPr lang="en-US" sz="2400" dirty="0" smtClean="0">
                <a:solidFill>
                  <a:srgbClr val="E46C0A"/>
                </a:solidFill>
              </a:rPr>
              <a:t>Question</a:t>
            </a:r>
            <a:r>
              <a:rPr lang="en-US" sz="2400" dirty="0" smtClean="0"/>
              <a:t>: how large is the search space for different tours through </a:t>
            </a:r>
            <a:r>
              <a:rPr lang="en-US" sz="2400" i="1" dirty="0" smtClean="0"/>
              <a:t>n</a:t>
            </a:r>
            <a:r>
              <a:rPr lang="en-US" sz="2400" dirty="0" smtClean="0"/>
              <a:t> cities?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Benefit of classifying these problems: distinction between</a:t>
            </a:r>
            <a:br>
              <a:rPr lang="en-US" sz="2400" dirty="0" smtClean="0"/>
            </a:br>
            <a:r>
              <a:rPr lang="en-US" sz="2400" dirty="0" smtClean="0"/>
              <a:t>- search problems, which define search spaces, and</a:t>
            </a:r>
          </a:p>
          <a:p>
            <a:pPr marL="0" indent="0">
              <a:buNone/>
            </a:pPr>
            <a:r>
              <a:rPr lang="en-US" sz="2400" dirty="0" smtClean="0"/>
              <a:t>- problem-solvers, which tell how to move through search spaces.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16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err="1" smtClean="0"/>
              <a:t>Optimisation</a:t>
            </a:r>
            <a:r>
              <a:rPr lang="en-US" sz="3200" dirty="0" smtClean="0"/>
              <a:t> vs</a:t>
            </a:r>
            <a:r>
              <a:rPr lang="sl-SI" sz="3200" dirty="0" smtClean="0"/>
              <a:t>.</a:t>
            </a:r>
            <a:r>
              <a:rPr lang="en-US" sz="3200" dirty="0" smtClean="0"/>
              <a:t> constraint satisfaction (1/2)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Objective function: a way of assigning a value to a possible solution that reflects its quality on scale</a:t>
            </a:r>
          </a:p>
          <a:p>
            <a:pPr lvl="1"/>
            <a:r>
              <a:rPr lang="en-US" sz="1800" dirty="0" smtClean="0"/>
              <a:t>Number of un-checked queens (maximize)</a:t>
            </a:r>
          </a:p>
          <a:p>
            <a:pPr lvl="1"/>
            <a:r>
              <a:rPr lang="en-US" sz="1800" dirty="0" smtClean="0"/>
              <a:t>Length of a tour visiting given set of cities (minimize)</a:t>
            </a:r>
          </a:p>
          <a:p>
            <a:r>
              <a:rPr lang="en-US" sz="2400" dirty="0" smtClean="0"/>
              <a:t>Constraint: binary evaluation telling whether a given requirement holds or not</a:t>
            </a:r>
          </a:p>
          <a:p>
            <a:pPr lvl="1"/>
            <a:r>
              <a:rPr lang="en-US" sz="1800" dirty="0" smtClean="0"/>
              <a:t>Find a configuration of eight queens on a chessboard such that no two queens check each other</a:t>
            </a:r>
          </a:p>
          <a:p>
            <a:pPr lvl="1"/>
            <a:r>
              <a:rPr lang="en-US" sz="1800" dirty="0" smtClean="0"/>
              <a:t>Find a tour with minimal length where city X is visited after city 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4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err="1" smtClean="0"/>
              <a:t>Optimisation</a:t>
            </a:r>
            <a:r>
              <a:rPr lang="en-US" sz="3200" dirty="0" smtClean="0"/>
              <a:t> vs</a:t>
            </a:r>
            <a:r>
              <a:rPr lang="sl-SI" sz="3200" dirty="0"/>
              <a:t>.</a:t>
            </a:r>
            <a:r>
              <a:rPr lang="en-US" sz="3200" dirty="0" smtClean="0"/>
              <a:t> constraint satisfaction (2/2)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4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When combining the two: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Where do the examples fit?</a:t>
            </a:r>
          </a:p>
          <a:p>
            <a:r>
              <a:rPr lang="en-US" sz="2400" dirty="0" smtClean="0"/>
              <a:t>Note: constraint problems can be transformed into </a:t>
            </a:r>
            <a:r>
              <a:rPr lang="en-US" sz="2400" dirty="0" err="1" smtClean="0"/>
              <a:t>optimisation</a:t>
            </a:r>
            <a:r>
              <a:rPr lang="en-US" sz="2400" dirty="0" smtClean="0"/>
              <a:t> problems</a:t>
            </a:r>
          </a:p>
          <a:p>
            <a:r>
              <a:rPr lang="en-US" dirty="0" smtClean="0"/>
              <a:t>Question: how can we formulate the 8-queens problem in to a FOP/CSP/COP?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71957"/>
              </p:ext>
            </p:extLst>
          </p:nvPr>
        </p:nvGraphicFramePr>
        <p:xfrm>
          <a:off x="1995711" y="2031992"/>
          <a:ext cx="5315517" cy="25704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1839"/>
                <a:gridCol w="1771839"/>
                <a:gridCol w="177183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E46C0A"/>
                          </a:solidFill>
                          <a:latin typeface="Arial"/>
                          <a:cs typeface="Arial"/>
                        </a:rPr>
                        <a:t>Objective function</a:t>
                      </a:r>
                      <a:endParaRPr lang="en-US" b="1" dirty="0">
                        <a:solidFill>
                          <a:srgbClr val="E46C0A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E46C0A"/>
                          </a:solidFill>
                          <a:latin typeface="Arial"/>
                          <a:cs typeface="Arial"/>
                        </a:rPr>
                        <a:t>Constraints</a:t>
                      </a:r>
                      <a:endParaRPr lang="en-US" b="1" dirty="0">
                        <a:solidFill>
                          <a:srgbClr val="E46C0A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E46C0A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lang="en-US" b="1" dirty="0">
                        <a:solidFill>
                          <a:srgbClr val="E46C0A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E46C0A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lang="en-US" b="1" dirty="0">
                        <a:solidFill>
                          <a:srgbClr val="E46C0A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E46C0A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lang="en-US" b="1" dirty="0">
                        <a:solidFill>
                          <a:srgbClr val="E46C0A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Constrained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baseline="0" dirty="0" err="1" smtClean="0">
                          <a:latin typeface="Arial"/>
                          <a:cs typeface="Arial"/>
                        </a:rPr>
                        <a:t>optimisation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problem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Constraint satisfaction problem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E46C0A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lang="en-US" b="1" dirty="0">
                        <a:solidFill>
                          <a:srgbClr val="E46C0A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Free </a:t>
                      </a:r>
                      <a:r>
                        <a:rPr lang="en-US" dirty="0" err="1" smtClean="0">
                          <a:latin typeface="Arial"/>
                          <a:cs typeface="Arial"/>
                        </a:rPr>
                        <a:t>optimisation</a:t>
                      </a:r>
                      <a:r>
                        <a:rPr lang="en-US" dirty="0" smtClean="0">
                          <a:latin typeface="Arial"/>
                          <a:cs typeface="Arial"/>
                        </a:rPr>
                        <a:t> problem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No problem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089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NP problems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only looked at classifying the problem, not discussed problem solvers</a:t>
            </a:r>
          </a:p>
          <a:p>
            <a:r>
              <a:rPr lang="en-US" dirty="0" smtClean="0"/>
              <a:t>This classification scheme needs the properties of the problem solver</a:t>
            </a:r>
          </a:p>
          <a:p>
            <a:r>
              <a:rPr lang="en-US" dirty="0" smtClean="0"/>
              <a:t>Benefit of this scheme: possible to tell how difficult the problem is</a:t>
            </a:r>
          </a:p>
          <a:p>
            <a:r>
              <a:rPr lang="en-US" dirty="0" smtClean="0"/>
              <a:t>Explain the basics of this classifier for combinatorial </a:t>
            </a:r>
            <a:r>
              <a:rPr lang="en-US" dirty="0" err="1" smtClean="0"/>
              <a:t>optimisation</a:t>
            </a:r>
            <a:r>
              <a:rPr lang="en-US" dirty="0" smtClean="0"/>
              <a:t> problems (</a:t>
            </a:r>
            <a:r>
              <a:rPr lang="en-US" dirty="0" err="1" smtClean="0"/>
              <a:t>booleans</a:t>
            </a:r>
            <a:r>
              <a:rPr lang="en-US" dirty="0" smtClean="0"/>
              <a:t> or integers search space)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5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NP problems:</a:t>
            </a:r>
            <a:br>
              <a:rPr lang="en-US" dirty="0" smtClean="0"/>
            </a:br>
            <a:r>
              <a:rPr lang="en-US" dirty="0" smtClean="0"/>
              <a:t>Key notions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46C0A"/>
                </a:solidFill>
              </a:rPr>
              <a:t>Problem size</a:t>
            </a:r>
            <a:r>
              <a:rPr lang="en-US" dirty="0" smtClean="0"/>
              <a:t>: dimensionality of the problem at hand and number of different values for the problem variables</a:t>
            </a:r>
          </a:p>
          <a:p>
            <a:r>
              <a:rPr lang="en-US" dirty="0" smtClean="0">
                <a:solidFill>
                  <a:srgbClr val="E46C0A"/>
                </a:solidFill>
              </a:rPr>
              <a:t>Running-time</a:t>
            </a:r>
            <a:r>
              <a:rPr lang="en-US" dirty="0" smtClean="0"/>
              <a:t>: number of operations the algorithm takes to terminate</a:t>
            </a:r>
          </a:p>
          <a:p>
            <a:pPr lvl="1"/>
            <a:r>
              <a:rPr lang="en-US" dirty="0" smtClean="0"/>
              <a:t>Worst-case as a function of problem size</a:t>
            </a:r>
          </a:p>
          <a:p>
            <a:pPr lvl="1"/>
            <a:r>
              <a:rPr lang="en-US" dirty="0" smtClean="0"/>
              <a:t>Polynomial, super-polynomial, exponential</a:t>
            </a:r>
          </a:p>
          <a:p>
            <a:r>
              <a:rPr lang="en-US" dirty="0" smtClean="0">
                <a:solidFill>
                  <a:srgbClr val="E46C0A"/>
                </a:solidFill>
              </a:rPr>
              <a:t>Problem reduction</a:t>
            </a:r>
            <a:r>
              <a:rPr lang="en-US" dirty="0" smtClean="0"/>
              <a:t>: transforming current problem into another via mapping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13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NP problems:</a:t>
            </a:r>
            <a:br>
              <a:rPr lang="en-US" dirty="0" smtClean="0"/>
            </a:b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difficultness of a problem can now be classified:</a:t>
            </a:r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Class P</a:t>
            </a:r>
            <a:r>
              <a:rPr lang="en-US" dirty="0" smtClean="0"/>
              <a:t>: </a:t>
            </a:r>
            <a:r>
              <a:rPr lang="en-US" dirty="0"/>
              <a:t>algorithm can solve the problem in polynomial </a:t>
            </a:r>
            <a:r>
              <a:rPr lang="en-US" dirty="0" smtClean="0"/>
              <a:t>time (worst-case running-time for problem size n is less than F(n) for some polynomial formula F)</a:t>
            </a:r>
            <a:endParaRPr lang="en-US" dirty="0" smtClean="0">
              <a:solidFill>
                <a:srgbClr val="E46C0A"/>
              </a:solidFill>
            </a:endParaRPr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Class NP</a:t>
            </a:r>
            <a:r>
              <a:rPr lang="en-US" dirty="0" smtClean="0"/>
              <a:t>: problem can be solved and any solution can be verified within polynomial time by some other algorithm (P subset of NP)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Class NP-complete</a:t>
            </a:r>
            <a:r>
              <a:rPr lang="en-US" dirty="0" smtClean="0"/>
              <a:t>: problem belongs to class NP and any other problem in NP can be reduced to this problem by al algorithm running in polynomial time</a:t>
            </a:r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Class NP-hard: </a:t>
            </a:r>
            <a:r>
              <a:rPr lang="en-US" dirty="0" smtClean="0"/>
              <a:t>problem is at least as hard as any other problem in NP-complete but solution cannot necessarily be verified within polynomial time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0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000000"/>
                </a:solidFill>
              </a:rPr>
              <a:t>Chapter 1: Problems to be solved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Problems can be classified in different ways: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Black box model</a:t>
            </a:r>
          </a:p>
          <a:p>
            <a:pPr lvl="1">
              <a:buFont typeface="Arial"/>
              <a:buChar char="•"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Search problems</a:t>
            </a:r>
          </a:p>
          <a:p>
            <a:pPr lvl="1">
              <a:buFont typeface="Arial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en-US" sz="2400" dirty="0" err="1" smtClean="0">
                <a:solidFill>
                  <a:srgbClr val="000000"/>
                </a:solidFill>
              </a:rPr>
              <a:t>Optimisation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vs constraint </a:t>
            </a:r>
            <a:r>
              <a:rPr lang="en-US" sz="2400" dirty="0" smtClean="0">
                <a:solidFill>
                  <a:srgbClr val="000000"/>
                </a:solidFill>
              </a:rPr>
              <a:t>satisfaction</a:t>
            </a:r>
          </a:p>
          <a:p>
            <a:pPr lvl="1">
              <a:buFont typeface="Arial"/>
              <a:buChar char="•"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NP </a:t>
            </a:r>
            <a:r>
              <a:rPr lang="en-US" sz="2400" dirty="0">
                <a:solidFill>
                  <a:srgbClr val="000000"/>
                </a:solidFill>
              </a:rPr>
              <a:t>problems</a:t>
            </a:r>
          </a:p>
          <a:p>
            <a:pPr marL="0" indent="0">
              <a:spcBef>
                <a:spcPts val="600"/>
              </a:spcBef>
              <a:buSzPct val="95000"/>
              <a:buNone/>
              <a:defRPr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0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NP problems:</a:t>
            </a:r>
            <a:br>
              <a:rPr lang="en-US" dirty="0" smtClean="0"/>
            </a:br>
            <a:r>
              <a:rPr lang="en-US" dirty="0" smtClean="0"/>
              <a:t>Difference between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 is different from NP-hard</a:t>
            </a:r>
          </a:p>
          <a:p>
            <a:r>
              <a:rPr lang="en-US" dirty="0" smtClean="0"/>
              <a:t>Not known whether P is different from NP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		P ≠ NP									P = NP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now: use of approximation algorithms and </a:t>
            </a:r>
            <a:r>
              <a:rPr lang="en-US" dirty="0" err="1" smtClean="0"/>
              <a:t>metaheuristics</a:t>
            </a:r>
            <a:r>
              <a:rPr lang="en-US" dirty="0"/>
              <a:t>	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26" y="3191829"/>
            <a:ext cx="3064649" cy="21192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014" y="3191829"/>
            <a:ext cx="2322199" cy="211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6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“Black box” model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“Black box” model consists of 3 components</a:t>
            </a:r>
            <a:endParaRPr lang="en-US" dirty="0"/>
          </a:p>
          <a:p>
            <a:r>
              <a:rPr lang="en-US" dirty="0" smtClean="0"/>
              <a:t>When one component is unknown: new problem type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0726" y="2114390"/>
            <a:ext cx="8079845" cy="2008549"/>
            <a:chOff x="600726" y="2114390"/>
            <a:chExt cx="8079845" cy="200854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726" y="2114390"/>
              <a:ext cx="8079845" cy="200854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00726" y="3139163"/>
              <a:ext cx="1126038" cy="841866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03590" y="2789575"/>
              <a:ext cx="1126038" cy="841866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54533" y="2789575"/>
              <a:ext cx="1126038" cy="841866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53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6388" y="2580512"/>
            <a:ext cx="65246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>
              <a:defRPr/>
            </a:pPr>
            <a:r>
              <a:rPr lang="en-US" dirty="0" smtClean="0"/>
              <a:t>“Black </a:t>
            </a:r>
            <a:r>
              <a:rPr lang="en-US" dirty="0"/>
              <a:t>box” </a:t>
            </a:r>
            <a:r>
              <a:rPr lang="en-US" dirty="0" smtClean="0"/>
              <a:t>model:</a:t>
            </a:r>
            <a:br>
              <a:rPr lang="en-US" dirty="0" smtClean="0"/>
            </a:br>
            <a:r>
              <a:rPr lang="en-US" dirty="0" err="1" smtClean="0"/>
              <a:t>Optimisation</a:t>
            </a:r>
            <a:r>
              <a:rPr lang="en-US" dirty="0" smtClean="0"/>
              <a:t> </a:t>
            </a:r>
            <a:endParaRPr lang="nl-NL" dirty="0" smtClean="0"/>
          </a:p>
        </p:txBody>
      </p:sp>
      <p:sp>
        <p:nvSpPr>
          <p:cNvPr id="8602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2400" dirty="0" smtClean="0">
                <a:sym typeface="Symbol" pitchFamily="18" charset="2"/>
              </a:rPr>
              <a:t>Model </a:t>
            </a:r>
            <a:r>
              <a:rPr lang="en-GB" dirty="0" smtClean="0">
                <a:sym typeface="Symbol" pitchFamily="18" charset="2"/>
              </a:rPr>
              <a:t>and desired output is known, task is to find inputs</a:t>
            </a:r>
            <a:endParaRPr lang="en-GB" sz="2400" dirty="0" smtClean="0"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4</a:t>
            </a:fld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814388" y="4293096"/>
            <a:ext cx="5814412" cy="185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algn="l">
              <a:spcBef>
                <a:spcPct val="20000"/>
              </a:spcBef>
              <a:buClr>
                <a:schemeClr val="tx1"/>
              </a:buClr>
              <a:buSzPct val="75000"/>
              <a:buFont typeface="Arial"/>
              <a:buChar char="•"/>
            </a:pPr>
            <a:r>
              <a:rPr lang="en-US" sz="2800" dirty="0">
                <a:latin typeface="Arial" charset="0"/>
                <a:sym typeface="Symbol" pitchFamily="18" charset="2"/>
              </a:rPr>
              <a:t> </a:t>
            </a:r>
            <a:r>
              <a:rPr lang="sl-SI" dirty="0" err="1" smtClean="0">
                <a:latin typeface="Arial" charset="0"/>
                <a:sym typeface="Symbol" pitchFamily="18" charset="2"/>
              </a:rPr>
              <a:t>Examples</a:t>
            </a:r>
            <a:r>
              <a:rPr lang="sl-SI" dirty="0" smtClean="0">
                <a:latin typeface="Arial" charset="0"/>
                <a:sym typeface="Symbol" pitchFamily="18" charset="2"/>
              </a:rPr>
              <a:t>:</a:t>
            </a:r>
            <a:endParaRPr lang="en-US" dirty="0">
              <a:latin typeface="Arial" charset="0"/>
              <a:sym typeface="Symbol" pitchFamily="18" charset="2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75000"/>
              <a:buFont typeface="Arial"/>
              <a:buChar char="•"/>
            </a:pPr>
            <a:r>
              <a:rPr lang="sl-SI" dirty="0" smtClean="0">
                <a:latin typeface="Arial" charset="0"/>
                <a:sym typeface="Symbol" pitchFamily="18" charset="2"/>
              </a:rPr>
              <a:t>T</a:t>
            </a:r>
            <a:r>
              <a:rPr lang="en-US" dirty="0" err="1" smtClean="0">
                <a:latin typeface="Arial" charset="0"/>
                <a:sym typeface="Symbol" pitchFamily="18" charset="2"/>
              </a:rPr>
              <a:t>ime</a:t>
            </a:r>
            <a:r>
              <a:rPr lang="en-US" dirty="0" smtClean="0">
                <a:latin typeface="Arial" charset="0"/>
                <a:sym typeface="Symbol" pitchFamily="18" charset="2"/>
              </a:rPr>
              <a:t> tables for university, call center, or hospital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75000"/>
              <a:buFont typeface="Arial"/>
              <a:buChar char="•"/>
            </a:pPr>
            <a:r>
              <a:rPr lang="sl-SI" dirty="0">
                <a:latin typeface="Arial" charset="0"/>
                <a:sym typeface="Symbol" pitchFamily="18" charset="2"/>
              </a:rPr>
              <a:t>D</a:t>
            </a:r>
            <a:r>
              <a:rPr lang="en-US" dirty="0" err="1" smtClean="0">
                <a:latin typeface="Arial" charset="0"/>
                <a:sym typeface="Symbol" pitchFamily="18" charset="2"/>
              </a:rPr>
              <a:t>esign</a:t>
            </a:r>
            <a:r>
              <a:rPr lang="en-US" dirty="0" smtClean="0">
                <a:latin typeface="Arial" charset="0"/>
                <a:sym typeface="Symbol" pitchFamily="18" charset="2"/>
              </a:rPr>
              <a:t> specifications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75000"/>
              <a:buFont typeface="Arial"/>
              <a:buChar char="•"/>
            </a:pPr>
            <a:r>
              <a:rPr lang="sl-SI" dirty="0" err="1" smtClean="0">
                <a:latin typeface="Arial" charset="0"/>
                <a:sym typeface="Symbol" pitchFamily="18" charset="2"/>
              </a:rPr>
              <a:t>Traveling</a:t>
            </a:r>
            <a:r>
              <a:rPr lang="sl-SI" dirty="0" smtClean="0">
                <a:latin typeface="Arial" charset="0"/>
                <a:sym typeface="Symbol" pitchFamily="18" charset="2"/>
              </a:rPr>
              <a:t> </a:t>
            </a:r>
            <a:r>
              <a:rPr lang="sl-SI" dirty="0" err="1" smtClean="0">
                <a:latin typeface="Arial" charset="0"/>
                <a:sym typeface="Symbol" pitchFamily="18" charset="2"/>
              </a:rPr>
              <a:t>salesman</a:t>
            </a:r>
            <a:r>
              <a:rPr lang="sl-SI" dirty="0" smtClean="0">
                <a:latin typeface="Arial" charset="0"/>
                <a:sym typeface="Symbol" pitchFamily="18" charset="2"/>
              </a:rPr>
              <a:t> problem (</a:t>
            </a:r>
            <a:r>
              <a:rPr lang="en-US" dirty="0" smtClean="0">
                <a:latin typeface="Arial" charset="0"/>
                <a:sym typeface="Symbol" pitchFamily="18" charset="2"/>
              </a:rPr>
              <a:t>TSP</a:t>
            </a:r>
            <a:r>
              <a:rPr lang="sl-SI" dirty="0" smtClean="0">
                <a:latin typeface="Arial" charset="0"/>
                <a:sym typeface="Symbol" pitchFamily="18" charset="2"/>
              </a:rPr>
              <a:t>)</a:t>
            </a:r>
            <a:endParaRPr lang="en-US" dirty="0" smtClean="0">
              <a:latin typeface="Arial" charset="0"/>
              <a:sym typeface="Symbol" pitchFamily="18" charset="2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75000"/>
              <a:buFont typeface="Arial"/>
              <a:buChar char="•"/>
            </a:pPr>
            <a:r>
              <a:rPr lang="en-US" dirty="0" smtClean="0">
                <a:latin typeface="Arial" charset="0"/>
                <a:sym typeface="Symbol" pitchFamily="18" charset="2"/>
              </a:rPr>
              <a:t>Eight-queens problem, </a:t>
            </a:r>
            <a:r>
              <a:rPr lang="en-US" dirty="0" err="1" smtClean="0">
                <a:latin typeface="Arial" charset="0"/>
                <a:sym typeface="Symbol" pitchFamily="18" charset="2"/>
              </a:rPr>
              <a:t>etc</a:t>
            </a:r>
            <a:r>
              <a:rPr lang="sl-SI" dirty="0" smtClean="0">
                <a:latin typeface="Arial" charset="0"/>
                <a:sym typeface="Symbol" pitchFamily="18" charset="2"/>
              </a:rPr>
              <a:t>.</a:t>
            </a:r>
            <a:endParaRPr lang="en-GB" dirty="0">
              <a:latin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6113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build="p" autoUpdateAnimBg="0"/>
      <p:bldP spid="8602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79278"/>
            <a:ext cx="8686800" cy="1143000"/>
          </a:xfrm>
        </p:spPr>
        <p:txBody>
          <a:bodyPr rtlCol="0">
            <a:normAutofit fontScale="90000"/>
          </a:bodyPr>
          <a:lstStyle/>
          <a:p>
            <a:pPr algn="l">
              <a:defRPr/>
            </a:pPr>
            <a:r>
              <a:rPr lang="en-US" dirty="0" smtClean="0"/>
              <a:t>“Black </a:t>
            </a:r>
            <a:r>
              <a:rPr lang="en-US" dirty="0"/>
              <a:t>box” model:</a:t>
            </a:r>
            <a:br>
              <a:rPr lang="en-US" dirty="0"/>
            </a:br>
            <a:r>
              <a:rPr lang="nl-NL" dirty="0" smtClean="0"/>
              <a:t>Optimisation example 1: </a:t>
            </a:r>
            <a:r>
              <a:rPr lang="sl-SI" dirty="0" err="1" smtClean="0"/>
              <a:t>u</a:t>
            </a:r>
            <a:r>
              <a:rPr lang="nl-NL" dirty="0" smtClean="0"/>
              <a:t>niversity timetabling</a:t>
            </a:r>
          </a:p>
        </p:txBody>
      </p:sp>
      <p:sp>
        <p:nvSpPr>
          <p:cNvPr id="31747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4691063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Enormously big search space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Timetables must be </a:t>
            </a:r>
            <a:r>
              <a:rPr lang="en-US" i="1" dirty="0" smtClean="0">
                <a:latin typeface="Arial" charset="0"/>
                <a:cs typeface="Arial" charset="0"/>
              </a:rPr>
              <a:t>good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“Good” is defined by a number of competing criteria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Timetables must be feasible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Vast majority of search space is infeasible</a:t>
            </a:r>
            <a:endParaRPr lang="en-US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eaLnBrk="1" hangingPunct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5</a:t>
            </a:fld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31748" name="Picture 6" descr="recru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4475" y="1628775"/>
            <a:ext cx="3575050" cy="40211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747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43434"/>
            <a:ext cx="9144000" cy="729234"/>
          </a:xfrm>
        </p:spPr>
        <p:txBody>
          <a:bodyPr>
            <a:normAutofit/>
          </a:bodyPr>
          <a:lstStyle/>
          <a:p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99742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>
              <a:defRPr/>
            </a:pPr>
            <a:r>
              <a:rPr lang="en-US" dirty="0" smtClean="0"/>
              <a:t>“Black </a:t>
            </a:r>
            <a:r>
              <a:rPr lang="en-US" dirty="0"/>
              <a:t>box” model:</a:t>
            </a:r>
            <a:br>
              <a:rPr lang="en-US" dirty="0"/>
            </a:br>
            <a:r>
              <a:rPr lang="nl-NL" dirty="0" smtClean="0"/>
              <a:t>Optimisation example 2: </a:t>
            </a:r>
            <a:r>
              <a:rPr lang="sl-SI" dirty="0" err="1" smtClean="0"/>
              <a:t>s</a:t>
            </a:r>
            <a:r>
              <a:rPr lang="nl-NL" dirty="0" smtClean="0"/>
              <a:t>atellite structure</a:t>
            </a:r>
          </a:p>
        </p:txBody>
      </p:sp>
      <p:sp>
        <p:nvSpPr>
          <p:cNvPr id="33795" name="Tijdelijke aanduiding voor inhoud 2"/>
          <p:cNvSpPr>
            <a:spLocks noGrp="1"/>
          </p:cNvSpPr>
          <p:nvPr>
            <p:ph idx="1"/>
          </p:nvPr>
        </p:nvSpPr>
        <p:spPr>
          <a:xfrm>
            <a:off x="323528" y="1268760"/>
            <a:ext cx="4691063" cy="4525963"/>
          </a:xfrm>
        </p:spPr>
        <p:txBody>
          <a:bodyPr>
            <a:normAutofit/>
          </a:bodyPr>
          <a:lstStyle/>
          <a:p>
            <a:endParaRPr lang="en-GB" dirty="0" smtClean="0">
              <a:latin typeface="Arial" charset="0"/>
            </a:endParaRPr>
          </a:p>
          <a:p>
            <a:r>
              <a:rPr lang="en-GB" dirty="0" err="1" smtClean="0">
                <a:latin typeface="Arial" charset="0"/>
              </a:rPr>
              <a:t>Optimi</a:t>
            </a:r>
            <a:r>
              <a:rPr lang="en-US" dirty="0" smtClean="0">
                <a:latin typeface="Arial" charset="0"/>
              </a:rPr>
              <a:t>s</a:t>
            </a:r>
            <a:r>
              <a:rPr lang="en-GB" dirty="0" err="1" smtClean="0">
                <a:latin typeface="Arial" charset="0"/>
              </a:rPr>
              <a:t>ed</a:t>
            </a:r>
            <a:r>
              <a:rPr lang="en-GB" dirty="0" smtClean="0">
                <a:latin typeface="Arial" charset="0"/>
              </a:rPr>
              <a:t> satellite designs for NASA to maximize vibration isolation</a:t>
            </a:r>
          </a:p>
          <a:p>
            <a:endParaRPr lang="en-GB" dirty="0" smtClean="0">
              <a:latin typeface="Arial" charset="0"/>
            </a:endParaRPr>
          </a:p>
          <a:p>
            <a:r>
              <a:rPr lang="en-GB" dirty="0" smtClean="0">
                <a:latin typeface="Arial" charset="0"/>
              </a:rPr>
              <a:t>Evolving: design structures</a:t>
            </a:r>
          </a:p>
          <a:p>
            <a:endParaRPr lang="en-GB" dirty="0" smtClean="0">
              <a:latin typeface="Arial" charset="0"/>
            </a:endParaRPr>
          </a:p>
          <a:p>
            <a:r>
              <a:rPr lang="en-GB" dirty="0" smtClean="0">
                <a:latin typeface="Arial" charset="0"/>
              </a:rPr>
              <a:t>Fitness: vibration resistance</a:t>
            </a:r>
          </a:p>
          <a:p>
            <a:endParaRPr lang="en-GB" dirty="0" smtClean="0">
              <a:solidFill>
                <a:srgbClr val="E46C0A"/>
              </a:solidFill>
              <a:latin typeface="Arial" charset="0"/>
            </a:endParaRPr>
          </a:p>
          <a:p>
            <a:r>
              <a:rPr lang="en-GB" dirty="0" smtClean="0">
                <a:solidFill>
                  <a:srgbClr val="E46C0A"/>
                </a:solidFill>
                <a:latin typeface="Arial" charset="0"/>
              </a:rPr>
              <a:t>Evolutionary </a:t>
            </a:r>
            <a:r>
              <a:rPr lang="en-GB" dirty="0" smtClean="0">
                <a:solidFill>
                  <a:srgbClr val="E46C0A"/>
                </a:solidFill>
                <a:latin typeface="Arial" charset="0"/>
                <a:cs typeface="Arial" charset="0"/>
              </a:rPr>
              <a:t>“</a:t>
            </a:r>
            <a:r>
              <a:rPr lang="en-GB" dirty="0" smtClean="0">
                <a:solidFill>
                  <a:srgbClr val="E46C0A"/>
                </a:solidFill>
                <a:latin typeface="Arial" charset="0"/>
              </a:rPr>
              <a:t>creativity”</a:t>
            </a:r>
            <a:endParaRPr lang="nl-NL" dirty="0" smtClean="0">
              <a:solidFill>
                <a:srgbClr val="E46C0A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7</a:t>
            </a:fld>
            <a:endParaRPr lang="nl-NL" dirty="0"/>
          </a:p>
        </p:txBody>
      </p:sp>
      <p:pic>
        <p:nvPicPr>
          <p:cNvPr id="33796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1113" y="1614714"/>
            <a:ext cx="3657600" cy="46729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613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“Black </a:t>
            </a:r>
            <a:r>
              <a:rPr lang="en-US" dirty="0"/>
              <a:t>box” model:</a:t>
            </a:r>
            <a:br>
              <a:rPr lang="en-US" dirty="0"/>
            </a:br>
            <a:r>
              <a:rPr lang="nl-NL" dirty="0" err="1"/>
              <a:t>Optimisation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smtClean="0"/>
              <a:t>3: </a:t>
            </a:r>
            <a:r>
              <a:rPr lang="en-US" dirty="0" smtClean="0"/>
              <a:t>8 queens problem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8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764" y="2168206"/>
            <a:ext cx="3111500" cy="3086100"/>
          </a:xfrm>
          <a:prstGeom prst="rect">
            <a:avLst/>
          </a:prstGeom>
        </p:spPr>
      </p:pic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200" y="1600200"/>
            <a:ext cx="4189662" cy="4525963"/>
          </a:xfrm>
        </p:spPr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iven </a:t>
            </a:r>
            <a:r>
              <a:rPr lang="en-US" dirty="0"/>
              <a:t>an </a:t>
            </a:r>
            <a:r>
              <a:rPr lang="en-US" dirty="0" smtClean="0"/>
              <a:t>8-</a:t>
            </a:r>
            <a:r>
              <a:rPr lang="en-US" dirty="0"/>
              <a:t>by</a:t>
            </a:r>
            <a:r>
              <a:rPr lang="en-US" dirty="0" smtClean="0"/>
              <a:t>-8 </a:t>
            </a:r>
            <a:r>
              <a:rPr lang="en-US" dirty="0"/>
              <a:t>chessboard and </a:t>
            </a:r>
            <a:r>
              <a:rPr lang="en-US" dirty="0" smtClean="0"/>
              <a:t>8 queens</a:t>
            </a:r>
          </a:p>
          <a:p>
            <a:r>
              <a:rPr lang="en-US" dirty="0"/>
              <a:t>P</a:t>
            </a:r>
            <a:r>
              <a:rPr lang="en-US" dirty="0" smtClean="0"/>
              <a:t>lace </a:t>
            </a:r>
            <a:r>
              <a:rPr lang="en-US" dirty="0"/>
              <a:t>the </a:t>
            </a:r>
            <a:r>
              <a:rPr lang="en-US" dirty="0" smtClean="0"/>
              <a:t>8 </a:t>
            </a:r>
            <a:r>
              <a:rPr lang="en-US" dirty="0"/>
              <a:t>queens on the chessboard without any </a:t>
            </a:r>
            <a:r>
              <a:rPr lang="en-US" dirty="0" smtClean="0"/>
              <a:t>conflict</a:t>
            </a:r>
          </a:p>
          <a:p>
            <a:r>
              <a:rPr lang="en-US" dirty="0"/>
              <a:t>Two queens </a:t>
            </a:r>
            <a:r>
              <a:rPr lang="en-US" dirty="0" smtClean="0"/>
              <a:t>conflict if they share same row, column or diagonal</a:t>
            </a:r>
            <a:endParaRPr lang="en-US" dirty="0"/>
          </a:p>
          <a:p>
            <a:r>
              <a:rPr lang="en-US" dirty="0" smtClean="0"/>
              <a:t>Can be extended to an n queens problem (n&gt;8)</a:t>
            </a:r>
          </a:p>
        </p:txBody>
      </p:sp>
    </p:spTree>
    <p:extLst>
      <p:ext uri="{BB962C8B-B14F-4D97-AF65-F5344CB8AC3E}">
        <p14:creationId xmlns:p14="http://schemas.microsoft.com/office/powerpoint/2010/main" val="87164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490160"/>
            <a:ext cx="6400800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>
              <a:defRPr/>
            </a:pPr>
            <a:r>
              <a:rPr lang="en-US" dirty="0" smtClean="0"/>
              <a:t>“Black </a:t>
            </a:r>
            <a:r>
              <a:rPr lang="en-US" dirty="0"/>
              <a:t>box” model:</a:t>
            </a:r>
            <a:br>
              <a:rPr lang="en-US" dirty="0"/>
            </a:br>
            <a:r>
              <a:rPr lang="en-GB" dirty="0" smtClean="0"/>
              <a:t>Modelling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We have corresponding sets of inputs &amp; outputs and seek model </a:t>
            </a:r>
            <a:r>
              <a:rPr lang="en-US" sz="2400" dirty="0" smtClean="0"/>
              <a:t>that</a:t>
            </a:r>
            <a:r>
              <a:rPr lang="en-GB" sz="2400" dirty="0" smtClean="0"/>
              <a:t> deliver</a:t>
            </a:r>
            <a:r>
              <a:rPr lang="en-US" sz="2400" dirty="0" smtClean="0"/>
              <a:t>s</a:t>
            </a:r>
            <a:r>
              <a:rPr lang="en-GB" sz="2400" dirty="0" smtClean="0"/>
              <a:t> correct output for every known input</a:t>
            </a:r>
          </a:p>
          <a:p>
            <a:pPr eaLnBrk="1" hangingPunct="1"/>
            <a:endParaRPr lang="en-GB" sz="2400" dirty="0"/>
          </a:p>
          <a:p>
            <a:pPr eaLnBrk="1" hangingPunct="1"/>
            <a:endParaRPr lang="en-GB" sz="2400" dirty="0" smtClean="0"/>
          </a:p>
          <a:p>
            <a:pPr eaLnBrk="1" hangingPunct="1"/>
            <a:endParaRPr lang="en-GB" sz="2400" dirty="0"/>
          </a:p>
          <a:p>
            <a:pPr eaLnBrk="1" hangingPunct="1"/>
            <a:endParaRPr lang="en-GB" sz="2400" dirty="0" smtClean="0"/>
          </a:p>
          <a:p>
            <a:pPr eaLnBrk="1" hangingPunct="1"/>
            <a:r>
              <a:rPr lang="en-GB" sz="2400" dirty="0" smtClean="0"/>
              <a:t>Note: modelling problems can be transformed into optimisation problems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9</a:t>
            </a:fld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1187624" y="5009072"/>
            <a:ext cx="41601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endParaRPr lang="en-US" dirty="0" smtClean="0">
              <a:latin typeface="Arial" charset="0"/>
            </a:endParaRPr>
          </a:p>
          <a:p>
            <a:pPr algn="l">
              <a:buFontTx/>
              <a:buChar char="•"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Evolutionary </a:t>
            </a:r>
            <a:r>
              <a:rPr lang="en-US" dirty="0">
                <a:latin typeface="Arial" charset="0"/>
              </a:rPr>
              <a:t>machine </a:t>
            </a:r>
            <a:r>
              <a:rPr lang="en-US" dirty="0" smtClean="0">
                <a:latin typeface="Arial" charset="0"/>
              </a:rPr>
              <a:t>learning</a:t>
            </a:r>
          </a:p>
          <a:p>
            <a:pPr algn="l">
              <a:buFontTx/>
              <a:buChar char="•"/>
            </a:pPr>
            <a:r>
              <a:rPr lang="en-US" dirty="0" smtClean="0">
                <a:latin typeface="Arial" charset="0"/>
              </a:rPr>
              <a:t> Predicting stock exchange</a:t>
            </a:r>
          </a:p>
          <a:p>
            <a:pPr algn="l">
              <a:buFontTx/>
              <a:buChar char="•"/>
            </a:pPr>
            <a:r>
              <a:rPr lang="en-US" dirty="0" smtClean="0">
                <a:latin typeface="Arial" charset="0"/>
              </a:rPr>
              <a:t> Voice control system for smart homes</a:t>
            </a:r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7216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autoUpdateAnimBg="0"/>
      <p:bldP spid="108549" grpId="0" build="p" autoUpdateAnimBg="0"/>
    </p:bldLst>
  </p:timing>
</p:sld>
</file>

<file path=ppt/theme/theme1.xml><?xml version="1.0" encoding="utf-8"?>
<a:theme xmlns:a="http://schemas.openxmlformats.org/drawingml/2006/main" name="EC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4255</TotalTime>
  <Words>932</Words>
  <Application>Microsoft Macintosh PowerPoint</Application>
  <PresentationFormat>Diavoorstelling (4:3)</PresentationFormat>
  <Paragraphs>194</Paragraphs>
  <Slides>20</Slides>
  <Notes>9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1" baseType="lpstr">
      <vt:lpstr>EC2014</vt:lpstr>
      <vt:lpstr>Evolutionary Computing</vt:lpstr>
      <vt:lpstr>Chapter 1: Problems to be solved</vt:lpstr>
      <vt:lpstr>“Black box” model</vt:lpstr>
      <vt:lpstr>“Black box” model: Optimisation </vt:lpstr>
      <vt:lpstr>“Black box” model: Optimisation example 1: university timetabling</vt:lpstr>
      <vt:lpstr> </vt:lpstr>
      <vt:lpstr>“Black box” model: Optimisation example 2: satellite structure</vt:lpstr>
      <vt:lpstr>“Black box” model: Optimisation example 3: 8 queens problem</vt:lpstr>
      <vt:lpstr>“Black box” model: Modelling</vt:lpstr>
      <vt:lpstr>“Black box” model: Modelling example: load applicant creditibility </vt:lpstr>
      <vt:lpstr>“Black box” model: Simulation</vt:lpstr>
      <vt:lpstr>“Black box” model: Simulation example: evolving artificial societies</vt:lpstr>
      <vt:lpstr>“Black box” model: Simulation example 2: biological interpretations</vt:lpstr>
      <vt:lpstr>Search problems</vt:lpstr>
      <vt:lpstr>Optimisation vs. constraint satisfaction (1/2)</vt:lpstr>
      <vt:lpstr>Optimisation vs. constraint satisfaction (2/2)</vt:lpstr>
      <vt:lpstr>NP problems</vt:lpstr>
      <vt:lpstr>NP problems: Key notions</vt:lpstr>
      <vt:lpstr>NP problems: Class</vt:lpstr>
      <vt:lpstr>NP problems: Difference between classes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Computing 2014</dc:title>
  <dc:subject/>
  <dc:creator>Gusz &amp; Jim</dc:creator>
  <cp:keywords/>
  <dc:description/>
  <cp:lastModifiedBy>Guszti Eiben</cp:lastModifiedBy>
  <cp:revision>107</cp:revision>
  <dcterms:created xsi:type="dcterms:W3CDTF">2014-06-19T13:47:47Z</dcterms:created>
  <dcterms:modified xsi:type="dcterms:W3CDTF">2015-06-24T14:12:13Z</dcterms:modified>
  <cp:category/>
</cp:coreProperties>
</file>