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3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8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30" r:id="rId23"/>
    <p:sldId id="331" r:id="rId24"/>
    <p:sldId id="33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24-06-15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24-06-15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90085-32D4-49E2-A6D4-05583639C019}" type="slidenum">
              <a:rPr lang="en-GB" smtClean="0"/>
              <a:pPr/>
              <a:t>2</a:t>
            </a:fld>
            <a:endParaRPr lang="en-GB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74975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2F608-D861-4B8B-BE30-5DE35BBCB6CB}" type="slidenum">
              <a:rPr lang="en-GB" smtClean="0"/>
              <a:pPr/>
              <a:t>11</a:t>
            </a:fld>
            <a:endParaRPr lang="en-GB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413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C0AED-CD2B-4A90-9E86-1A6ABC52BC20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058125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46649-337D-4883-B936-086F867188EB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89227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30AF2-42BD-4D96-A996-7F83F6E33DF4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161749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9EAC7-4320-4B3B-B10C-924A52677F83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802590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86B266-DB70-460F-B5E6-68FA1F25B3B8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130116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2ED26-6144-4D65-AB20-031F9D48E597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884467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7C7DA-E96D-45EC-926F-32C80939580E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014316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D2EE1-5B99-4D1C-B7A1-CA2A7AD9C25B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648383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71B37-A51C-44EF-B1C1-1724CA47BAE4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45004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1D92B-39D5-45E8-B90C-E0E208554CC0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0875"/>
            <a:ext cx="5003800" cy="3951288"/>
          </a:xfrm>
          <a:noFill/>
          <a:ln/>
        </p:spPr>
        <p:txBody>
          <a:bodyPr lIns="91395" tIns="44895" rIns="91395" bIns="44895"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906700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3F0E2-7A93-486B-8C65-D1978D0BAFBA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566457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90068F-B710-457B-AF45-8FD29E7B2CE1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evolutionary magic square solver</a:t>
            </a:r>
          </a:p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20008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FDF27-E3AD-48A2-8E0E-FC6A31CBCD02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0875"/>
            <a:ext cx="5003800" cy="3951288"/>
          </a:xfrm>
          <a:noFill/>
          <a:ln/>
        </p:spPr>
        <p:txBody>
          <a:bodyPr lIns="91395" tIns="44895" rIns="91395" bIns="44895"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42935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89E7A-F1F7-4101-9638-6D83E859BB04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0875"/>
            <a:ext cx="5003800" cy="3951288"/>
          </a:xfrm>
          <a:noFill/>
          <a:ln/>
        </p:spPr>
        <p:txBody>
          <a:bodyPr lIns="91395" tIns="44895" rIns="91395" bIns="44895"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1044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7DD86-F8D4-43EB-BDB8-EE4AD272014F}" type="slidenum">
              <a:rPr lang="en-GB" smtClean="0"/>
              <a:pPr/>
              <a:t>6</a:t>
            </a:fld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51576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128C82-C2BD-439F-B184-2BE1A37E7FCF}" type="slidenum">
              <a:rPr lang="en-GB" smtClean="0"/>
              <a:pPr/>
              <a:t>7</a:t>
            </a:fld>
            <a:endParaRPr lang="en-GB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54035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FA508-3AD8-48F8-90EB-6EAB1D192739}" type="slidenum">
              <a:rPr lang="en-GB" smtClean="0"/>
              <a:pPr/>
              <a:t>8</a:t>
            </a:fld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57188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893F8-7B64-481A-B133-4DB3431B803E}" type="slidenum">
              <a:rPr lang="en-GB" smtClean="0"/>
              <a:pPr/>
              <a:t>9</a:t>
            </a:fld>
            <a:endParaRPr lang="en-GB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933824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91C48-A271-4D38-AAB0-BEB19C5FD9B0}" type="slidenum">
              <a:rPr lang="en-GB" smtClean="0"/>
              <a:pPr/>
              <a:t>10</a:t>
            </a:fld>
            <a:endParaRPr lang="en-GB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08012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186"/>
            <a:ext cx="7619660" cy="490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4745"/>
            <a:ext cx="7772400" cy="1470025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Evolutionary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2238" y="4114120"/>
            <a:ext cx="4045962" cy="17526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1, date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411604" y="11895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24404" y="6258670"/>
            <a:ext cx="634973" cy="501650"/>
          </a:xfrm>
        </p:spPr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2813" y="0"/>
            <a:ext cx="1" cy="6721475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6780" y="0"/>
            <a:ext cx="16282" cy="612616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243160"/>
            <a:ext cx="8686800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" y="1339720"/>
            <a:ext cx="8254629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109940" y="6266395"/>
            <a:ext cx="584566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</a:t>
            </a:r>
            <a:r>
              <a:rPr lang="en-US" baseline="0" dirty="0" smtClean="0"/>
              <a:t>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913" y="6356350"/>
            <a:ext cx="5893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A.E. Eiben and J.E. Smith, Introduction to Evolutionary Computing 2014, Chapter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660" y="6258670"/>
            <a:ext cx="106713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1.xml"/><Relationship Id="rId5" Type="http://schemas.openxmlformats.org/officeDocument/2006/relationships/image" Target="../media/image5.png"/><Relationship Id="rId1" Type="http://schemas.microsoft.com/office/2007/relationships/media" Target="file:///C:\Documents%20and%20Settings\gusz\Desktop\presentations\ec-course\BBeam.AVI" TargetMode="External"/><Relationship Id="rId2" Type="http://schemas.openxmlformats.org/officeDocument/2006/relationships/video" Target="file:///C:\Documents%20and%20Settings\gusz\Desktop\presentations\ec-course\BBeam.AV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Evolutionary Computing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2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Adaptive landscape metaphor (Wright, 1932)</a:t>
            </a:r>
            <a:endParaRPr lang="nl-NL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21" y="1401534"/>
            <a:ext cx="6499488" cy="50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2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Adaptive landscape metaphor (cont’d)</a:t>
            </a:r>
            <a:endParaRPr lang="nl-NL" dirty="0" smtClean="0"/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00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charset="0"/>
              </a:rPr>
              <a:t>Selection “pushes” population up the landscape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</a:pPr>
            <a:endParaRPr lang="en-GB" dirty="0">
              <a:latin typeface="Arial" charset="0"/>
            </a:endParaRP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charset="0"/>
              </a:rPr>
              <a:t>Genetic drift: </a:t>
            </a: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 smtClean="0">
                <a:latin typeface="Arial" charset="0"/>
              </a:rPr>
              <a:t>random </a:t>
            </a:r>
            <a:r>
              <a:rPr lang="en-GB" dirty="0">
                <a:latin typeface="Arial" charset="0"/>
              </a:rPr>
              <a:t>variations in feature distribution </a:t>
            </a:r>
            <a:endParaRPr lang="sl-SI" dirty="0" smtClean="0">
              <a:latin typeface="Arial" charset="0"/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 smtClean="0">
                <a:latin typeface="Arial" charset="0"/>
              </a:rPr>
              <a:t>(+ </a:t>
            </a:r>
            <a:r>
              <a:rPr lang="en-GB" dirty="0">
                <a:latin typeface="Arial" charset="0"/>
              </a:rPr>
              <a:t>or -) arising from sampling error</a:t>
            </a: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 smtClean="0">
                <a:latin typeface="Arial" charset="0"/>
              </a:rPr>
              <a:t>can </a:t>
            </a:r>
            <a:r>
              <a:rPr lang="en-GB" dirty="0">
                <a:latin typeface="Arial" charset="0"/>
              </a:rPr>
              <a:t>cause the population “melt down” hills, thus crossing valleys and leaving local optima</a:t>
            </a: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7482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Genetics: </a:t>
            </a:r>
            <a:br>
              <a:rPr lang="en-GB" dirty="0" smtClean="0"/>
            </a:br>
            <a:r>
              <a:rPr lang="en-GB" dirty="0" smtClean="0"/>
              <a:t>Natural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The information required to build a living organism is coded in the DNA of that organism</a:t>
            </a:r>
          </a:p>
          <a:p>
            <a:pPr eaLnBrk="1" hangingPunct="1"/>
            <a:r>
              <a:rPr lang="en-GB" dirty="0" smtClean="0"/>
              <a:t>Genotype (DNA inside) determines phenotype</a:t>
            </a:r>
          </a:p>
          <a:p>
            <a:pPr eaLnBrk="1" hangingPunct="1"/>
            <a:r>
              <a:rPr lang="en-GB" dirty="0" smtClean="0"/>
              <a:t>Genes 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smtClean="0">
                <a:sym typeface="Symbol" pitchFamily="18" charset="2"/>
              </a:rPr>
              <a:t>  </a:t>
            </a:r>
            <a:r>
              <a:rPr lang="en-GB" dirty="0" smtClean="0">
                <a:sym typeface="Wingdings" pitchFamily="2" charset="2"/>
              </a:rPr>
              <a:t>phenotypic traits is a complex mapping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One gene may affect many traits (</a:t>
            </a:r>
            <a:r>
              <a:rPr lang="en-GB" dirty="0" err="1" smtClean="0">
                <a:sym typeface="Wingdings" pitchFamily="2" charset="2"/>
              </a:rPr>
              <a:t>pleiotropy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Many genes may affect one trait (</a:t>
            </a:r>
            <a:r>
              <a:rPr lang="en-GB" dirty="0" err="1" smtClean="0">
                <a:sym typeface="Wingdings" pitchFamily="2" charset="2"/>
              </a:rPr>
              <a:t>polygeny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pPr eaLnBrk="1" hangingPunct="1"/>
            <a:r>
              <a:rPr lang="en-GB" dirty="0" smtClean="0"/>
              <a:t>Small changes in the genotype lead to small changes in the organism (e.g., height, hair colour)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09219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Genetics:</a:t>
            </a:r>
            <a:br>
              <a:rPr lang="en-GB" dirty="0" smtClean="0"/>
            </a:br>
            <a:r>
              <a:rPr lang="en-GB" dirty="0" smtClean="0"/>
              <a:t>Genes and the Genome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GB" smtClean="0"/>
              <a:t>Genes are encoded in strands of DNA called chromosomes</a:t>
            </a:r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In most cells, there are two copies of each chromosome (diploidy)</a:t>
            </a:r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The complete genetic material in an individual’s genotype is called the Genome</a:t>
            </a:r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Within a species, most of the genetic material is the same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98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Genetics:</a:t>
            </a:r>
            <a:br>
              <a:rPr lang="en-GB" dirty="0" smtClean="0"/>
            </a:br>
            <a:r>
              <a:rPr lang="en-GB" dirty="0" smtClean="0"/>
              <a:t>Example: Homo Sapiens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400" dirty="0" smtClean="0"/>
              <a:t>Human DNA is organised into chromosomes</a:t>
            </a:r>
          </a:p>
          <a:p>
            <a:pPr eaLnBrk="1" hangingPunct="1"/>
            <a:r>
              <a:rPr lang="en-GB" sz="2400" dirty="0" smtClean="0"/>
              <a:t>Human body cells contains 23 pairs of chromosomes which together define the physical attributes of the individual: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365250" y="3645588"/>
            <a:ext cx="6413500" cy="1981200"/>
            <a:chOff x="528" y="2400"/>
            <a:chExt cx="4568" cy="1536"/>
          </a:xfrm>
        </p:grpSpPr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760" y="2448"/>
              <a:ext cx="200" cy="384"/>
              <a:chOff x="760" y="2448"/>
              <a:chExt cx="200" cy="384"/>
            </a:xfrm>
          </p:grpSpPr>
          <p:sp>
            <p:nvSpPr>
              <p:cNvPr id="20555" name="Freeform 6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56" name="Freeform 7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86" name="Group 8"/>
            <p:cNvGrpSpPr>
              <a:grpSpLocks/>
            </p:cNvGrpSpPr>
            <p:nvPr/>
          </p:nvGrpSpPr>
          <p:grpSpPr bwMode="auto">
            <a:xfrm flipV="1">
              <a:off x="1536" y="2976"/>
              <a:ext cx="200" cy="384"/>
              <a:chOff x="760" y="2448"/>
              <a:chExt cx="200" cy="384"/>
            </a:xfrm>
          </p:grpSpPr>
          <p:sp>
            <p:nvSpPr>
              <p:cNvPr id="20553" name="Freeform 9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54" name="Freeform 10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87" name="Group 11"/>
            <p:cNvGrpSpPr>
              <a:grpSpLocks/>
            </p:cNvGrpSpPr>
            <p:nvPr/>
          </p:nvGrpSpPr>
          <p:grpSpPr bwMode="auto">
            <a:xfrm>
              <a:off x="4032" y="3552"/>
              <a:ext cx="200" cy="384"/>
              <a:chOff x="760" y="2448"/>
              <a:chExt cx="200" cy="384"/>
            </a:xfrm>
          </p:grpSpPr>
          <p:sp>
            <p:nvSpPr>
              <p:cNvPr id="20551" name="Freeform 12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52" name="Freeform 13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88" name="Group 14"/>
            <p:cNvGrpSpPr>
              <a:grpSpLocks/>
            </p:cNvGrpSpPr>
            <p:nvPr/>
          </p:nvGrpSpPr>
          <p:grpSpPr bwMode="auto">
            <a:xfrm>
              <a:off x="1872" y="2448"/>
              <a:ext cx="200" cy="384"/>
              <a:chOff x="760" y="2448"/>
              <a:chExt cx="200" cy="384"/>
            </a:xfrm>
          </p:grpSpPr>
          <p:sp>
            <p:nvSpPr>
              <p:cNvPr id="20549" name="Freeform 15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50" name="Freeform 16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89" name="Group 17"/>
            <p:cNvGrpSpPr>
              <a:grpSpLocks/>
            </p:cNvGrpSpPr>
            <p:nvPr/>
          </p:nvGrpSpPr>
          <p:grpSpPr bwMode="auto">
            <a:xfrm flipH="1">
              <a:off x="2160" y="3552"/>
              <a:ext cx="200" cy="384"/>
              <a:chOff x="760" y="2448"/>
              <a:chExt cx="200" cy="384"/>
            </a:xfrm>
          </p:grpSpPr>
          <p:sp>
            <p:nvSpPr>
              <p:cNvPr id="20547" name="Freeform 18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48" name="Freeform 19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90" name="Group 20"/>
            <p:cNvGrpSpPr>
              <a:grpSpLocks/>
            </p:cNvGrpSpPr>
            <p:nvPr/>
          </p:nvGrpSpPr>
          <p:grpSpPr bwMode="auto">
            <a:xfrm flipV="1">
              <a:off x="2304" y="2592"/>
              <a:ext cx="200" cy="384"/>
              <a:chOff x="760" y="2448"/>
              <a:chExt cx="200" cy="384"/>
            </a:xfrm>
          </p:grpSpPr>
          <p:sp>
            <p:nvSpPr>
              <p:cNvPr id="20545" name="Freeform 21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46" name="Freeform 22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91" name="Group 23"/>
            <p:cNvGrpSpPr>
              <a:grpSpLocks/>
            </p:cNvGrpSpPr>
            <p:nvPr/>
          </p:nvGrpSpPr>
          <p:grpSpPr bwMode="auto">
            <a:xfrm>
              <a:off x="3120" y="3072"/>
              <a:ext cx="200" cy="384"/>
              <a:chOff x="760" y="2448"/>
              <a:chExt cx="200" cy="384"/>
            </a:xfrm>
          </p:grpSpPr>
          <p:sp>
            <p:nvSpPr>
              <p:cNvPr id="20543" name="Freeform 24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44" name="Freeform 25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92" name="Group 26"/>
            <p:cNvGrpSpPr>
              <a:grpSpLocks/>
            </p:cNvGrpSpPr>
            <p:nvPr/>
          </p:nvGrpSpPr>
          <p:grpSpPr bwMode="auto">
            <a:xfrm flipV="1">
              <a:off x="3168" y="2400"/>
              <a:ext cx="200" cy="384"/>
              <a:chOff x="760" y="2448"/>
              <a:chExt cx="200" cy="384"/>
            </a:xfrm>
          </p:grpSpPr>
          <p:sp>
            <p:nvSpPr>
              <p:cNvPr id="20541" name="Freeform 27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42" name="Freeform 28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93" name="Group 29"/>
            <p:cNvGrpSpPr>
              <a:grpSpLocks/>
            </p:cNvGrpSpPr>
            <p:nvPr/>
          </p:nvGrpSpPr>
          <p:grpSpPr bwMode="auto">
            <a:xfrm flipH="1">
              <a:off x="3840" y="2880"/>
              <a:ext cx="200" cy="384"/>
              <a:chOff x="760" y="2448"/>
              <a:chExt cx="200" cy="384"/>
            </a:xfrm>
          </p:grpSpPr>
          <p:sp>
            <p:nvSpPr>
              <p:cNvPr id="20539" name="Freeform 30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40" name="Freeform 31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94" name="Group 32"/>
            <p:cNvGrpSpPr>
              <a:grpSpLocks/>
            </p:cNvGrpSpPr>
            <p:nvPr/>
          </p:nvGrpSpPr>
          <p:grpSpPr bwMode="auto">
            <a:xfrm>
              <a:off x="4176" y="2544"/>
              <a:ext cx="200" cy="384"/>
              <a:chOff x="760" y="2448"/>
              <a:chExt cx="200" cy="384"/>
            </a:xfrm>
          </p:grpSpPr>
          <p:sp>
            <p:nvSpPr>
              <p:cNvPr id="20537" name="Freeform 33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38" name="Freeform 34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95" name="Group 35"/>
            <p:cNvGrpSpPr>
              <a:grpSpLocks/>
            </p:cNvGrpSpPr>
            <p:nvPr/>
          </p:nvGrpSpPr>
          <p:grpSpPr bwMode="auto">
            <a:xfrm>
              <a:off x="2112" y="3024"/>
              <a:ext cx="200" cy="384"/>
              <a:chOff x="760" y="2448"/>
              <a:chExt cx="200" cy="384"/>
            </a:xfrm>
          </p:grpSpPr>
          <p:sp>
            <p:nvSpPr>
              <p:cNvPr id="20535" name="Freeform 36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36" name="Freeform 37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96" name="Group 38"/>
            <p:cNvGrpSpPr>
              <a:grpSpLocks/>
            </p:cNvGrpSpPr>
            <p:nvPr/>
          </p:nvGrpSpPr>
          <p:grpSpPr bwMode="auto">
            <a:xfrm flipV="1">
              <a:off x="3504" y="3456"/>
              <a:ext cx="200" cy="384"/>
              <a:chOff x="760" y="2448"/>
              <a:chExt cx="200" cy="384"/>
            </a:xfrm>
          </p:grpSpPr>
          <p:sp>
            <p:nvSpPr>
              <p:cNvPr id="20533" name="Freeform 39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34" name="Freeform 40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97" name="Group 41"/>
            <p:cNvGrpSpPr>
              <a:grpSpLocks/>
            </p:cNvGrpSpPr>
            <p:nvPr/>
          </p:nvGrpSpPr>
          <p:grpSpPr bwMode="auto">
            <a:xfrm flipH="1">
              <a:off x="4464" y="3168"/>
              <a:ext cx="200" cy="384"/>
              <a:chOff x="760" y="2448"/>
              <a:chExt cx="200" cy="384"/>
            </a:xfrm>
          </p:grpSpPr>
          <p:sp>
            <p:nvSpPr>
              <p:cNvPr id="20531" name="Freeform 42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32" name="Freeform 43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98" name="Group 44"/>
            <p:cNvGrpSpPr>
              <a:grpSpLocks/>
            </p:cNvGrpSpPr>
            <p:nvPr/>
          </p:nvGrpSpPr>
          <p:grpSpPr bwMode="auto">
            <a:xfrm flipH="1">
              <a:off x="1248" y="2592"/>
              <a:ext cx="200" cy="384"/>
              <a:chOff x="760" y="2448"/>
              <a:chExt cx="200" cy="384"/>
            </a:xfrm>
          </p:grpSpPr>
          <p:sp>
            <p:nvSpPr>
              <p:cNvPr id="20529" name="Freeform 45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30" name="Freeform 46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99" name="Group 47"/>
            <p:cNvGrpSpPr>
              <a:grpSpLocks/>
            </p:cNvGrpSpPr>
            <p:nvPr/>
          </p:nvGrpSpPr>
          <p:grpSpPr bwMode="auto">
            <a:xfrm>
              <a:off x="1104" y="3552"/>
              <a:ext cx="200" cy="384"/>
              <a:chOff x="760" y="2448"/>
              <a:chExt cx="200" cy="384"/>
            </a:xfrm>
          </p:grpSpPr>
          <p:sp>
            <p:nvSpPr>
              <p:cNvPr id="20527" name="Freeform 48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28" name="Freeform 49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500" name="Group 50"/>
            <p:cNvGrpSpPr>
              <a:grpSpLocks/>
            </p:cNvGrpSpPr>
            <p:nvPr/>
          </p:nvGrpSpPr>
          <p:grpSpPr bwMode="auto">
            <a:xfrm>
              <a:off x="2784" y="2784"/>
              <a:ext cx="200" cy="384"/>
              <a:chOff x="760" y="2448"/>
              <a:chExt cx="200" cy="384"/>
            </a:xfrm>
          </p:grpSpPr>
          <p:sp>
            <p:nvSpPr>
              <p:cNvPr id="20525" name="Freeform 51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26" name="Freeform 52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501" name="Group 53"/>
            <p:cNvGrpSpPr>
              <a:grpSpLocks/>
            </p:cNvGrpSpPr>
            <p:nvPr/>
          </p:nvGrpSpPr>
          <p:grpSpPr bwMode="auto">
            <a:xfrm flipV="1">
              <a:off x="528" y="3120"/>
              <a:ext cx="200" cy="384"/>
              <a:chOff x="760" y="2448"/>
              <a:chExt cx="200" cy="384"/>
            </a:xfrm>
          </p:grpSpPr>
          <p:sp>
            <p:nvSpPr>
              <p:cNvPr id="20523" name="Freeform 54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24" name="Freeform 55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502" name="Group 56"/>
            <p:cNvGrpSpPr>
              <a:grpSpLocks/>
            </p:cNvGrpSpPr>
            <p:nvPr/>
          </p:nvGrpSpPr>
          <p:grpSpPr bwMode="auto">
            <a:xfrm>
              <a:off x="3600" y="2448"/>
              <a:ext cx="200" cy="384"/>
              <a:chOff x="760" y="2448"/>
              <a:chExt cx="200" cy="384"/>
            </a:xfrm>
          </p:grpSpPr>
          <p:sp>
            <p:nvSpPr>
              <p:cNvPr id="20521" name="Freeform 57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22" name="Freeform 58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503" name="Group 59"/>
            <p:cNvGrpSpPr>
              <a:grpSpLocks/>
            </p:cNvGrpSpPr>
            <p:nvPr/>
          </p:nvGrpSpPr>
          <p:grpSpPr bwMode="auto">
            <a:xfrm flipV="1">
              <a:off x="960" y="3024"/>
              <a:ext cx="200" cy="384"/>
              <a:chOff x="760" y="2448"/>
              <a:chExt cx="200" cy="384"/>
            </a:xfrm>
          </p:grpSpPr>
          <p:sp>
            <p:nvSpPr>
              <p:cNvPr id="20519" name="Freeform 60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20" name="Freeform 61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504" name="Group 62"/>
            <p:cNvGrpSpPr>
              <a:grpSpLocks/>
            </p:cNvGrpSpPr>
            <p:nvPr/>
          </p:nvGrpSpPr>
          <p:grpSpPr bwMode="auto">
            <a:xfrm>
              <a:off x="2688" y="3456"/>
              <a:ext cx="200" cy="384"/>
              <a:chOff x="760" y="2448"/>
              <a:chExt cx="200" cy="384"/>
            </a:xfrm>
          </p:grpSpPr>
          <p:sp>
            <p:nvSpPr>
              <p:cNvPr id="20517" name="Freeform 63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18" name="Freeform 64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505" name="Group 65"/>
            <p:cNvGrpSpPr>
              <a:grpSpLocks/>
            </p:cNvGrpSpPr>
            <p:nvPr/>
          </p:nvGrpSpPr>
          <p:grpSpPr bwMode="auto">
            <a:xfrm>
              <a:off x="1536" y="3504"/>
              <a:ext cx="200" cy="384"/>
              <a:chOff x="760" y="2448"/>
              <a:chExt cx="200" cy="384"/>
            </a:xfrm>
          </p:grpSpPr>
          <p:sp>
            <p:nvSpPr>
              <p:cNvPr id="20515" name="Freeform 66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16" name="Freeform 67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506" name="Group 68"/>
            <p:cNvGrpSpPr>
              <a:grpSpLocks/>
            </p:cNvGrpSpPr>
            <p:nvPr/>
          </p:nvGrpSpPr>
          <p:grpSpPr bwMode="auto">
            <a:xfrm>
              <a:off x="3120" y="3552"/>
              <a:ext cx="200" cy="384"/>
              <a:chOff x="760" y="2448"/>
              <a:chExt cx="200" cy="384"/>
            </a:xfrm>
          </p:grpSpPr>
          <p:sp>
            <p:nvSpPr>
              <p:cNvPr id="20513" name="Freeform 69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14" name="Freeform 70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507" name="Group 71"/>
            <p:cNvGrpSpPr>
              <a:grpSpLocks/>
            </p:cNvGrpSpPr>
            <p:nvPr/>
          </p:nvGrpSpPr>
          <p:grpSpPr bwMode="auto">
            <a:xfrm flipH="1">
              <a:off x="4848" y="3072"/>
              <a:ext cx="200" cy="384"/>
              <a:chOff x="760" y="2448"/>
              <a:chExt cx="200" cy="384"/>
            </a:xfrm>
          </p:grpSpPr>
          <p:sp>
            <p:nvSpPr>
              <p:cNvPr id="20511" name="Freeform 72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12" name="Freeform 73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508" name="Group 74"/>
            <p:cNvGrpSpPr>
              <a:grpSpLocks/>
            </p:cNvGrpSpPr>
            <p:nvPr/>
          </p:nvGrpSpPr>
          <p:grpSpPr bwMode="auto">
            <a:xfrm flipV="1">
              <a:off x="4896" y="2448"/>
              <a:ext cx="200" cy="384"/>
              <a:chOff x="760" y="2448"/>
              <a:chExt cx="200" cy="384"/>
            </a:xfrm>
          </p:grpSpPr>
          <p:sp>
            <p:nvSpPr>
              <p:cNvPr id="20509" name="Freeform 75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10" name="Freeform 76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37606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Genetics:</a:t>
            </a:r>
            <a:br>
              <a:rPr lang="en-GB" dirty="0" smtClean="0"/>
            </a:br>
            <a:r>
              <a:rPr lang="en-GB" dirty="0" smtClean="0"/>
              <a:t>Reproductive Cells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400" dirty="0" smtClean="0"/>
              <a:t>Gametes (sperm and egg cells) contain 23 individual chromosomes rather than 23 pairs</a:t>
            </a:r>
          </a:p>
          <a:p>
            <a:pPr eaLnBrk="1" hangingPunct="1"/>
            <a:r>
              <a:rPr lang="en-GB" sz="2400" dirty="0" smtClean="0"/>
              <a:t>Cells with only one copy of each chromosome are called haploid</a:t>
            </a:r>
          </a:p>
          <a:p>
            <a:pPr eaLnBrk="1" hangingPunct="1"/>
            <a:r>
              <a:rPr lang="en-GB" sz="2400" dirty="0" smtClean="0"/>
              <a:t>Gametes are formed by a  special form of cell splitting called meiosis</a:t>
            </a:r>
          </a:p>
          <a:p>
            <a:pPr eaLnBrk="1" hangingPunct="1"/>
            <a:r>
              <a:rPr lang="en-GB" sz="2400" dirty="0" smtClean="0"/>
              <a:t>During meiosis the pairs of chromosome undergo an operation called </a:t>
            </a:r>
            <a:r>
              <a:rPr lang="en-GB" sz="2400" i="1" dirty="0" smtClean="0"/>
              <a:t>crossing-over</a:t>
            </a:r>
            <a:endParaRPr lang="en-GB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2456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Genetics:</a:t>
            </a:r>
            <a:br>
              <a:rPr lang="en-GB" dirty="0" smtClean="0"/>
            </a:br>
            <a:r>
              <a:rPr lang="en-GB" dirty="0" smtClean="0"/>
              <a:t>Crossing-over during meiosis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 </a:t>
            </a:r>
            <a:r>
              <a:rPr lang="en-GB" sz="2400" dirty="0" smtClean="0"/>
              <a:t>Chromosome pairs align and duplicate</a:t>
            </a:r>
          </a:p>
          <a:p>
            <a:pPr eaLnBrk="1" hangingPunct="1"/>
            <a:r>
              <a:rPr lang="en-GB" sz="2400" dirty="0" smtClean="0"/>
              <a:t> Inner pairs link at a </a:t>
            </a:r>
            <a:r>
              <a:rPr lang="en-GB" sz="2400" i="1" dirty="0" smtClean="0"/>
              <a:t>centromere</a:t>
            </a:r>
            <a:r>
              <a:rPr lang="en-GB" sz="2400" dirty="0" smtClean="0"/>
              <a:t>  and swap parts of themselves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199345"/>
            <a:ext cx="79248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611560" y="5109531"/>
            <a:ext cx="7924800" cy="90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GB" dirty="0" smtClean="0">
                <a:latin typeface="Arial" charset="0"/>
              </a:rPr>
              <a:t>Outcome </a:t>
            </a:r>
            <a:r>
              <a:rPr lang="en-GB" dirty="0">
                <a:latin typeface="Arial" charset="0"/>
              </a:rPr>
              <a:t>is one copy of maternal/paternal chromosome plus two entirely new combinations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GB" dirty="0" smtClean="0">
                <a:latin typeface="Arial" charset="0"/>
              </a:rPr>
              <a:t>After </a:t>
            </a:r>
            <a:r>
              <a:rPr lang="en-GB" dirty="0">
                <a:latin typeface="Arial" charset="0"/>
              </a:rPr>
              <a:t>crossing-over one of each pair goes into each gamete</a:t>
            </a:r>
          </a:p>
        </p:txBody>
      </p:sp>
    </p:spTree>
    <p:extLst>
      <p:ext uri="{BB962C8B-B14F-4D97-AF65-F5344CB8AC3E}">
        <p14:creationId xmlns:p14="http://schemas.microsoft.com/office/powerpoint/2010/main" val="3720942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  <p:bldP spid="7886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Genetics:</a:t>
            </a:r>
            <a:br>
              <a:rPr lang="en-GB" dirty="0" smtClean="0"/>
            </a:br>
            <a:r>
              <a:rPr lang="en-GB" dirty="0" smtClean="0"/>
              <a:t>Fertilisation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522513" y="1803398"/>
            <a:ext cx="7848600" cy="4405313"/>
            <a:chOff x="144" y="1152"/>
            <a:chExt cx="4944" cy="2775"/>
          </a:xfrm>
        </p:grpSpPr>
        <p:sp>
          <p:nvSpPr>
            <p:cNvPr id="23556" name="Oval 3"/>
            <p:cNvSpPr>
              <a:spLocks noChangeArrowheads="1"/>
            </p:cNvSpPr>
            <p:nvPr/>
          </p:nvSpPr>
          <p:spPr bwMode="auto">
            <a:xfrm>
              <a:off x="720" y="1584"/>
              <a:ext cx="1584" cy="76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57" name="Oval 4"/>
            <p:cNvSpPr>
              <a:spLocks noChangeArrowheads="1"/>
            </p:cNvSpPr>
            <p:nvPr/>
          </p:nvSpPr>
          <p:spPr bwMode="auto">
            <a:xfrm>
              <a:off x="1968" y="2736"/>
              <a:ext cx="1584" cy="76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58" name="Oval 5"/>
            <p:cNvSpPr>
              <a:spLocks noChangeArrowheads="1"/>
            </p:cNvSpPr>
            <p:nvPr/>
          </p:nvSpPr>
          <p:spPr bwMode="auto">
            <a:xfrm>
              <a:off x="3216" y="1584"/>
              <a:ext cx="1584" cy="76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23559" name="Group 6"/>
            <p:cNvGrpSpPr>
              <a:grpSpLocks/>
            </p:cNvGrpSpPr>
            <p:nvPr/>
          </p:nvGrpSpPr>
          <p:grpSpPr bwMode="auto">
            <a:xfrm>
              <a:off x="2208" y="2880"/>
              <a:ext cx="1104" cy="480"/>
              <a:chOff x="528" y="2400"/>
              <a:chExt cx="4568" cy="1536"/>
            </a:xfrm>
          </p:grpSpPr>
          <p:grpSp>
            <p:nvGrpSpPr>
              <p:cNvPr id="23618" name="Group 7"/>
              <p:cNvGrpSpPr>
                <a:grpSpLocks/>
              </p:cNvGrpSpPr>
              <p:nvPr/>
            </p:nvGrpSpPr>
            <p:grpSpPr bwMode="auto">
              <a:xfrm>
                <a:off x="760" y="2448"/>
                <a:ext cx="200" cy="384"/>
                <a:chOff x="760" y="2448"/>
                <a:chExt cx="200" cy="384"/>
              </a:xfrm>
            </p:grpSpPr>
            <p:sp>
              <p:nvSpPr>
                <p:cNvPr id="23688" name="Freeform 8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89" name="Freeform 9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19" name="Group 10"/>
              <p:cNvGrpSpPr>
                <a:grpSpLocks/>
              </p:cNvGrpSpPr>
              <p:nvPr/>
            </p:nvGrpSpPr>
            <p:grpSpPr bwMode="auto">
              <a:xfrm flipV="1">
                <a:off x="1536" y="2976"/>
                <a:ext cx="200" cy="384"/>
                <a:chOff x="760" y="2448"/>
                <a:chExt cx="200" cy="384"/>
              </a:xfrm>
            </p:grpSpPr>
            <p:sp>
              <p:nvSpPr>
                <p:cNvPr id="23686" name="Freeform 11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87" name="Freeform 12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20" name="Group 13"/>
              <p:cNvGrpSpPr>
                <a:grpSpLocks/>
              </p:cNvGrpSpPr>
              <p:nvPr/>
            </p:nvGrpSpPr>
            <p:grpSpPr bwMode="auto">
              <a:xfrm>
                <a:off x="4032" y="3552"/>
                <a:ext cx="200" cy="384"/>
                <a:chOff x="760" y="2448"/>
                <a:chExt cx="200" cy="384"/>
              </a:xfrm>
            </p:grpSpPr>
            <p:sp>
              <p:nvSpPr>
                <p:cNvPr id="23684" name="Freeform 14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85" name="Freeform 15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21" name="Group 16"/>
              <p:cNvGrpSpPr>
                <a:grpSpLocks/>
              </p:cNvGrpSpPr>
              <p:nvPr/>
            </p:nvGrpSpPr>
            <p:grpSpPr bwMode="auto">
              <a:xfrm>
                <a:off x="1872" y="2448"/>
                <a:ext cx="200" cy="384"/>
                <a:chOff x="760" y="2448"/>
                <a:chExt cx="200" cy="384"/>
              </a:xfrm>
            </p:grpSpPr>
            <p:sp>
              <p:nvSpPr>
                <p:cNvPr id="23682" name="Freeform 17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83" name="Freeform 18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22" name="Group 19"/>
              <p:cNvGrpSpPr>
                <a:grpSpLocks/>
              </p:cNvGrpSpPr>
              <p:nvPr/>
            </p:nvGrpSpPr>
            <p:grpSpPr bwMode="auto">
              <a:xfrm flipH="1">
                <a:off x="2160" y="3552"/>
                <a:ext cx="200" cy="384"/>
                <a:chOff x="760" y="2448"/>
                <a:chExt cx="200" cy="384"/>
              </a:xfrm>
            </p:grpSpPr>
            <p:sp>
              <p:nvSpPr>
                <p:cNvPr id="23680" name="Freeform 20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81" name="Freeform 21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23" name="Group 22"/>
              <p:cNvGrpSpPr>
                <a:grpSpLocks/>
              </p:cNvGrpSpPr>
              <p:nvPr/>
            </p:nvGrpSpPr>
            <p:grpSpPr bwMode="auto">
              <a:xfrm flipV="1">
                <a:off x="2304" y="2592"/>
                <a:ext cx="200" cy="384"/>
                <a:chOff x="760" y="2448"/>
                <a:chExt cx="200" cy="384"/>
              </a:xfrm>
            </p:grpSpPr>
            <p:sp>
              <p:nvSpPr>
                <p:cNvPr id="23678" name="Freeform 23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79" name="Freeform 24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24" name="Group 25"/>
              <p:cNvGrpSpPr>
                <a:grpSpLocks/>
              </p:cNvGrpSpPr>
              <p:nvPr/>
            </p:nvGrpSpPr>
            <p:grpSpPr bwMode="auto">
              <a:xfrm>
                <a:off x="3120" y="3072"/>
                <a:ext cx="200" cy="384"/>
                <a:chOff x="760" y="2448"/>
                <a:chExt cx="200" cy="384"/>
              </a:xfrm>
            </p:grpSpPr>
            <p:sp>
              <p:nvSpPr>
                <p:cNvPr id="23676" name="Freeform 26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77" name="Freeform 27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25" name="Group 28"/>
              <p:cNvGrpSpPr>
                <a:grpSpLocks/>
              </p:cNvGrpSpPr>
              <p:nvPr/>
            </p:nvGrpSpPr>
            <p:grpSpPr bwMode="auto">
              <a:xfrm flipV="1">
                <a:off x="3168" y="2400"/>
                <a:ext cx="200" cy="384"/>
                <a:chOff x="760" y="2448"/>
                <a:chExt cx="200" cy="384"/>
              </a:xfrm>
            </p:grpSpPr>
            <p:sp>
              <p:nvSpPr>
                <p:cNvPr id="23674" name="Freeform 29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75" name="Freeform 30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26" name="Group 31"/>
              <p:cNvGrpSpPr>
                <a:grpSpLocks/>
              </p:cNvGrpSpPr>
              <p:nvPr/>
            </p:nvGrpSpPr>
            <p:grpSpPr bwMode="auto">
              <a:xfrm flipH="1">
                <a:off x="3840" y="2880"/>
                <a:ext cx="200" cy="384"/>
                <a:chOff x="760" y="2448"/>
                <a:chExt cx="200" cy="384"/>
              </a:xfrm>
            </p:grpSpPr>
            <p:sp>
              <p:nvSpPr>
                <p:cNvPr id="23672" name="Freeform 32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73" name="Freeform 33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27" name="Group 34"/>
              <p:cNvGrpSpPr>
                <a:grpSpLocks/>
              </p:cNvGrpSpPr>
              <p:nvPr/>
            </p:nvGrpSpPr>
            <p:grpSpPr bwMode="auto">
              <a:xfrm>
                <a:off x="4176" y="2544"/>
                <a:ext cx="200" cy="384"/>
                <a:chOff x="760" y="2448"/>
                <a:chExt cx="200" cy="384"/>
              </a:xfrm>
            </p:grpSpPr>
            <p:sp>
              <p:nvSpPr>
                <p:cNvPr id="23670" name="Freeform 35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71" name="Freeform 36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28" name="Group 37"/>
              <p:cNvGrpSpPr>
                <a:grpSpLocks/>
              </p:cNvGrpSpPr>
              <p:nvPr/>
            </p:nvGrpSpPr>
            <p:grpSpPr bwMode="auto">
              <a:xfrm>
                <a:off x="2112" y="3024"/>
                <a:ext cx="200" cy="384"/>
                <a:chOff x="760" y="2448"/>
                <a:chExt cx="200" cy="384"/>
              </a:xfrm>
            </p:grpSpPr>
            <p:sp>
              <p:nvSpPr>
                <p:cNvPr id="23668" name="Freeform 38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69" name="Freeform 39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29" name="Group 40"/>
              <p:cNvGrpSpPr>
                <a:grpSpLocks/>
              </p:cNvGrpSpPr>
              <p:nvPr/>
            </p:nvGrpSpPr>
            <p:grpSpPr bwMode="auto">
              <a:xfrm flipV="1">
                <a:off x="3504" y="3456"/>
                <a:ext cx="200" cy="384"/>
                <a:chOff x="760" y="2448"/>
                <a:chExt cx="200" cy="384"/>
              </a:xfrm>
            </p:grpSpPr>
            <p:sp>
              <p:nvSpPr>
                <p:cNvPr id="23666" name="Freeform 41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67" name="Freeform 42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30" name="Group 43"/>
              <p:cNvGrpSpPr>
                <a:grpSpLocks/>
              </p:cNvGrpSpPr>
              <p:nvPr/>
            </p:nvGrpSpPr>
            <p:grpSpPr bwMode="auto">
              <a:xfrm flipH="1">
                <a:off x="4464" y="3168"/>
                <a:ext cx="200" cy="384"/>
                <a:chOff x="760" y="2448"/>
                <a:chExt cx="200" cy="384"/>
              </a:xfrm>
            </p:grpSpPr>
            <p:sp>
              <p:nvSpPr>
                <p:cNvPr id="23664" name="Freeform 44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65" name="Freeform 45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31" name="Group 46"/>
              <p:cNvGrpSpPr>
                <a:grpSpLocks/>
              </p:cNvGrpSpPr>
              <p:nvPr/>
            </p:nvGrpSpPr>
            <p:grpSpPr bwMode="auto">
              <a:xfrm flipH="1">
                <a:off x="1248" y="2592"/>
                <a:ext cx="200" cy="384"/>
                <a:chOff x="760" y="2448"/>
                <a:chExt cx="200" cy="384"/>
              </a:xfrm>
            </p:grpSpPr>
            <p:sp>
              <p:nvSpPr>
                <p:cNvPr id="23662" name="Freeform 47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63" name="Freeform 48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32" name="Group 49"/>
              <p:cNvGrpSpPr>
                <a:grpSpLocks/>
              </p:cNvGrpSpPr>
              <p:nvPr/>
            </p:nvGrpSpPr>
            <p:grpSpPr bwMode="auto">
              <a:xfrm>
                <a:off x="1104" y="3552"/>
                <a:ext cx="200" cy="384"/>
                <a:chOff x="760" y="2448"/>
                <a:chExt cx="200" cy="384"/>
              </a:xfrm>
            </p:grpSpPr>
            <p:sp>
              <p:nvSpPr>
                <p:cNvPr id="23660" name="Freeform 50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61" name="Freeform 51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33" name="Group 52"/>
              <p:cNvGrpSpPr>
                <a:grpSpLocks/>
              </p:cNvGrpSpPr>
              <p:nvPr/>
            </p:nvGrpSpPr>
            <p:grpSpPr bwMode="auto">
              <a:xfrm>
                <a:off x="2784" y="2784"/>
                <a:ext cx="200" cy="384"/>
                <a:chOff x="760" y="2448"/>
                <a:chExt cx="200" cy="384"/>
              </a:xfrm>
            </p:grpSpPr>
            <p:sp>
              <p:nvSpPr>
                <p:cNvPr id="23658" name="Freeform 53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59" name="Freeform 54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34" name="Group 55"/>
              <p:cNvGrpSpPr>
                <a:grpSpLocks/>
              </p:cNvGrpSpPr>
              <p:nvPr/>
            </p:nvGrpSpPr>
            <p:grpSpPr bwMode="auto">
              <a:xfrm flipV="1">
                <a:off x="528" y="3120"/>
                <a:ext cx="200" cy="384"/>
                <a:chOff x="760" y="2448"/>
                <a:chExt cx="200" cy="384"/>
              </a:xfrm>
            </p:grpSpPr>
            <p:sp>
              <p:nvSpPr>
                <p:cNvPr id="23656" name="Freeform 56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57" name="Freeform 57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35" name="Group 58"/>
              <p:cNvGrpSpPr>
                <a:grpSpLocks/>
              </p:cNvGrpSpPr>
              <p:nvPr/>
            </p:nvGrpSpPr>
            <p:grpSpPr bwMode="auto">
              <a:xfrm>
                <a:off x="3600" y="2448"/>
                <a:ext cx="200" cy="384"/>
                <a:chOff x="760" y="2448"/>
                <a:chExt cx="200" cy="384"/>
              </a:xfrm>
            </p:grpSpPr>
            <p:sp>
              <p:nvSpPr>
                <p:cNvPr id="23654" name="Freeform 59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55" name="Freeform 60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36" name="Group 61"/>
              <p:cNvGrpSpPr>
                <a:grpSpLocks/>
              </p:cNvGrpSpPr>
              <p:nvPr/>
            </p:nvGrpSpPr>
            <p:grpSpPr bwMode="auto">
              <a:xfrm flipV="1">
                <a:off x="960" y="3024"/>
                <a:ext cx="200" cy="384"/>
                <a:chOff x="760" y="2448"/>
                <a:chExt cx="200" cy="384"/>
              </a:xfrm>
            </p:grpSpPr>
            <p:sp>
              <p:nvSpPr>
                <p:cNvPr id="23652" name="Freeform 62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53" name="Freeform 63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37" name="Group 64"/>
              <p:cNvGrpSpPr>
                <a:grpSpLocks/>
              </p:cNvGrpSpPr>
              <p:nvPr/>
            </p:nvGrpSpPr>
            <p:grpSpPr bwMode="auto">
              <a:xfrm>
                <a:off x="2688" y="3456"/>
                <a:ext cx="200" cy="384"/>
                <a:chOff x="760" y="2448"/>
                <a:chExt cx="200" cy="384"/>
              </a:xfrm>
            </p:grpSpPr>
            <p:sp>
              <p:nvSpPr>
                <p:cNvPr id="23650" name="Freeform 65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51" name="Freeform 66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38" name="Group 67"/>
              <p:cNvGrpSpPr>
                <a:grpSpLocks/>
              </p:cNvGrpSpPr>
              <p:nvPr/>
            </p:nvGrpSpPr>
            <p:grpSpPr bwMode="auto">
              <a:xfrm>
                <a:off x="1536" y="3504"/>
                <a:ext cx="200" cy="384"/>
                <a:chOff x="760" y="2448"/>
                <a:chExt cx="200" cy="384"/>
              </a:xfrm>
            </p:grpSpPr>
            <p:sp>
              <p:nvSpPr>
                <p:cNvPr id="23648" name="Freeform 68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49" name="Freeform 69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39" name="Group 70"/>
              <p:cNvGrpSpPr>
                <a:grpSpLocks/>
              </p:cNvGrpSpPr>
              <p:nvPr/>
            </p:nvGrpSpPr>
            <p:grpSpPr bwMode="auto">
              <a:xfrm>
                <a:off x="3120" y="3552"/>
                <a:ext cx="200" cy="384"/>
                <a:chOff x="760" y="2448"/>
                <a:chExt cx="200" cy="384"/>
              </a:xfrm>
            </p:grpSpPr>
            <p:sp>
              <p:nvSpPr>
                <p:cNvPr id="23646" name="Freeform 71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47" name="Freeform 72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40" name="Group 73"/>
              <p:cNvGrpSpPr>
                <a:grpSpLocks/>
              </p:cNvGrpSpPr>
              <p:nvPr/>
            </p:nvGrpSpPr>
            <p:grpSpPr bwMode="auto">
              <a:xfrm flipH="1">
                <a:off x="4848" y="3072"/>
                <a:ext cx="200" cy="384"/>
                <a:chOff x="760" y="2448"/>
                <a:chExt cx="200" cy="384"/>
              </a:xfrm>
            </p:grpSpPr>
            <p:sp>
              <p:nvSpPr>
                <p:cNvPr id="23644" name="Freeform 74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45" name="Freeform 75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23641" name="Group 76"/>
              <p:cNvGrpSpPr>
                <a:grpSpLocks/>
              </p:cNvGrpSpPr>
              <p:nvPr/>
            </p:nvGrpSpPr>
            <p:grpSpPr bwMode="auto">
              <a:xfrm flipV="1">
                <a:off x="4896" y="2448"/>
                <a:ext cx="200" cy="384"/>
                <a:chOff x="760" y="2448"/>
                <a:chExt cx="200" cy="384"/>
              </a:xfrm>
            </p:grpSpPr>
            <p:sp>
              <p:nvSpPr>
                <p:cNvPr id="23642" name="Freeform 77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23643" name="Freeform 78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grpSp>
          <p:nvGrpSpPr>
            <p:cNvPr id="23560" name="Group 79"/>
            <p:cNvGrpSpPr>
              <a:grpSpLocks/>
            </p:cNvGrpSpPr>
            <p:nvPr/>
          </p:nvGrpSpPr>
          <p:grpSpPr bwMode="auto">
            <a:xfrm>
              <a:off x="912" y="1776"/>
              <a:ext cx="1216" cy="432"/>
              <a:chOff x="336" y="192"/>
              <a:chExt cx="4480" cy="1536"/>
            </a:xfrm>
          </p:grpSpPr>
          <p:sp>
            <p:nvSpPr>
              <p:cNvPr id="23594" name="Freeform 80"/>
              <p:cNvSpPr>
                <a:spLocks/>
              </p:cNvSpPr>
              <p:nvPr/>
            </p:nvSpPr>
            <p:spPr bwMode="auto">
              <a:xfrm>
                <a:off x="56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95" name="Freeform 81"/>
              <p:cNvSpPr>
                <a:spLocks/>
              </p:cNvSpPr>
              <p:nvPr/>
            </p:nvSpPr>
            <p:spPr bwMode="auto">
              <a:xfrm flipV="1">
                <a:off x="1344" y="76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96" name="Freeform 82"/>
              <p:cNvSpPr>
                <a:spLocks/>
              </p:cNvSpPr>
              <p:nvPr/>
            </p:nvSpPr>
            <p:spPr bwMode="auto">
              <a:xfrm>
                <a:off x="3840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97" name="Freeform 83"/>
              <p:cNvSpPr>
                <a:spLocks/>
              </p:cNvSpPr>
              <p:nvPr/>
            </p:nvSpPr>
            <p:spPr bwMode="auto">
              <a:xfrm>
                <a:off x="1680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98" name="Freeform 84"/>
              <p:cNvSpPr>
                <a:spLocks/>
              </p:cNvSpPr>
              <p:nvPr/>
            </p:nvSpPr>
            <p:spPr bwMode="auto">
              <a:xfrm flipH="1">
                <a:off x="2056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99" name="Freeform 85"/>
              <p:cNvSpPr>
                <a:spLocks/>
              </p:cNvSpPr>
              <p:nvPr/>
            </p:nvSpPr>
            <p:spPr bwMode="auto">
              <a:xfrm flipV="1">
                <a:off x="2112" y="38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00" name="Freeform 86"/>
              <p:cNvSpPr>
                <a:spLocks/>
              </p:cNvSpPr>
              <p:nvPr/>
            </p:nvSpPr>
            <p:spPr bwMode="auto">
              <a:xfrm>
                <a:off x="2928" y="86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01" name="Freeform 87"/>
              <p:cNvSpPr>
                <a:spLocks/>
              </p:cNvSpPr>
              <p:nvPr/>
            </p:nvSpPr>
            <p:spPr bwMode="auto">
              <a:xfrm flipV="1">
                <a:off x="2976" y="19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02" name="Freeform 88"/>
              <p:cNvSpPr>
                <a:spLocks/>
              </p:cNvSpPr>
              <p:nvPr/>
            </p:nvSpPr>
            <p:spPr bwMode="auto">
              <a:xfrm flipH="1">
                <a:off x="3648" y="672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03" name="Freeform 89"/>
              <p:cNvSpPr>
                <a:spLocks/>
              </p:cNvSpPr>
              <p:nvPr/>
            </p:nvSpPr>
            <p:spPr bwMode="auto">
              <a:xfrm>
                <a:off x="3984" y="33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04" name="Freeform 90"/>
              <p:cNvSpPr>
                <a:spLocks/>
              </p:cNvSpPr>
              <p:nvPr/>
            </p:nvSpPr>
            <p:spPr bwMode="auto">
              <a:xfrm>
                <a:off x="2072" y="816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05" name="Freeform 91"/>
              <p:cNvSpPr>
                <a:spLocks/>
              </p:cNvSpPr>
              <p:nvPr/>
            </p:nvSpPr>
            <p:spPr bwMode="auto">
              <a:xfrm flipV="1">
                <a:off x="3464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06" name="Freeform 92"/>
              <p:cNvSpPr>
                <a:spLocks/>
              </p:cNvSpPr>
              <p:nvPr/>
            </p:nvSpPr>
            <p:spPr bwMode="auto">
              <a:xfrm flipH="1">
                <a:off x="4272" y="960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07" name="Freeform 93"/>
              <p:cNvSpPr>
                <a:spLocks/>
              </p:cNvSpPr>
              <p:nvPr/>
            </p:nvSpPr>
            <p:spPr bwMode="auto">
              <a:xfrm flipH="1">
                <a:off x="1056" y="38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08" name="Freeform 94"/>
              <p:cNvSpPr>
                <a:spLocks/>
              </p:cNvSpPr>
              <p:nvPr/>
            </p:nvSpPr>
            <p:spPr bwMode="auto">
              <a:xfrm>
                <a:off x="912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09" name="Freeform 95"/>
              <p:cNvSpPr>
                <a:spLocks/>
              </p:cNvSpPr>
              <p:nvPr/>
            </p:nvSpPr>
            <p:spPr bwMode="auto">
              <a:xfrm>
                <a:off x="2592" y="57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10" name="Freeform 96"/>
              <p:cNvSpPr>
                <a:spLocks/>
              </p:cNvSpPr>
              <p:nvPr/>
            </p:nvSpPr>
            <p:spPr bwMode="auto">
              <a:xfrm flipV="1">
                <a:off x="336" y="91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11" name="Freeform 97"/>
              <p:cNvSpPr>
                <a:spLocks/>
              </p:cNvSpPr>
              <p:nvPr/>
            </p:nvSpPr>
            <p:spPr bwMode="auto">
              <a:xfrm>
                <a:off x="340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12" name="Freeform 98"/>
              <p:cNvSpPr>
                <a:spLocks/>
              </p:cNvSpPr>
              <p:nvPr/>
            </p:nvSpPr>
            <p:spPr bwMode="auto">
              <a:xfrm flipV="1">
                <a:off x="768" y="81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13" name="Freeform 99"/>
              <p:cNvSpPr>
                <a:spLocks/>
              </p:cNvSpPr>
              <p:nvPr/>
            </p:nvSpPr>
            <p:spPr bwMode="auto">
              <a:xfrm>
                <a:off x="2648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14" name="Freeform 100"/>
              <p:cNvSpPr>
                <a:spLocks/>
              </p:cNvSpPr>
              <p:nvPr/>
            </p:nvSpPr>
            <p:spPr bwMode="auto">
              <a:xfrm>
                <a:off x="1344" y="129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15" name="Freeform 101"/>
              <p:cNvSpPr>
                <a:spLocks/>
              </p:cNvSpPr>
              <p:nvPr/>
            </p:nvSpPr>
            <p:spPr bwMode="auto">
              <a:xfrm>
                <a:off x="3080" y="134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16" name="Freeform 102"/>
              <p:cNvSpPr>
                <a:spLocks/>
              </p:cNvSpPr>
              <p:nvPr/>
            </p:nvSpPr>
            <p:spPr bwMode="auto">
              <a:xfrm flipH="1">
                <a:off x="4656" y="86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617" name="Freeform 103"/>
              <p:cNvSpPr>
                <a:spLocks/>
              </p:cNvSpPr>
              <p:nvPr/>
            </p:nvSpPr>
            <p:spPr bwMode="auto">
              <a:xfrm flipV="1">
                <a:off x="4704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3561" name="Group 104"/>
            <p:cNvGrpSpPr>
              <a:grpSpLocks/>
            </p:cNvGrpSpPr>
            <p:nvPr/>
          </p:nvGrpSpPr>
          <p:grpSpPr bwMode="auto">
            <a:xfrm>
              <a:off x="3408" y="1776"/>
              <a:ext cx="1216" cy="432"/>
              <a:chOff x="336" y="192"/>
              <a:chExt cx="4480" cy="1536"/>
            </a:xfrm>
          </p:grpSpPr>
          <p:sp>
            <p:nvSpPr>
              <p:cNvPr id="23570" name="Freeform 105"/>
              <p:cNvSpPr>
                <a:spLocks/>
              </p:cNvSpPr>
              <p:nvPr/>
            </p:nvSpPr>
            <p:spPr bwMode="auto">
              <a:xfrm>
                <a:off x="56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71" name="Freeform 106"/>
              <p:cNvSpPr>
                <a:spLocks/>
              </p:cNvSpPr>
              <p:nvPr/>
            </p:nvSpPr>
            <p:spPr bwMode="auto">
              <a:xfrm flipV="1">
                <a:off x="1344" y="76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72" name="Freeform 107"/>
              <p:cNvSpPr>
                <a:spLocks/>
              </p:cNvSpPr>
              <p:nvPr/>
            </p:nvSpPr>
            <p:spPr bwMode="auto">
              <a:xfrm>
                <a:off x="3840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73" name="Freeform 108"/>
              <p:cNvSpPr>
                <a:spLocks/>
              </p:cNvSpPr>
              <p:nvPr/>
            </p:nvSpPr>
            <p:spPr bwMode="auto">
              <a:xfrm>
                <a:off x="1680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74" name="Freeform 109"/>
              <p:cNvSpPr>
                <a:spLocks/>
              </p:cNvSpPr>
              <p:nvPr/>
            </p:nvSpPr>
            <p:spPr bwMode="auto">
              <a:xfrm flipH="1">
                <a:off x="2056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75" name="Freeform 110"/>
              <p:cNvSpPr>
                <a:spLocks/>
              </p:cNvSpPr>
              <p:nvPr/>
            </p:nvSpPr>
            <p:spPr bwMode="auto">
              <a:xfrm flipV="1">
                <a:off x="2112" y="38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76" name="Freeform 111"/>
              <p:cNvSpPr>
                <a:spLocks/>
              </p:cNvSpPr>
              <p:nvPr/>
            </p:nvSpPr>
            <p:spPr bwMode="auto">
              <a:xfrm>
                <a:off x="2928" y="86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77" name="Freeform 112"/>
              <p:cNvSpPr>
                <a:spLocks/>
              </p:cNvSpPr>
              <p:nvPr/>
            </p:nvSpPr>
            <p:spPr bwMode="auto">
              <a:xfrm flipV="1">
                <a:off x="2976" y="19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78" name="Freeform 113"/>
              <p:cNvSpPr>
                <a:spLocks/>
              </p:cNvSpPr>
              <p:nvPr/>
            </p:nvSpPr>
            <p:spPr bwMode="auto">
              <a:xfrm flipH="1">
                <a:off x="3648" y="672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79" name="Freeform 114"/>
              <p:cNvSpPr>
                <a:spLocks/>
              </p:cNvSpPr>
              <p:nvPr/>
            </p:nvSpPr>
            <p:spPr bwMode="auto">
              <a:xfrm>
                <a:off x="3984" y="33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80" name="Freeform 115"/>
              <p:cNvSpPr>
                <a:spLocks/>
              </p:cNvSpPr>
              <p:nvPr/>
            </p:nvSpPr>
            <p:spPr bwMode="auto">
              <a:xfrm>
                <a:off x="2072" y="816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81" name="Freeform 116"/>
              <p:cNvSpPr>
                <a:spLocks/>
              </p:cNvSpPr>
              <p:nvPr/>
            </p:nvSpPr>
            <p:spPr bwMode="auto">
              <a:xfrm flipV="1">
                <a:off x="3464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82" name="Freeform 117"/>
              <p:cNvSpPr>
                <a:spLocks/>
              </p:cNvSpPr>
              <p:nvPr/>
            </p:nvSpPr>
            <p:spPr bwMode="auto">
              <a:xfrm flipH="1">
                <a:off x="4272" y="960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83" name="Freeform 118"/>
              <p:cNvSpPr>
                <a:spLocks/>
              </p:cNvSpPr>
              <p:nvPr/>
            </p:nvSpPr>
            <p:spPr bwMode="auto">
              <a:xfrm flipH="1">
                <a:off x="1056" y="38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84" name="Freeform 119"/>
              <p:cNvSpPr>
                <a:spLocks/>
              </p:cNvSpPr>
              <p:nvPr/>
            </p:nvSpPr>
            <p:spPr bwMode="auto">
              <a:xfrm>
                <a:off x="912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85" name="Freeform 120"/>
              <p:cNvSpPr>
                <a:spLocks/>
              </p:cNvSpPr>
              <p:nvPr/>
            </p:nvSpPr>
            <p:spPr bwMode="auto">
              <a:xfrm>
                <a:off x="2592" y="57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86" name="Freeform 121"/>
              <p:cNvSpPr>
                <a:spLocks/>
              </p:cNvSpPr>
              <p:nvPr/>
            </p:nvSpPr>
            <p:spPr bwMode="auto">
              <a:xfrm flipV="1">
                <a:off x="336" y="91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87" name="Freeform 122"/>
              <p:cNvSpPr>
                <a:spLocks/>
              </p:cNvSpPr>
              <p:nvPr/>
            </p:nvSpPr>
            <p:spPr bwMode="auto">
              <a:xfrm>
                <a:off x="340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88" name="Freeform 123"/>
              <p:cNvSpPr>
                <a:spLocks/>
              </p:cNvSpPr>
              <p:nvPr/>
            </p:nvSpPr>
            <p:spPr bwMode="auto">
              <a:xfrm flipV="1">
                <a:off x="768" y="81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89" name="Freeform 124"/>
              <p:cNvSpPr>
                <a:spLocks/>
              </p:cNvSpPr>
              <p:nvPr/>
            </p:nvSpPr>
            <p:spPr bwMode="auto">
              <a:xfrm>
                <a:off x="2648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90" name="Freeform 125"/>
              <p:cNvSpPr>
                <a:spLocks/>
              </p:cNvSpPr>
              <p:nvPr/>
            </p:nvSpPr>
            <p:spPr bwMode="auto">
              <a:xfrm>
                <a:off x="1344" y="129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91" name="Freeform 126"/>
              <p:cNvSpPr>
                <a:spLocks/>
              </p:cNvSpPr>
              <p:nvPr/>
            </p:nvSpPr>
            <p:spPr bwMode="auto">
              <a:xfrm>
                <a:off x="3080" y="134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92" name="Freeform 127"/>
              <p:cNvSpPr>
                <a:spLocks/>
              </p:cNvSpPr>
              <p:nvPr/>
            </p:nvSpPr>
            <p:spPr bwMode="auto">
              <a:xfrm flipH="1">
                <a:off x="4656" y="86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593" name="Freeform 128"/>
              <p:cNvSpPr>
                <a:spLocks/>
              </p:cNvSpPr>
              <p:nvPr/>
            </p:nvSpPr>
            <p:spPr bwMode="auto">
              <a:xfrm flipV="1">
                <a:off x="4704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3562" name="Text Box 129"/>
            <p:cNvSpPr txBox="1">
              <a:spLocks noChangeArrowheads="1"/>
            </p:cNvSpPr>
            <p:nvPr/>
          </p:nvSpPr>
          <p:spPr bwMode="auto">
            <a:xfrm>
              <a:off x="144" y="1152"/>
              <a:ext cx="20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Sperm cell from Father</a:t>
              </a:r>
              <a:endParaRPr lang="en-GB" sz="2800">
                <a:latin typeface="Arial" charset="0"/>
              </a:endParaRPr>
            </a:p>
          </p:txBody>
        </p:sp>
        <p:sp>
          <p:nvSpPr>
            <p:cNvPr id="23563" name="Text Box 130"/>
            <p:cNvSpPr txBox="1">
              <a:spLocks noChangeArrowheads="1"/>
            </p:cNvSpPr>
            <p:nvPr/>
          </p:nvSpPr>
          <p:spPr bwMode="auto">
            <a:xfrm>
              <a:off x="3072" y="1200"/>
              <a:ext cx="20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Egg cell from Mother</a:t>
              </a:r>
              <a:endParaRPr lang="en-GB" sz="2800">
                <a:latin typeface="Arial" charset="0"/>
              </a:endParaRPr>
            </a:p>
          </p:txBody>
        </p:sp>
        <p:sp>
          <p:nvSpPr>
            <p:cNvPr id="23564" name="Text Box 131"/>
            <p:cNvSpPr txBox="1">
              <a:spLocks noChangeArrowheads="1"/>
            </p:cNvSpPr>
            <p:nvPr/>
          </p:nvSpPr>
          <p:spPr bwMode="auto">
            <a:xfrm>
              <a:off x="1824" y="3696"/>
              <a:ext cx="20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New person cell (zygote)</a:t>
              </a:r>
              <a:endParaRPr lang="en-GB" sz="2800">
                <a:latin typeface="Arial" charset="0"/>
              </a:endParaRPr>
            </a:p>
          </p:txBody>
        </p:sp>
        <p:sp>
          <p:nvSpPr>
            <p:cNvPr id="23565" name="Line 132"/>
            <p:cNvSpPr>
              <a:spLocks noChangeShapeType="1"/>
            </p:cNvSpPr>
            <p:nvPr/>
          </p:nvSpPr>
          <p:spPr bwMode="auto">
            <a:xfrm flipV="1">
              <a:off x="2832" y="3552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66" name="Line 133"/>
            <p:cNvSpPr>
              <a:spLocks noChangeShapeType="1"/>
            </p:cNvSpPr>
            <p:nvPr/>
          </p:nvSpPr>
          <p:spPr bwMode="auto">
            <a:xfrm>
              <a:off x="4032" y="1392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67" name="Line 134"/>
            <p:cNvSpPr>
              <a:spLocks noChangeShapeType="1"/>
            </p:cNvSpPr>
            <p:nvPr/>
          </p:nvSpPr>
          <p:spPr bwMode="auto">
            <a:xfrm>
              <a:off x="1344" y="1344"/>
              <a:ext cx="48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68" name="Line 135"/>
            <p:cNvSpPr>
              <a:spLocks noChangeShapeType="1"/>
            </p:cNvSpPr>
            <p:nvPr/>
          </p:nvSpPr>
          <p:spPr bwMode="auto">
            <a:xfrm>
              <a:off x="1968" y="2400"/>
              <a:ext cx="288" cy="38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69" name="Line 136"/>
            <p:cNvSpPr>
              <a:spLocks noChangeShapeType="1"/>
            </p:cNvSpPr>
            <p:nvPr/>
          </p:nvSpPr>
          <p:spPr bwMode="auto">
            <a:xfrm flipH="1">
              <a:off x="3312" y="2400"/>
              <a:ext cx="288" cy="38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3498319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Genetics:</a:t>
            </a:r>
            <a:br>
              <a:rPr lang="en-GB" dirty="0" smtClean="0"/>
            </a:br>
            <a:r>
              <a:rPr lang="en-GB" dirty="0" smtClean="0"/>
              <a:t>After fertilisation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New zygote rapidly divides </a:t>
            </a:r>
            <a:r>
              <a:rPr lang="en-GB" dirty="0" err="1" smtClean="0"/>
              <a:t>etc</a:t>
            </a:r>
            <a:r>
              <a:rPr lang="en-GB" dirty="0" smtClean="0"/>
              <a:t> creating many cells all with the same genetic contents</a:t>
            </a:r>
          </a:p>
          <a:p>
            <a:pPr eaLnBrk="1" hangingPunct="1"/>
            <a:r>
              <a:rPr lang="en-GB" dirty="0" smtClean="0"/>
              <a:t>Although all cells contain the same genes, depending on, for example where they are in the organism, they will behave differently</a:t>
            </a:r>
          </a:p>
          <a:p>
            <a:pPr eaLnBrk="1" hangingPunct="1"/>
            <a:r>
              <a:rPr lang="en-GB" dirty="0" smtClean="0"/>
              <a:t>This process of differential behaviour during development is called ontogenesis</a:t>
            </a:r>
          </a:p>
          <a:p>
            <a:pPr eaLnBrk="1" hangingPunct="1"/>
            <a:r>
              <a:rPr lang="en-GB" dirty="0" smtClean="0"/>
              <a:t>All of this uses, and is controlled by, the same mechanism for decoding the genes in DNA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85210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2" name="Rectangle 10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Genetics:</a:t>
            </a:r>
            <a:br>
              <a:rPr lang="en-GB" dirty="0" smtClean="0"/>
            </a:br>
            <a:r>
              <a:rPr lang="en-GB" dirty="0" smtClean="0"/>
              <a:t>Genetic code </a:t>
            </a:r>
            <a:endParaRPr lang="en-US" dirty="0" smtClean="0"/>
          </a:p>
        </p:txBody>
      </p:sp>
      <p:sp>
        <p:nvSpPr>
          <p:cNvPr id="74763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87014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dirty="0" smtClean="0"/>
              <a:t>All proteins in life on earth are composed of sequences built from 20 different amino acids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dirty="0" smtClean="0"/>
              <a:t>DNA is built from four nucleotides in a double helix spiral: purines A,G; </a:t>
            </a:r>
            <a:r>
              <a:rPr lang="en-GB" dirty="0" err="1" smtClean="0"/>
              <a:t>pyrimidines</a:t>
            </a:r>
            <a:r>
              <a:rPr lang="en-GB" dirty="0" smtClean="0"/>
              <a:t> T,C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</a:t>
            </a:r>
            <a:r>
              <a:rPr lang="en-GB" dirty="0" err="1" smtClean="0"/>
              <a:t>riplets</a:t>
            </a:r>
            <a:r>
              <a:rPr lang="en-GB" dirty="0" smtClean="0"/>
              <a:t> of these from </a:t>
            </a:r>
            <a:r>
              <a:rPr lang="en-GB" i="1" dirty="0" smtClean="0"/>
              <a:t>codons</a:t>
            </a:r>
            <a:r>
              <a:rPr lang="en-GB" dirty="0" smtClean="0"/>
              <a:t>, each of which codes for a specific amino acid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dirty="0" smtClean="0"/>
              <a:t>Much redundancy: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dirty="0" smtClean="0"/>
              <a:t>purines complement </a:t>
            </a:r>
            <a:r>
              <a:rPr lang="en-GB" dirty="0" err="1" smtClean="0"/>
              <a:t>pyrimidines</a:t>
            </a:r>
            <a:endParaRPr lang="en-GB" dirty="0" smtClean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dirty="0" smtClean="0"/>
              <a:t>the DNA contains much rubbish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dirty="0" smtClean="0"/>
              <a:t>4</a:t>
            </a:r>
            <a:r>
              <a:rPr lang="en-GB" baseline="30000" dirty="0" smtClean="0"/>
              <a:t>3</a:t>
            </a:r>
            <a:r>
              <a:rPr lang="en-GB" dirty="0" smtClean="0"/>
              <a:t>=64 codons code for 20 amino acids</a:t>
            </a:r>
            <a:endParaRPr lang="en-US" dirty="0" smtClean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genetic code = the mapping from codons to amino acids</a:t>
            </a:r>
            <a:endParaRPr lang="en-GB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GB" dirty="0" smtClean="0">
                <a:solidFill>
                  <a:srgbClr val="E46C0A"/>
                </a:solidFill>
              </a:rPr>
              <a:t>For all natural life on earth,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GB" dirty="0" smtClean="0">
                <a:solidFill>
                  <a:srgbClr val="E46C0A"/>
                </a:solidFill>
              </a:rPr>
              <a:t>the genetic code is the same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sp>
        <p:nvSpPr>
          <p:cNvPr id="25604" name="Text Box 9"/>
          <p:cNvSpPr txBox="1">
            <a:spLocks noChangeArrowheads="1"/>
          </p:cNvSpPr>
          <p:nvPr/>
        </p:nvSpPr>
        <p:spPr bwMode="auto">
          <a:xfrm>
            <a:off x="1143000" y="2133600"/>
            <a:ext cx="696595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800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08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nl-NL" sz="3200" dirty="0" err="1" smtClean="0"/>
              <a:t>Chapter</a:t>
            </a:r>
            <a:r>
              <a:rPr lang="nl-NL" sz="3200" dirty="0" smtClean="0"/>
              <a:t> 2: </a:t>
            </a:r>
            <a:br>
              <a:rPr lang="nl-NL" sz="3200" dirty="0" smtClean="0"/>
            </a:br>
            <a:r>
              <a:rPr lang="nl-NL" sz="3200" dirty="0" err="1" smtClean="0"/>
              <a:t>Evolutionary</a:t>
            </a:r>
            <a:r>
              <a:rPr lang="nl-NL" sz="3200" dirty="0" smtClean="0"/>
              <a:t> Computing: the </a:t>
            </a:r>
            <a:r>
              <a:rPr lang="nl-NL" sz="3200" dirty="0" err="1" smtClean="0"/>
              <a:t>Origins</a:t>
            </a:r>
            <a:endParaRPr lang="nl-NL" sz="320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Historical perspective</a:t>
            </a:r>
          </a:p>
          <a:p>
            <a:pPr eaLnBrk="1" hangingPunct="1"/>
            <a:r>
              <a:rPr lang="en-US" dirty="0" smtClean="0"/>
              <a:t> Biological inspiration:</a:t>
            </a:r>
          </a:p>
          <a:p>
            <a:pPr lvl="1" eaLnBrk="1" hangingPunct="1"/>
            <a:r>
              <a:rPr lang="en-US" sz="2400" dirty="0" smtClean="0"/>
              <a:t> Darwinian evolution theory </a:t>
            </a:r>
            <a:r>
              <a:rPr lang="en-GB" sz="2400" dirty="0" smtClean="0"/>
              <a:t>(simplified!)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 Genetics </a:t>
            </a:r>
            <a:r>
              <a:rPr lang="en-GB" sz="2400" dirty="0" smtClean="0"/>
              <a:t>(simplified!)</a:t>
            </a:r>
            <a:endParaRPr lang="en-US" sz="2400" dirty="0" smtClean="0"/>
          </a:p>
          <a:p>
            <a:pPr eaLnBrk="1" hangingPunct="1"/>
            <a:r>
              <a:rPr lang="en-US" dirty="0" smtClean="0"/>
              <a:t> Motivation for EC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</a:t>
            </a:fld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5905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ChangeArrowheads="1"/>
          </p:cNvSpPr>
          <p:nvPr/>
        </p:nvSpPr>
        <p:spPr bwMode="auto">
          <a:xfrm>
            <a:off x="539552" y="3229447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GB" dirty="0">
                <a:latin typeface="Arial" charset="0"/>
              </a:rPr>
              <a:t>A central claim in molecular genetics: only one way flow</a:t>
            </a:r>
          </a:p>
          <a:p>
            <a:pPr algn="l" eaLnBrk="0" hangingPunct="0">
              <a:spcBef>
                <a:spcPct val="20000"/>
              </a:spcBef>
            </a:pPr>
            <a:r>
              <a:rPr lang="en-GB" dirty="0">
                <a:solidFill>
                  <a:srgbClr val="E46C0A"/>
                </a:solidFill>
                <a:latin typeface="Arial" charset="0"/>
              </a:rPr>
              <a:t>Genotype </a:t>
            </a:r>
            <a:r>
              <a:rPr lang="en-GB" dirty="0">
                <a:latin typeface="Arial" charset="0"/>
              </a:rPr>
              <a:t>	               </a:t>
            </a:r>
            <a:r>
              <a:rPr lang="en-GB" dirty="0">
                <a:solidFill>
                  <a:srgbClr val="FF0000"/>
                </a:solidFill>
                <a:latin typeface="Arial" charset="0"/>
              </a:rPr>
              <a:t>Phenotype</a:t>
            </a:r>
            <a:r>
              <a:rPr lang="en-GB" dirty="0">
                <a:latin typeface="Arial" charset="0"/>
              </a:rPr>
              <a:t>			</a:t>
            </a:r>
            <a:endParaRPr lang="en-GB" dirty="0">
              <a:solidFill>
                <a:schemeClr val="hlink"/>
              </a:solidFill>
              <a:latin typeface="Arial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GB" dirty="0">
                <a:solidFill>
                  <a:srgbClr val="E46C0A"/>
                </a:solidFill>
                <a:latin typeface="Arial" charset="0"/>
              </a:rPr>
              <a:t>Genotype</a:t>
            </a:r>
            <a:r>
              <a:rPr lang="en-GB" dirty="0">
                <a:latin typeface="Arial" charset="0"/>
              </a:rPr>
              <a:t>	               </a:t>
            </a:r>
            <a:r>
              <a:rPr lang="en-GB" dirty="0">
                <a:solidFill>
                  <a:srgbClr val="FF0000"/>
                </a:solidFill>
                <a:latin typeface="Arial" charset="0"/>
              </a:rPr>
              <a:t>Phenotype </a:t>
            </a:r>
          </a:p>
          <a:p>
            <a:pPr algn="l" eaLnBrk="0" hangingPunct="0">
              <a:spcBef>
                <a:spcPct val="20000"/>
              </a:spcBef>
            </a:pPr>
            <a:endParaRPr lang="en-GB" dirty="0">
              <a:latin typeface="Arial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GB" dirty="0">
                <a:latin typeface="Arial" charset="0"/>
              </a:rPr>
              <a:t>Lamarckism (saying that acquired features can be inherited) is thus wrong!</a:t>
            </a:r>
            <a:endParaRPr lang="nl-NL" sz="3200" dirty="0">
              <a:latin typeface="Arial" charset="0"/>
            </a:endParaRPr>
          </a:p>
        </p:txBody>
      </p:sp>
      <p:pic>
        <p:nvPicPr>
          <p:cNvPr id="2662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48071"/>
            <a:ext cx="83058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1896634" y="3773713"/>
            <a:ext cx="762000" cy="457443"/>
            <a:chOff x="1680" y="2976"/>
            <a:chExt cx="480" cy="384"/>
          </a:xfrm>
        </p:grpSpPr>
        <p:sp>
          <p:nvSpPr>
            <p:cNvPr id="26630" name="Line 4"/>
            <p:cNvSpPr>
              <a:spLocks noChangeShapeType="1"/>
            </p:cNvSpPr>
            <p:nvPr/>
          </p:nvSpPr>
          <p:spPr bwMode="auto">
            <a:xfrm>
              <a:off x="1680" y="297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26631" name="Group 5"/>
            <p:cNvGrpSpPr>
              <a:grpSpLocks/>
            </p:cNvGrpSpPr>
            <p:nvPr/>
          </p:nvGrpSpPr>
          <p:grpSpPr bwMode="auto">
            <a:xfrm>
              <a:off x="1680" y="3168"/>
              <a:ext cx="480" cy="192"/>
              <a:chOff x="1632" y="2640"/>
              <a:chExt cx="480" cy="192"/>
            </a:xfrm>
          </p:grpSpPr>
          <p:sp>
            <p:nvSpPr>
              <p:cNvPr id="26632" name="Line 6"/>
              <p:cNvSpPr>
                <a:spLocks noChangeShapeType="1"/>
              </p:cNvSpPr>
              <p:nvPr/>
            </p:nvSpPr>
            <p:spPr bwMode="auto">
              <a:xfrm flipH="1">
                <a:off x="1632" y="273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6633" name="Line 7"/>
              <p:cNvSpPr>
                <a:spLocks noChangeShapeType="1"/>
              </p:cNvSpPr>
              <p:nvPr/>
            </p:nvSpPr>
            <p:spPr bwMode="auto">
              <a:xfrm flipH="1">
                <a:off x="1776" y="2640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Genetics:</a:t>
            </a:r>
            <a:br>
              <a:rPr lang="en-GB" dirty="0" smtClean="0"/>
            </a:br>
            <a:r>
              <a:rPr lang="en-GB" dirty="0" smtClean="0"/>
              <a:t>Transcription, translation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73822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Genetics:</a:t>
            </a:r>
            <a:br>
              <a:rPr lang="en-GB" dirty="0" smtClean="0"/>
            </a:br>
            <a:r>
              <a:rPr lang="en-GB" dirty="0" smtClean="0"/>
              <a:t>Mutation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Occasionally some of the genetic material changes very slightly during this process (replication error)</a:t>
            </a:r>
          </a:p>
          <a:p>
            <a:pPr eaLnBrk="1" hangingPunct="1"/>
            <a:r>
              <a:rPr lang="en-GB" dirty="0" smtClean="0"/>
              <a:t>This means that the child might have genetic material information not inherited from either parent</a:t>
            </a:r>
          </a:p>
          <a:p>
            <a:pPr eaLnBrk="1" hangingPunct="1"/>
            <a:r>
              <a:rPr lang="en-GB" dirty="0" smtClean="0"/>
              <a:t>This can be</a:t>
            </a:r>
          </a:p>
          <a:p>
            <a:pPr lvl="1" eaLnBrk="1" hangingPunct="1"/>
            <a:r>
              <a:rPr lang="en-GB" dirty="0" smtClean="0"/>
              <a:t>catastrophic: offspring in not viable (most likely)</a:t>
            </a:r>
          </a:p>
          <a:p>
            <a:pPr lvl="1" eaLnBrk="1" hangingPunct="1"/>
            <a:r>
              <a:rPr lang="en-GB" dirty="0" smtClean="0"/>
              <a:t>neutral: new feature not influences fitness </a:t>
            </a:r>
          </a:p>
          <a:p>
            <a:pPr lvl="1" eaLnBrk="1" hangingPunct="1"/>
            <a:r>
              <a:rPr lang="en-GB" dirty="0" smtClean="0"/>
              <a:t>advantageous: strong new feature occurs</a:t>
            </a:r>
          </a:p>
          <a:p>
            <a:pPr eaLnBrk="1" hangingPunct="1"/>
            <a:r>
              <a:rPr lang="en-GB" dirty="0" smtClean="0"/>
              <a:t>Redundancy in the genetic code forms a good way of error checking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97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Motivation for evolutionary 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computing (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Nature has always served as a source of inspiration for engineers and scientists</a:t>
            </a:r>
          </a:p>
          <a:p>
            <a:pPr marL="609600" indent="-609600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The best problem solver known in nature is:</a:t>
            </a:r>
          </a:p>
          <a:p>
            <a:pPr marL="990600" lvl="1" indent="-533400"/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the (human) brain that created “the wheel, New York, wars and so on” (after Douglas Adams’ Hitch-Hikers Guide)</a:t>
            </a:r>
          </a:p>
          <a:p>
            <a:pPr marL="990600" lvl="1" indent="-533400"/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the evolution mechanism that created the human brain (after Darwin’s Origin of Species)</a:t>
            </a:r>
          </a:p>
          <a:p>
            <a:pPr marL="609600" indent="-609600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Answer 1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Arial"/>
                <a:sym typeface="Wingdings" pitchFamily="2" charset="2"/>
              </a:rPr>
              <a:t>neurocomputing</a:t>
            </a:r>
            <a:endParaRPr lang="en-US" sz="2000" dirty="0">
              <a:solidFill>
                <a:srgbClr val="000000"/>
              </a:solidFill>
              <a:latin typeface="Arial"/>
              <a:cs typeface="Arial"/>
              <a:sym typeface="Wingdings" pitchFamily="2" charset="2"/>
            </a:endParaRPr>
          </a:p>
          <a:p>
            <a:pPr marL="609600" indent="-609600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Wingdings" pitchFamily="2" charset="2"/>
              </a:rPr>
              <a:t>Answer 2  evolutionary computing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600"/>
              </a:spcBef>
              <a:buSzPct val="95000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Motivation for evolutionary 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computing (2/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>
                <a:solidFill>
                  <a:srgbClr val="000000"/>
                </a:solidFill>
                <a:latin typeface="Arial"/>
                <a:cs typeface="Arial"/>
              </a:rPr>
              <a:t>Deve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loping, analyzing, applying problem solving methods a.k.a. algorithms is a central theme in mathematics and computer science</a:t>
            </a:r>
          </a:p>
          <a:p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Time for thorough problem analysis decreases</a:t>
            </a:r>
          </a:p>
          <a:p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Complexity of problems to be solved increases</a:t>
            </a:r>
          </a:p>
          <a:p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Consequence: ROBUST PROBLEM SOLVING technology needed</a:t>
            </a:r>
            <a:endParaRPr lang="nl-NL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600"/>
              </a:spcBef>
              <a:buSzPct val="95000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BBeam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04800" y="-857250"/>
            <a:ext cx="97536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60AC-B819-4514-AF26-95A7751EDB2B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1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3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31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318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sz="3200" dirty="0"/>
              <a:t>Historical </a:t>
            </a:r>
            <a:r>
              <a:rPr lang="en-US" sz="3200" dirty="0" smtClean="0"/>
              <a:t>perspective (1/3)</a:t>
            </a:r>
            <a:endParaRPr lang="en-US" sz="3200" dirty="0"/>
          </a:p>
        </p:txBody>
      </p:sp>
      <p:sp>
        <p:nvSpPr>
          <p:cNvPr id="61448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1948, Turing: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proposes “</a:t>
            </a:r>
            <a:r>
              <a:rPr lang="en-US" dirty="0" err="1" smtClean="0">
                <a:solidFill>
                  <a:srgbClr val="E46C0A"/>
                </a:solidFill>
                <a:sym typeface="Symbol" pitchFamily="18" charset="2"/>
              </a:rPr>
              <a:t>genetical</a:t>
            </a:r>
            <a:r>
              <a:rPr lang="en-US" dirty="0" smtClean="0">
                <a:solidFill>
                  <a:srgbClr val="E46C0A"/>
                </a:solidFill>
                <a:sym typeface="Symbol" pitchFamily="18" charset="2"/>
              </a:rPr>
              <a:t> or evolutionary search</a:t>
            </a:r>
            <a:r>
              <a:rPr lang="en-US" dirty="0" smtClean="0">
                <a:sym typeface="Symbol" pitchFamily="18" charset="2"/>
              </a:rPr>
              <a:t>”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1962, </a:t>
            </a:r>
            <a:r>
              <a:rPr lang="en-US" dirty="0" err="1" smtClean="0">
                <a:sym typeface="Symbol" pitchFamily="18" charset="2"/>
              </a:rPr>
              <a:t>Bremermann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dirty="0" smtClean="0">
                <a:solidFill>
                  <a:srgbClr val="E46C0A"/>
                </a:solidFill>
                <a:sym typeface="Symbol" pitchFamily="18" charset="2"/>
              </a:rPr>
              <a:t>optimization through evolution </a:t>
            </a:r>
            <a:r>
              <a:rPr lang="en-US" dirty="0" smtClean="0">
                <a:sym typeface="Symbol" pitchFamily="18" charset="2"/>
              </a:rPr>
              <a:t>and recombination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1964, </a:t>
            </a:r>
            <a:r>
              <a:rPr lang="en-US" dirty="0" err="1" smtClean="0">
                <a:sym typeface="Symbol" pitchFamily="18" charset="2"/>
              </a:rPr>
              <a:t>Rechenberg</a:t>
            </a:r>
            <a:r>
              <a:rPr lang="en-US" dirty="0" smtClean="0">
                <a:sym typeface="Symbol" pitchFamily="18" charset="2"/>
              </a:rPr>
              <a:t>: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introduces </a:t>
            </a:r>
            <a:r>
              <a:rPr lang="en-US" dirty="0" smtClean="0">
                <a:solidFill>
                  <a:srgbClr val="E46C0A"/>
                </a:solidFill>
                <a:sym typeface="Symbol" pitchFamily="18" charset="2"/>
              </a:rPr>
              <a:t>evolution strategies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1965, L. </a:t>
            </a:r>
            <a:r>
              <a:rPr lang="en-US" dirty="0" err="1" smtClean="0">
                <a:sym typeface="Symbol" pitchFamily="18" charset="2"/>
              </a:rPr>
              <a:t>Fogel</a:t>
            </a:r>
            <a:r>
              <a:rPr lang="en-US" dirty="0" smtClean="0">
                <a:sym typeface="Symbol" pitchFamily="18" charset="2"/>
              </a:rPr>
              <a:t>, Owens and Walsh: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introduce </a:t>
            </a:r>
            <a:r>
              <a:rPr lang="en-US" dirty="0" smtClean="0">
                <a:solidFill>
                  <a:srgbClr val="E46C0A"/>
                </a:solidFill>
                <a:sym typeface="Symbol" pitchFamily="18" charset="2"/>
              </a:rPr>
              <a:t>evolutionary programming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1975, Holland: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introduces </a:t>
            </a:r>
            <a:r>
              <a:rPr lang="en-US" dirty="0" smtClean="0">
                <a:solidFill>
                  <a:srgbClr val="E46C0A"/>
                </a:solidFill>
                <a:sym typeface="Symbol" pitchFamily="18" charset="2"/>
              </a:rPr>
              <a:t>genetic algorithms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1992, </a:t>
            </a:r>
            <a:r>
              <a:rPr lang="en-US" dirty="0" err="1" smtClean="0">
                <a:sym typeface="Symbol" pitchFamily="18" charset="2"/>
              </a:rPr>
              <a:t>Koza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introduces </a:t>
            </a:r>
            <a:r>
              <a:rPr lang="en-US" dirty="0" smtClean="0">
                <a:solidFill>
                  <a:srgbClr val="E46C0A"/>
                </a:solidFill>
                <a:sym typeface="Symbol" pitchFamily="18" charset="2"/>
              </a:rPr>
              <a:t>genetic programming</a:t>
            </a:r>
            <a:endParaRPr lang="en-GB" dirty="0" smtClean="0">
              <a:solidFill>
                <a:srgbClr val="E46C0A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8592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Historical perspective </a:t>
            </a:r>
            <a:r>
              <a:rPr lang="en-US" sz="3200" dirty="0" smtClean="0"/>
              <a:t>(</a:t>
            </a:r>
            <a:r>
              <a:rPr lang="en-US" sz="3200" dirty="0"/>
              <a:t>2</a:t>
            </a:r>
            <a:r>
              <a:rPr lang="en-US" sz="3200" dirty="0" smtClean="0"/>
              <a:t>/</a:t>
            </a:r>
            <a:r>
              <a:rPr lang="en-US" sz="3200" dirty="0"/>
              <a:t>3)</a:t>
            </a:r>
            <a:endParaRPr lang="nl-NL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buFontTx/>
              <a:buChar char="•"/>
            </a:pPr>
            <a:r>
              <a:rPr lang="en-US" dirty="0">
                <a:latin typeface="Arial" charset="0"/>
                <a:sym typeface="Symbol" pitchFamily="18" charset="2"/>
              </a:rPr>
              <a:t> 1985: first international conference (ICGA)</a:t>
            </a:r>
          </a:p>
          <a:p>
            <a:pPr eaLnBrk="0" hangingPunct="0">
              <a:buFontTx/>
              <a:buChar char="•"/>
            </a:pPr>
            <a:endParaRPr lang="en-US" dirty="0">
              <a:latin typeface="Arial" charset="0"/>
              <a:sym typeface="Symbol" pitchFamily="18" charset="2"/>
            </a:endParaRPr>
          </a:p>
          <a:p>
            <a:pPr eaLnBrk="0" hangingPunct="0">
              <a:buFontTx/>
              <a:buChar char="•"/>
            </a:pPr>
            <a:r>
              <a:rPr lang="en-US" dirty="0">
                <a:latin typeface="Arial" charset="0"/>
                <a:sym typeface="Symbol" pitchFamily="18" charset="2"/>
              </a:rPr>
              <a:t> 1990: first international conference in Europe (PPSN)</a:t>
            </a:r>
          </a:p>
          <a:p>
            <a:pPr eaLnBrk="0" hangingPunct="0"/>
            <a:endParaRPr lang="en-US" dirty="0">
              <a:latin typeface="Arial" charset="0"/>
              <a:sym typeface="Symbol" pitchFamily="18" charset="2"/>
            </a:endParaRPr>
          </a:p>
          <a:p>
            <a:pPr eaLnBrk="0" hangingPunct="0">
              <a:buFontTx/>
              <a:buChar char="•"/>
            </a:pPr>
            <a:r>
              <a:rPr lang="en-US" dirty="0">
                <a:latin typeface="Arial" charset="0"/>
                <a:sym typeface="Symbol" pitchFamily="18" charset="2"/>
              </a:rPr>
              <a:t> 1993: first scientific EC journal (MIT Press)</a:t>
            </a:r>
          </a:p>
          <a:p>
            <a:pPr eaLnBrk="0" hangingPunct="0"/>
            <a:endParaRPr lang="en-US" dirty="0">
              <a:latin typeface="Arial" charset="0"/>
              <a:sym typeface="Symbol" pitchFamily="18" charset="2"/>
            </a:endParaRPr>
          </a:p>
          <a:p>
            <a:pPr eaLnBrk="0" hangingPunct="0">
              <a:buFontTx/>
              <a:buChar char="•"/>
            </a:pPr>
            <a:r>
              <a:rPr lang="en-US" dirty="0">
                <a:latin typeface="Arial" charset="0"/>
                <a:sym typeface="Symbol" pitchFamily="18" charset="2"/>
              </a:rPr>
              <a:t> 1997: launch of European EC Research Network </a:t>
            </a:r>
            <a:r>
              <a:rPr lang="en-US" dirty="0" err="1">
                <a:latin typeface="Arial" charset="0"/>
                <a:sym typeface="Symbol" pitchFamily="18" charset="2"/>
              </a:rPr>
              <a:t>EvoNet</a:t>
            </a:r>
            <a:endParaRPr lang="en-US" dirty="0">
              <a:latin typeface="Arial" charset="0"/>
              <a:sym typeface="Symbol" pitchFamily="18" charset="2"/>
            </a:endParaRPr>
          </a:p>
          <a:p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22703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Historical perspective </a:t>
            </a:r>
            <a:r>
              <a:rPr lang="en-US" sz="3200" dirty="0" smtClean="0"/>
              <a:t>(3/</a:t>
            </a:r>
            <a:r>
              <a:rPr lang="en-US" sz="3200" dirty="0"/>
              <a:t>3)</a:t>
            </a:r>
            <a:endParaRPr lang="nl-NL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0" hangingPunct="0">
              <a:spcBef>
                <a:spcPct val="100000"/>
              </a:spcBef>
              <a:buNone/>
            </a:pPr>
            <a:r>
              <a:rPr lang="nl-NL" dirty="0"/>
              <a:t>EC in the </a:t>
            </a:r>
            <a:r>
              <a:rPr lang="nl-NL" dirty="0" err="1"/>
              <a:t>early</a:t>
            </a:r>
            <a:r>
              <a:rPr lang="nl-NL" dirty="0"/>
              <a:t> 21</a:t>
            </a:r>
            <a:r>
              <a:rPr lang="nl-NL" baseline="30000" dirty="0"/>
              <a:t>st</a:t>
            </a:r>
            <a:r>
              <a:rPr lang="nl-NL" dirty="0"/>
              <a:t> </a:t>
            </a:r>
            <a:r>
              <a:rPr lang="nl-NL" dirty="0" err="1" smtClean="0"/>
              <a:t>Century</a:t>
            </a:r>
            <a:r>
              <a:rPr lang="nl-NL" dirty="0" smtClean="0"/>
              <a:t>:</a:t>
            </a:r>
            <a:r>
              <a:rPr lang="en-US" dirty="0" smtClean="0">
                <a:latin typeface="Arial" charset="0"/>
                <a:sym typeface="Symbol" pitchFamily="18" charset="2"/>
              </a:rPr>
              <a:t> </a:t>
            </a:r>
          </a:p>
          <a:p>
            <a:pPr eaLnBrk="0" hangingPunct="0">
              <a:spcBef>
                <a:spcPct val="100000"/>
              </a:spcBef>
              <a:buFontTx/>
              <a:buChar char="•"/>
            </a:pPr>
            <a:r>
              <a:rPr lang="en-US" dirty="0" smtClean="0">
                <a:latin typeface="Arial" charset="0"/>
                <a:sym typeface="Symbol" pitchFamily="18" charset="2"/>
              </a:rPr>
              <a:t>3 </a:t>
            </a:r>
            <a:r>
              <a:rPr lang="en-US" dirty="0">
                <a:latin typeface="Arial" charset="0"/>
                <a:sym typeface="Symbol" pitchFamily="18" charset="2"/>
              </a:rPr>
              <a:t>major EC conferences, about 10 small related ones</a:t>
            </a:r>
          </a:p>
          <a:p>
            <a:pPr eaLnBrk="0" hangingPunct="0">
              <a:spcBef>
                <a:spcPct val="100000"/>
              </a:spcBef>
              <a:buFontTx/>
              <a:buChar char="•"/>
            </a:pPr>
            <a:r>
              <a:rPr lang="en-US" dirty="0">
                <a:latin typeface="Arial" charset="0"/>
                <a:sym typeface="Symbol" pitchFamily="18" charset="2"/>
              </a:rPr>
              <a:t> 4 scientific core EC journals</a:t>
            </a:r>
          </a:p>
          <a:p>
            <a:pPr eaLnBrk="0" hangingPunct="0">
              <a:spcBef>
                <a:spcPct val="100000"/>
              </a:spcBef>
              <a:buFontTx/>
              <a:buChar char="•"/>
            </a:pPr>
            <a:r>
              <a:rPr lang="en-US" dirty="0">
                <a:latin typeface="Arial" charset="0"/>
                <a:sym typeface="Symbol" pitchFamily="18" charset="2"/>
              </a:rPr>
              <a:t> 1000+ EC-related papers published last year(estimate)</a:t>
            </a:r>
          </a:p>
          <a:p>
            <a:pPr eaLnBrk="0" hangingPunct="0">
              <a:spcBef>
                <a:spcPct val="100000"/>
              </a:spcBef>
              <a:buFontTx/>
              <a:buChar char="•"/>
            </a:pPr>
            <a:r>
              <a:rPr lang="en-US" dirty="0">
                <a:latin typeface="Arial" charset="0"/>
                <a:sym typeface="Symbol" pitchFamily="18" charset="2"/>
              </a:rPr>
              <a:t> uncountable (meaning: many) applications</a:t>
            </a:r>
          </a:p>
          <a:p>
            <a:pPr eaLnBrk="0" hangingPunct="0">
              <a:spcBef>
                <a:spcPct val="100000"/>
              </a:spcBef>
              <a:buFontTx/>
              <a:buChar char="•"/>
            </a:pPr>
            <a:r>
              <a:rPr lang="en-US" dirty="0">
                <a:latin typeface="Arial" charset="0"/>
                <a:sym typeface="Symbol" pitchFamily="18" charset="2"/>
              </a:rPr>
              <a:t> uncountable (meaning: ?) consultancy and R&amp;D firms</a:t>
            </a:r>
          </a:p>
          <a:p>
            <a:pPr eaLnBrk="0" hangingPunct="0">
              <a:spcBef>
                <a:spcPct val="100000"/>
              </a:spcBef>
              <a:buFontTx/>
              <a:buChar char="•"/>
            </a:pPr>
            <a:r>
              <a:rPr lang="en-US" dirty="0">
                <a:latin typeface="Arial" charset="0"/>
                <a:sym typeface="Symbol" pitchFamily="18" charset="2"/>
              </a:rPr>
              <a:t> part of many university curricula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5</a:t>
            </a:fld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224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nl-NL" dirty="0" err="1" smtClean="0"/>
              <a:t>Darwinian</a:t>
            </a:r>
            <a:r>
              <a:rPr lang="nl-NL" dirty="0" smtClean="0"/>
              <a:t> </a:t>
            </a:r>
            <a:r>
              <a:rPr lang="nl-NL" dirty="0" err="1" smtClean="0"/>
              <a:t>Evolution</a:t>
            </a:r>
            <a:r>
              <a:rPr lang="nl-NL" dirty="0" smtClean="0"/>
              <a:t> (1/3): </a:t>
            </a:r>
            <a:br>
              <a:rPr lang="nl-NL" dirty="0" smtClean="0"/>
            </a:br>
            <a:r>
              <a:rPr lang="nl-NL" dirty="0" smtClean="0"/>
              <a:t>Survival of the fittest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146425" algn="l"/>
              </a:tabLst>
              <a:defRPr/>
            </a:pPr>
            <a:r>
              <a:rPr lang="en-US" dirty="0" smtClean="0"/>
              <a:t>All environments have finite resources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tabLst>
                <a:tab pos="3146425" algn="l"/>
              </a:tabLst>
              <a:defRPr/>
            </a:pPr>
            <a:r>
              <a:rPr lang="en-US" dirty="0" smtClean="0"/>
              <a:t>(i.e., can only support a limited number of individuals)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146425" algn="l"/>
              </a:tabLst>
              <a:defRPr/>
            </a:pPr>
            <a:r>
              <a:rPr lang="en-US" dirty="0" smtClean="0"/>
              <a:t>Life forms have basic instinct/ lifecycles geared towards reproduction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146425" algn="l"/>
              </a:tabLst>
              <a:defRPr/>
            </a:pPr>
            <a:r>
              <a:rPr lang="en-US" dirty="0" smtClean="0"/>
              <a:t>Therefore some kind of selection is inevitable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146425" algn="l"/>
              </a:tabLst>
              <a:defRPr/>
            </a:pPr>
            <a:r>
              <a:rPr lang="en-US" dirty="0" smtClean="0"/>
              <a:t>Those individuals that compete for the resources most effectively have increased chance of reproduction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146425" algn="l"/>
              </a:tabLst>
              <a:defRPr/>
            </a:pPr>
            <a:r>
              <a:rPr lang="en-GB" dirty="0" smtClean="0"/>
              <a:t>Note: fitness in natural evolution is a derived, secondary measure, i.e., we (humans) assign a high fitness to individuals with many offspring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78550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Darwinian Evolution (2/3): 	</a:t>
            </a:r>
            <a:br>
              <a:rPr lang="en-GB" dirty="0" smtClean="0"/>
            </a:br>
            <a:r>
              <a:rPr lang="en-GB" dirty="0" smtClean="0"/>
              <a:t>Diversity drives change</a:t>
            </a:r>
            <a:endParaRPr lang="nl-NL" dirty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48472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Phenotypic traits: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Behaviour / physical differences that affect response to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Partly determined by inheritance, partly by factors during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Unique to each individual, partly as a result of random changes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If phenotypic traits: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Lead to higher chances of reproduction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Can be inherited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    then they will tend to increase in subsequent generations,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en-GB" dirty="0" smtClean="0"/>
              <a:t>leading to new combinations of traits …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0818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Darwinian Evolution (3/3): </a:t>
            </a:r>
            <a:br>
              <a:rPr lang="en-GB" dirty="0" smtClean="0"/>
            </a:br>
            <a:r>
              <a:rPr lang="en-GB" dirty="0" smtClean="0"/>
              <a:t>Summary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Population consists of diverse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set of individuals</a:t>
            </a:r>
          </a:p>
          <a:p>
            <a:pPr eaLnBrk="1" hangingPunct="1"/>
            <a:r>
              <a:rPr lang="en-GB" dirty="0" smtClean="0"/>
              <a:t>Combinations of traits that are better adapted tend to increase representation in population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GB" dirty="0" smtClean="0"/>
              <a:t>   </a:t>
            </a:r>
            <a:r>
              <a:rPr lang="en-GB" dirty="0" smtClean="0">
                <a:solidFill>
                  <a:srgbClr val="E46C0A"/>
                </a:solidFill>
              </a:rPr>
              <a:t>Individuals are “units of selection”</a:t>
            </a:r>
          </a:p>
          <a:p>
            <a:pPr eaLnBrk="1" hangingPunct="1"/>
            <a:r>
              <a:rPr lang="en-GB" dirty="0" smtClean="0"/>
              <a:t>Variations occur through random changes yielding constant source of diversity, coupled with selection means that: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GB" dirty="0" smtClean="0">
                <a:solidFill>
                  <a:srgbClr val="E46C0A"/>
                </a:solidFill>
              </a:rPr>
              <a:t>Population is the “unit of evolution”</a:t>
            </a:r>
          </a:p>
          <a:p>
            <a:pPr eaLnBrk="1" hangingPunct="1"/>
            <a:r>
              <a:rPr lang="en-GB" dirty="0" smtClean="0"/>
              <a:t>Note the absence of “guiding force”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8</a:t>
            </a:fld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245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sz="3200" dirty="0" smtClean="0"/>
              <a:t>Adaptive landscape metaphor (Wright, 1932)</a:t>
            </a:r>
            <a:endParaRPr lang="en-US" sz="3200" dirty="0" smtClean="0"/>
          </a:p>
        </p:txBody>
      </p:sp>
      <p:sp>
        <p:nvSpPr>
          <p:cNvPr id="70662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GB" dirty="0" smtClean="0"/>
              <a:t>Can  envisage population with </a:t>
            </a:r>
            <a:r>
              <a:rPr lang="en-GB" i="1" dirty="0" smtClean="0"/>
              <a:t>n</a:t>
            </a:r>
            <a:r>
              <a:rPr lang="en-GB" dirty="0" smtClean="0"/>
              <a:t> traits as existing in a </a:t>
            </a:r>
            <a:r>
              <a:rPr lang="en-GB" i="1" dirty="0" smtClean="0"/>
              <a:t>n+1</a:t>
            </a:r>
            <a:r>
              <a:rPr lang="en-GB" dirty="0" smtClean="0"/>
              <a:t>-dimensional space (landscape) with height corresponding to fitness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dirty="0" smtClean="0"/>
              <a:t>Each different individual (phenotype) represents a single point on the landscape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dirty="0" smtClean="0"/>
              <a:t>Population is therefore a “cloud” of points, moving  on the landscape over time as it evolves –</a:t>
            </a:r>
            <a:r>
              <a:rPr lang="sl-SI" dirty="0" smtClean="0"/>
              <a:t> </a:t>
            </a:r>
            <a:r>
              <a:rPr lang="en-GB" dirty="0" smtClean="0"/>
              <a:t>adaptation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14400" y="2133600"/>
            <a:ext cx="778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36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 autoUpdateAnimBg="0"/>
    </p:bldLst>
  </p:timing>
</p:sld>
</file>

<file path=ppt/theme/theme1.xml><?xml version="1.0" encoding="utf-8"?>
<a:theme xmlns:a="http://schemas.openxmlformats.org/drawingml/2006/main" name="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4184</TotalTime>
  <Words>1214</Words>
  <Application>Microsoft Macintosh PowerPoint</Application>
  <PresentationFormat>Diavoorstelling (4:3)</PresentationFormat>
  <Paragraphs>194</Paragraphs>
  <Slides>24</Slides>
  <Notes>21</Notes>
  <HiddenSlides>0</HiddenSlides>
  <MMClips>1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EC2014</vt:lpstr>
      <vt:lpstr>Evolutionary Computing</vt:lpstr>
      <vt:lpstr>Chapter 2:  Evolutionary Computing: the Origins</vt:lpstr>
      <vt:lpstr>Historical perspective (1/3)</vt:lpstr>
      <vt:lpstr>Historical perspective (2/3)</vt:lpstr>
      <vt:lpstr>Historical perspective (3/3)</vt:lpstr>
      <vt:lpstr>Darwinian Evolution (1/3):  Survival of the fittest</vt:lpstr>
      <vt:lpstr>Darwinian Evolution (2/3):   Diversity drives change</vt:lpstr>
      <vt:lpstr>Darwinian Evolution (3/3):  Summary</vt:lpstr>
      <vt:lpstr>Adaptive landscape metaphor (Wright, 1932)</vt:lpstr>
      <vt:lpstr>Adaptive landscape metaphor (Wright, 1932)</vt:lpstr>
      <vt:lpstr>Adaptive landscape metaphor (cont’d)</vt:lpstr>
      <vt:lpstr>Genetics:  Natural</vt:lpstr>
      <vt:lpstr>Genetics: Genes and the Genome</vt:lpstr>
      <vt:lpstr>Genetics: Example: Homo Sapiens</vt:lpstr>
      <vt:lpstr>Genetics: Reproductive Cells</vt:lpstr>
      <vt:lpstr>Genetics: Crossing-over during meiosis</vt:lpstr>
      <vt:lpstr>Genetics: Fertilisation</vt:lpstr>
      <vt:lpstr>Genetics: After fertilisation</vt:lpstr>
      <vt:lpstr>Genetics: Genetic code </vt:lpstr>
      <vt:lpstr>Genetics: Transcription, translation</vt:lpstr>
      <vt:lpstr>Genetics: Mutation</vt:lpstr>
      <vt:lpstr>Motivation for evolutionary computing (1/2)</vt:lpstr>
      <vt:lpstr>Motivation for evolutionary computing (2/2)</vt:lpstr>
      <vt:lpstr>PowerPoint-presentatie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Guszti Eiben</cp:lastModifiedBy>
  <cp:revision>102</cp:revision>
  <dcterms:created xsi:type="dcterms:W3CDTF">2014-06-19T13:47:47Z</dcterms:created>
  <dcterms:modified xsi:type="dcterms:W3CDTF">2015-06-24T14:18:53Z</dcterms:modified>
  <cp:category/>
</cp:coreProperties>
</file>