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embeddings/oleObject1.bin" ContentType="application/vnd.openxmlformats-officedocument.oleObject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4130" r:id="rId1"/>
  </p:sldMasterIdLst>
  <p:notesMasterIdLst>
    <p:notesMasterId r:id="rId44"/>
  </p:notesMasterIdLst>
  <p:handoutMasterIdLst>
    <p:handoutMasterId r:id="rId45"/>
  </p:handout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E85B"/>
    <a:srgbClr val="F1C544"/>
    <a:srgbClr val="943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 snapToGrid="0" snapToObjects="1">
      <p:cViewPr varScale="1">
        <p:scale>
          <a:sx n="140" d="100"/>
          <a:sy n="140" d="100"/>
        </p:scale>
        <p:origin x="-223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154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interSettings" Target="printerSettings/printerSettings1.bin"/><Relationship Id="rId47" Type="http://schemas.openxmlformats.org/officeDocument/2006/relationships/presProps" Target="presProps.xml"/><Relationship Id="rId48" Type="http://schemas.openxmlformats.org/officeDocument/2006/relationships/viewProps" Target="viewProps.xml"/><Relationship Id="rId49" Type="http://schemas.openxmlformats.org/officeDocument/2006/relationships/theme" Target="theme/them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notesMaster" Target="notesMasters/notesMaster1.xml"/><Relationship Id="rId45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3CC91E-81C7-1B49-B3E1-860434022CDC}" type="datetimeFigureOut">
              <a:rPr lang="en-US" smtClean="0"/>
              <a:t>24-06-15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F2C285-161B-014E-BE62-39679C7D537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49558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DFBA2E-585D-BB46-A4B5-F0AA486081A7}" type="datetimeFigureOut">
              <a:rPr lang="en-US" smtClean="0"/>
              <a:t>24-06-15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F7AD7D-B5A4-F347-8CD5-93D936D0DF1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78249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0694A2-99A1-4E64-B87C-CAE98459DB5E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10368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0694A2-99A1-4E64-B87C-CAE98459DB5E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62250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0694A2-99A1-4E64-B87C-CAE98459DB5E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71907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0694A2-99A1-4E64-B87C-CAE98459DB5E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66057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0694A2-99A1-4E64-B87C-CAE98459DB5E}" type="slidenum">
              <a:rPr lang="en-GB" smtClean="0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28311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8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07673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0694A2-99A1-4E64-B87C-CAE98459DB5E}" type="slidenum">
              <a:rPr lang="en-GB" smtClean="0"/>
              <a:pPr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96532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0694A2-99A1-4E64-B87C-CAE98459DB5E}" type="slidenum">
              <a:rPr lang="en-GB" smtClean="0"/>
              <a:pPr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1055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0694A2-99A1-4E64-B87C-CAE98459DB5E}" type="slidenum">
              <a:rPr lang="en-GB" smtClean="0"/>
              <a:pPr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36283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22400" y="754063"/>
            <a:ext cx="4067175" cy="3051175"/>
          </a:xfrm>
          <a:ln w="12700" cap="flat">
            <a:solidFill>
              <a:schemeClr val="tx1"/>
            </a:solidFill>
          </a:ln>
        </p:spPr>
      </p:sp>
      <p:sp>
        <p:nvSpPr>
          <p:cNvPr id="320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826" y="4347731"/>
            <a:ext cx="5028350" cy="3848152"/>
          </a:xfrm>
          <a:ln/>
        </p:spPr>
        <p:txBody>
          <a:bodyPr lIns="90488" tIns="44450" rIns="90488" bIns="44450"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711605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0694A2-99A1-4E64-B87C-CAE98459DB5E}" type="slidenum">
              <a:rPr lang="en-GB" smtClean="0"/>
              <a:pPr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20246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0694A2-99A1-4E64-B87C-CAE98459DB5E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07850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22400" y="754063"/>
            <a:ext cx="4067175" cy="3051175"/>
          </a:xfrm>
          <a:ln w="12700" cap="flat">
            <a:solidFill>
              <a:schemeClr val="tx1"/>
            </a:solidFill>
          </a:ln>
        </p:spPr>
      </p:sp>
      <p:sp>
        <p:nvSpPr>
          <p:cNvPr id="322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826" y="4347731"/>
            <a:ext cx="5028350" cy="3848152"/>
          </a:xfrm>
          <a:ln/>
        </p:spPr>
        <p:txBody>
          <a:bodyPr lIns="90488" tIns="44450" rIns="90488" bIns="44450"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832902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0694A2-99A1-4E64-B87C-CAE98459DB5E}" type="slidenum">
              <a:rPr lang="en-GB" smtClean="0"/>
              <a:pPr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15154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0694A2-99A1-4E64-B87C-CAE98459DB5E}" type="slidenum">
              <a:rPr lang="en-GB" smtClean="0"/>
              <a:pPr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08018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E46B2C-2545-4F2B-808F-EC196692F6E9}" type="slidenum">
              <a:rPr lang="en-GB"/>
              <a:pPr/>
              <a:t>23</a:t>
            </a:fld>
            <a:endParaRPr lang="en-GB"/>
          </a:p>
        </p:txBody>
      </p:sp>
      <p:sp>
        <p:nvSpPr>
          <p:cNvPr id="12697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52525" y="692150"/>
            <a:ext cx="4554538" cy="34163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6575"/>
            <a:ext cx="5029200" cy="3849688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0475" tIns="44443" rIns="90475" bIns="44443"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729226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56BC5C-CD91-49BC-9254-BDB2D0CFF38E}" type="slidenum">
              <a:rPr lang="en-GB"/>
              <a:pPr/>
              <a:t>24</a:t>
            </a:fld>
            <a:endParaRPr lang="en-GB"/>
          </a:p>
        </p:txBody>
      </p:sp>
      <p:sp>
        <p:nvSpPr>
          <p:cNvPr id="12902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52525" y="692150"/>
            <a:ext cx="4554538" cy="34163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6575"/>
            <a:ext cx="5029200" cy="3849688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0475" tIns="44443" rIns="90475" bIns="44443"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1497626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0694A2-99A1-4E64-B87C-CAE98459DB5E}" type="slidenum">
              <a:rPr lang="en-GB" smtClean="0"/>
              <a:pPr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272095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0694A2-99A1-4E64-B87C-CAE98459DB5E}" type="slidenum">
              <a:rPr lang="en-GB" smtClean="0"/>
              <a:pPr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632788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0694A2-99A1-4E64-B87C-CAE98459DB5E}" type="slidenum">
              <a:rPr lang="en-GB" smtClean="0"/>
              <a:pPr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158398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0694A2-99A1-4E64-B87C-CAE98459DB5E}" type="slidenum">
              <a:rPr lang="en-GB" smtClean="0"/>
              <a:pPr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08335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0694A2-99A1-4E64-B87C-CAE98459DB5E}" type="slidenum">
              <a:rPr lang="en-GB" smtClean="0"/>
              <a:pPr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52106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0694A2-99A1-4E64-B87C-CAE98459DB5E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439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0694A2-99A1-4E64-B87C-CAE98459DB5E}" type="slidenum">
              <a:rPr lang="en-GB" smtClean="0"/>
              <a:pPr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053678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3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863898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5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225091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0694A2-99A1-4E64-B87C-CAE98459DB5E}" type="slidenum">
              <a:rPr lang="en-GB" smtClean="0"/>
              <a:pPr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906359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9AD7AD-F067-4768-8BA9-15A8C1B6B236}" type="slidenum">
              <a:rPr lang="en-GB"/>
              <a:pPr/>
              <a:t>34</a:t>
            </a:fld>
            <a:endParaRPr lang="en-GB"/>
          </a:p>
        </p:txBody>
      </p:sp>
      <p:sp>
        <p:nvSpPr>
          <p:cNvPr id="13721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423988" y="754063"/>
            <a:ext cx="4068762" cy="3051175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8163"/>
            <a:ext cx="5029200" cy="38481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0475" tIns="44443" rIns="90475" bIns="44443"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4500111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08A0FB-6E6D-4ADF-9509-9FC59A366980}" type="slidenum">
              <a:rPr lang="en-GB"/>
              <a:pPr/>
              <a:t>35</a:t>
            </a:fld>
            <a:endParaRPr lang="en-GB"/>
          </a:p>
        </p:txBody>
      </p:sp>
      <p:sp>
        <p:nvSpPr>
          <p:cNvPr id="13926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423988" y="754063"/>
            <a:ext cx="4068762" cy="3051175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8163"/>
            <a:ext cx="5029200" cy="38481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0475" tIns="44443" rIns="90475" bIns="44443"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7603262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0694A2-99A1-4E64-B87C-CAE98459DB5E}" type="slidenum">
              <a:rPr lang="en-GB" smtClean="0"/>
              <a:pPr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664341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3AB9BD-9F24-456C-BB8D-8747D574D20A}" type="slidenum">
              <a:rPr lang="en-GB"/>
              <a:pPr/>
              <a:t>37</a:t>
            </a:fld>
            <a:endParaRPr lang="en-GB"/>
          </a:p>
        </p:txBody>
      </p:sp>
      <p:sp>
        <p:nvSpPr>
          <p:cNvPr id="14131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423988" y="754063"/>
            <a:ext cx="4068762" cy="3051175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8163"/>
            <a:ext cx="5029200" cy="38481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0475" tIns="44443" rIns="90475" bIns="44443"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3744543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0694A2-99A1-4E64-B87C-CAE98459DB5E}" type="slidenum">
              <a:rPr lang="en-GB" smtClean="0"/>
              <a:pPr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258488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2DB289-BF06-45CE-88E2-57FDD18FF633}" type="slidenum">
              <a:rPr lang="en-GB"/>
              <a:pPr/>
              <a:t>39</a:t>
            </a:fld>
            <a:endParaRPr lang="en-GB"/>
          </a:p>
        </p:txBody>
      </p:sp>
      <p:sp>
        <p:nvSpPr>
          <p:cNvPr id="14438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423988" y="754063"/>
            <a:ext cx="4068762" cy="3051175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8163"/>
            <a:ext cx="5029200" cy="38481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0475" tIns="44443" rIns="90475" bIns="44443"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717482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0694A2-99A1-4E64-B87C-CAE98459DB5E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630942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0694A2-99A1-4E64-B87C-CAE98459DB5E}" type="slidenum">
              <a:rPr lang="en-GB" smtClean="0"/>
              <a:pPr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335036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0694A2-99A1-4E64-B87C-CAE98459DB5E}" type="slidenum">
              <a:rPr lang="en-GB" smtClean="0"/>
              <a:pPr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21247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0694A2-99A1-4E64-B87C-CAE98459DB5E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1739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1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48723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0694A2-99A1-4E64-B87C-CAE98459DB5E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53677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0694A2-99A1-4E64-B87C-CAE98459DB5E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43930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22400" y="754063"/>
            <a:ext cx="4067175" cy="3051175"/>
          </a:xfrm>
          <a:ln w="12700" cap="flat">
            <a:solidFill>
              <a:schemeClr val="tx1"/>
            </a:solidFill>
          </a:ln>
        </p:spPr>
      </p:sp>
      <p:sp>
        <p:nvSpPr>
          <p:cNvPr id="312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826" y="4347731"/>
            <a:ext cx="5028350" cy="3848152"/>
          </a:xfrm>
          <a:ln/>
        </p:spPr>
        <p:txBody>
          <a:bodyPr lIns="90488" tIns="44450" rIns="90488" bIns="44450"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71268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55186"/>
            <a:ext cx="7619660" cy="49028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404745"/>
            <a:ext cx="7772400" cy="1470025"/>
          </a:xfrm>
        </p:spPr>
        <p:txBody>
          <a:bodyPr/>
          <a:lstStyle>
            <a:lvl1pPr>
              <a:defRPr baseline="0">
                <a:latin typeface="Arial"/>
                <a:cs typeface="Arial"/>
              </a:defRPr>
            </a:lvl1pPr>
          </a:lstStyle>
          <a:p>
            <a:r>
              <a:rPr lang="en-US" dirty="0" smtClean="0"/>
              <a:t>Evolutionary Computing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412238" y="4114120"/>
            <a:ext cx="4045962" cy="1752600"/>
          </a:xfrm>
        </p:spPr>
        <p:txBody>
          <a:bodyPr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3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Lecture 1, date</a:t>
            </a:r>
          </a:p>
          <a:p>
            <a:endParaRPr lang="en-US" dirty="0" smtClean="0"/>
          </a:p>
          <a:p>
            <a:r>
              <a:rPr lang="en-US" sz="2400" dirty="0" smtClean="0">
                <a:solidFill>
                  <a:srgbClr val="000000"/>
                </a:solidFill>
                <a:latin typeface="Arial"/>
                <a:cs typeface="Arial"/>
              </a:rPr>
              <a:t>Prof. dr. A. E. (</a:t>
            </a:r>
            <a:r>
              <a:rPr lang="en-US" sz="2400" dirty="0" err="1" smtClean="0">
                <a:solidFill>
                  <a:srgbClr val="000000"/>
                </a:solidFill>
                <a:latin typeface="Arial"/>
                <a:cs typeface="Arial"/>
              </a:rPr>
              <a:t>Guszti</a:t>
            </a:r>
            <a:r>
              <a:rPr lang="en-US" sz="2400" dirty="0" smtClean="0">
                <a:solidFill>
                  <a:srgbClr val="000000"/>
                </a:solidFill>
                <a:latin typeface="Arial"/>
                <a:cs typeface="Arial"/>
              </a:rPr>
              <a:t>) </a:t>
            </a:r>
            <a:r>
              <a:rPr lang="en-US" sz="2400" dirty="0" err="1" smtClean="0">
                <a:solidFill>
                  <a:srgbClr val="000000"/>
                </a:solidFill>
                <a:latin typeface="Arial"/>
                <a:cs typeface="Arial"/>
              </a:rPr>
              <a:t>Eiben</a:t>
            </a:r>
            <a:endParaRPr lang="en-US" sz="2400" dirty="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2411604" y="118955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901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A.E. Eiben and J.E. Smith, Introduction to Evolutionary Computing 2014, Chapter 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85CF2-87A1-424D-AAB4-8DA3F7B30A2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316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A.E. Eiben and J.E. Smith, Introduction to Evolutionary Computing 2014, Chapter 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85CF2-87A1-424D-AAB4-8DA3F7B30A2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247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78"/>
            <a:ext cx="8229600" cy="1143000"/>
          </a:xfrm>
        </p:spPr>
        <p:txBody>
          <a:bodyPr>
            <a:normAutofit/>
          </a:bodyPr>
          <a:lstStyle>
            <a:lvl1pPr algn="l">
              <a:defRPr sz="3200"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A.E. Eiben and J.E. Smith, Introduction to Evolutionary Computing 2014, Chapter 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68427" y="6258670"/>
            <a:ext cx="537436" cy="501650"/>
          </a:xfrm>
        </p:spPr>
        <p:txBody>
          <a:bodyPr/>
          <a:lstStyle/>
          <a:p>
            <a:fld id="{23A85CF2-87A1-424D-AAB4-8DA3F7B30A26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162813" y="0"/>
            <a:ext cx="1" cy="6721475"/>
          </a:xfrm>
          <a:prstGeom prst="line">
            <a:avLst/>
          </a:prstGeom>
          <a:ln w="38100" cmpd="sng">
            <a:solidFill>
              <a:srgbClr val="E8D24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276780" y="0"/>
            <a:ext cx="16282" cy="6126163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0" y="1243160"/>
            <a:ext cx="8686800" cy="0"/>
          </a:xfrm>
          <a:prstGeom prst="line">
            <a:avLst/>
          </a:prstGeom>
          <a:ln w="38100" cmpd="sng">
            <a:solidFill>
              <a:srgbClr val="E8D24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" y="1339720"/>
            <a:ext cx="8254629" cy="0"/>
          </a:xfrm>
          <a:prstGeom prst="line">
            <a:avLst/>
          </a:prstGeom>
          <a:ln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8164850" y="6267036"/>
            <a:ext cx="537436" cy="501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/ 41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190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A.E. Eiben and J.E. Smith, Introduction to Evolutionary Computing 2014, Chapter 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69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A.E. Eiben and J.E. Smith, Introduction to Evolutionary Computing 2014, Chapter 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85CF2-87A1-424D-AAB4-8DA3F7B30A2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210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A.E. Eiben and J.E. Smith, Introduction to Evolutionary Computing 2014, Chapter 3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85CF2-87A1-424D-AAB4-8DA3F7B30A2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945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A.E. Eiben and J.E. Smith, Introduction to Evolutionary Computing 2014, Chapter 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85CF2-87A1-424D-AAB4-8DA3F7B30A2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374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A.E. Eiben and J.E. Smith, Introduction to Evolutionary Computing 2014, Chapter 3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85CF2-87A1-424D-AAB4-8DA3F7B30A2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368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A.E. Eiben and J.E. Smith, Introduction to Evolutionary Computing 2014, Chapter 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605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A.E. Eiben and J.E. Smith, Introduction to Evolutionary Computing 2014, Chapter 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85CF2-87A1-424D-AAB4-8DA3F7B30A2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70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83913" y="6356350"/>
            <a:ext cx="58938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A.E. Eiben and J.E. Smith, Introduction to Evolutionary Computing 2014, Chapter 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19660" y="6258670"/>
            <a:ext cx="1067139" cy="501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A85CF2-87A1-424D-AAB4-8DA3F7B30A26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311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31" r:id="rId1"/>
    <p:sldLayoutId id="2147484132" r:id="rId2"/>
    <p:sldLayoutId id="2147484133" r:id="rId3"/>
    <p:sldLayoutId id="2147484134" r:id="rId4"/>
    <p:sldLayoutId id="2147484135" r:id="rId5"/>
    <p:sldLayoutId id="2147484136" r:id="rId6"/>
    <p:sldLayoutId id="2147484137" r:id="rId7"/>
    <p:sldLayoutId id="2147484138" r:id="rId8"/>
    <p:sldLayoutId id="2147484139" r:id="rId9"/>
    <p:sldLayoutId id="2147484140" r:id="rId10"/>
    <p:sldLayoutId id="2147484141" r:id="rId1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4" Type="http://schemas.openxmlformats.org/officeDocument/2006/relationships/image" Target="../media/image8.jpeg"/><Relationship Id="rId5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31.xml"/><Relationship Id="rId5" Type="http://schemas.openxmlformats.org/officeDocument/2006/relationships/image" Target="../media/image10.png"/><Relationship Id="rId1" Type="http://schemas.microsoft.com/office/2007/relationships/media" Target="file://localhost/Users/jacqueline/Dropbox/ec-2013-2014/MOVIES/nonich.AVI" TargetMode="External"/><Relationship Id="rId2" Type="http://schemas.openxmlformats.org/officeDocument/2006/relationships/video" Target="file://localhost/Users/jacqueline/Dropbox/ec-2013-2014/MOVIES/nonich.AVI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32.xml"/><Relationship Id="rId5" Type="http://schemas.openxmlformats.org/officeDocument/2006/relationships/image" Target="../media/image10.png"/><Relationship Id="rId1" Type="http://schemas.microsoft.com/office/2007/relationships/media" Target="file://localhost/Users/jacqueline/Dropbox/ec-2013-2014/MOVIES/nonich.AVI" TargetMode="External"/><Relationship Id="rId2" Type="http://schemas.openxmlformats.org/officeDocument/2006/relationships/video" Target="file://localhost/Users/jacqueline/Dropbox/ec-2013-2014/MOVIES/nonich.AVI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1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2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0000"/>
                </a:solidFill>
              </a:rPr>
              <a:t>Evolutionary Computing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Chapter 3</a:t>
            </a:r>
          </a:p>
          <a:p>
            <a:endParaRPr lang="en-US" dirty="0" smtClean="0">
              <a:solidFill>
                <a:schemeClr val="accent6">
                  <a:lumMod val="50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886567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Title 21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Main EA components:</a:t>
            </a:r>
            <a:br>
              <a:rPr lang="en-US" dirty="0"/>
            </a:br>
            <a:r>
              <a:rPr lang="en-US" dirty="0"/>
              <a:t>Representation </a:t>
            </a:r>
            <a:r>
              <a:rPr lang="en-US" dirty="0" smtClean="0"/>
              <a:t>(2/</a:t>
            </a:r>
            <a:r>
              <a:rPr lang="en-US" dirty="0"/>
              <a:t>2)</a:t>
            </a:r>
          </a:p>
        </p:txBody>
      </p:sp>
      <p:sp>
        <p:nvSpPr>
          <p:cNvPr id="215" name="Content Placeholder 2"/>
          <p:cNvSpPr>
            <a:spLocks noGrp="1"/>
          </p:cNvSpPr>
          <p:nvPr>
            <p:ph idx="1"/>
          </p:nvPr>
        </p:nvSpPr>
        <p:spPr>
          <a:xfrm>
            <a:off x="474453" y="5604387"/>
            <a:ext cx="8410467" cy="54495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dirty="0" smtClean="0"/>
              <a:t>In order to find the global optimum, every feasible solution must be represented in genotype space</a:t>
            </a:r>
            <a:endParaRPr lang="en-US" dirty="0"/>
          </a:p>
        </p:txBody>
      </p:sp>
      <p:sp>
        <p:nvSpPr>
          <p:cNvPr id="311378" name="Slide Number Placeholder 31137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B44630-8149-4451-ADCC-B770086FED53}" type="slidenum">
              <a:rPr lang="nl-NL" smtClean="0"/>
              <a:pPr>
                <a:defRPr/>
              </a:pPr>
              <a:t>9</a:t>
            </a:fld>
            <a:r>
              <a:rPr lang="nl-NL" dirty="0" smtClean="0"/>
              <a:t> </a:t>
            </a:r>
            <a:endParaRPr lang="nl-NL" dirty="0"/>
          </a:p>
        </p:txBody>
      </p:sp>
      <p:grpSp>
        <p:nvGrpSpPr>
          <p:cNvPr id="311395" name="Group 311394"/>
          <p:cNvGrpSpPr/>
          <p:nvPr/>
        </p:nvGrpSpPr>
        <p:grpSpPr>
          <a:xfrm>
            <a:off x="474452" y="2027512"/>
            <a:ext cx="8483811" cy="3324632"/>
            <a:chOff x="474452" y="1312870"/>
            <a:chExt cx="8483811" cy="3894130"/>
          </a:xfrm>
        </p:grpSpPr>
        <p:sp>
          <p:nvSpPr>
            <p:cNvPr id="311298" name="Line 2"/>
            <p:cNvSpPr>
              <a:spLocks noChangeShapeType="1"/>
            </p:cNvSpPr>
            <p:nvPr/>
          </p:nvSpPr>
          <p:spPr bwMode="auto">
            <a:xfrm rot="16200000">
              <a:off x="4565650" y="1030998"/>
              <a:ext cx="12700" cy="28956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en-US" sz="20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1299" name="Text Box 3"/>
            <p:cNvSpPr txBox="1">
              <a:spLocks noChangeArrowheads="1"/>
            </p:cNvSpPr>
            <p:nvPr/>
          </p:nvSpPr>
          <p:spPr bwMode="auto">
            <a:xfrm>
              <a:off x="6831502" y="1312870"/>
              <a:ext cx="2052540" cy="4686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000" dirty="0">
                  <a:solidFill>
                    <a:srgbClr val="E46C0A"/>
                  </a:solidFill>
                  <a:latin typeface="Arial" pitchFamily="34" charset="0"/>
                  <a:cs typeface="Arial" pitchFamily="34" charset="0"/>
                </a:rPr>
                <a:t>Genotype space</a:t>
              </a:r>
            </a:p>
          </p:txBody>
        </p:sp>
        <p:sp>
          <p:nvSpPr>
            <p:cNvPr id="311300" name="AutoShape 4"/>
            <p:cNvSpPr>
              <a:spLocks noChangeArrowheads="1"/>
            </p:cNvSpPr>
            <p:nvPr/>
          </p:nvSpPr>
          <p:spPr bwMode="auto">
            <a:xfrm>
              <a:off x="6143625" y="1807286"/>
              <a:ext cx="2814638" cy="2801937"/>
            </a:xfrm>
            <a:prstGeom prst="cube">
              <a:avLst>
                <a:gd name="adj" fmla="val 25000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0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1301" name="Text Box 5"/>
            <p:cNvSpPr txBox="1">
              <a:spLocks noChangeArrowheads="1"/>
            </p:cNvSpPr>
            <p:nvPr/>
          </p:nvSpPr>
          <p:spPr bwMode="auto">
            <a:xfrm>
              <a:off x="764548" y="1340337"/>
              <a:ext cx="2166754" cy="4686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000" dirty="0">
                  <a:solidFill>
                    <a:schemeClr val="accent6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Phenotype space</a:t>
              </a:r>
            </a:p>
          </p:txBody>
        </p:sp>
        <p:sp>
          <p:nvSpPr>
            <p:cNvPr id="311302" name="Freeform 6"/>
            <p:cNvSpPr>
              <a:spLocks/>
            </p:cNvSpPr>
            <p:nvPr/>
          </p:nvSpPr>
          <p:spPr bwMode="auto">
            <a:xfrm>
              <a:off x="474452" y="2349500"/>
              <a:ext cx="2960897" cy="2857500"/>
            </a:xfrm>
            <a:custGeom>
              <a:avLst/>
              <a:gdLst/>
              <a:ahLst/>
              <a:cxnLst>
                <a:cxn ang="0">
                  <a:pos x="360" y="696"/>
                </a:cxn>
                <a:cxn ang="0">
                  <a:pos x="232" y="424"/>
                </a:cxn>
                <a:cxn ang="0">
                  <a:pos x="496" y="96"/>
                </a:cxn>
                <a:cxn ang="0">
                  <a:pos x="1040" y="208"/>
                </a:cxn>
                <a:cxn ang="0">
                  <a:pos x="1568" y="0"/>
                </a:cxn>
                <a:cxn ang="0">
                  <a:pos x="1808" y="536"/>
                </a:cxn>
                <a:cxn ang="0">
                  <a:pos x="1768" y="960"/>
                </a:cxn>
                <a:cxn ang="0">
                  <a:pos x="2048" y="1176"/>
                </a:cxn>
                <a:cxn ang="0">
                  <a:pos x="2080" y="1688"/>
                </a:cxn>
                <a:cxn ang="0">
                  <a:pos x="1528" y="1752"/>
                </a:cxn>
                <a:cxn ang="0">
                  <a:pos x="1176" y="1440"/>
                </a:cxn>
                <a:cxn ang="0">
                  <a:pos x="896" y="1800"/>
                </a:cxn>
                <a:cxn ang="0">
                  <a:pos x="320" y="1520"/>
                </a:cxn>
                <a:cxn ang="0">
                  <a:pos x="0" y="1344"/>
                </a:cxn>
                <a:cxn ang="0">
                  <a:pos x="312" y="992"/>
                </a:cxn>
                <a:cxn ang="0">
                  <a:pos x="208" y="672"/>
                </a:cxn>
                <a:cxn ang="0">
                  <a:pos x="360" y="696"/>
                </a:cxn>
              </a:cxnLst>
              <a:rect l="0" t="0" r="r" b="b"/>
              <a:pathLst>
                <a:path w="2080" h="1800">
                  <a:moveTo>
                    <a:pt x="360" y="696"/>
                  </a:moveTo>
                  <a:lnTo>
                    <a:pt x="232" y="424"/>
                  </a:lnTo>
                  <a:lnTo>
                    <a:pt x="496" y="96"/>
                  </a:lnTo>
                  <a:lnTo>
                    <a:pt x="1040" y="208"/>
                  </a:lnTo>
                  <a:lnTo>
                    <a:pt x="1568" y="0"/>
                  </a:lnTo>
                  <a:lnTo>
                    <a:pt x="1808" y="536"/>
                  </a:lnTo>
                  <a:lnTo>
                    <a:pt x="1768" y="960"/>
                  </a:lnTo>
                  <a:lnTo>
                    <a:pt x="2048" y="1176"/>
                  </a:lnTo>
                  <a:lnTo>
                    <a:pt x="2080" y="1688"/>
                  </a:lnTo>
                  <a:lnTo>
                    <a:pt x="1528" y="1752"/>
                  </a:lnTo>
                  <a:lnTo>
                    <a:pt x="1176" y="1440"/>
                  </a:lnTo>
                  <a:lnTo>
                    <a:pt x="896" y="1800"/>
                  </a:lnTo>
                  <a:lnTo>
                    <a:pt x="320" y="1520"/>
                  </a:lnTo>
                  <a:lnTo>
                    <a:pt x="0" y="1344"/>
                  </a:lnTo>
                  <a:lnTo>
                    <a:pt x="312" y="992"/>
                  </a:lnTo>
                  <a:lnTo>
                    <a:pt x="208" y="672"/>
                  </a:lnTo>
                  <a:lnTo>
                    <a:pt x="360" y="696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0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1303" name="Text Box 7"/>
            <p:cNvSpPr txBox="1">
              <a:spLocks noChangeArrowheads="1"/>
            </p:cNvSpPr>
            <p:nvPr/>
          </p:nvSpPr>
          <p:spPr bwMode="auto">
            <a:xfrm>
              <a:off x="3359150" y="1634248"/>
              <a:ext cx="1992853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2000" dirty="0">
                  <a:latin typeface="Arial" pitchFamily="34" charset="0"/>
                  <a:cs typeface="Arial" pitchFamily="34" charset="0"/>
                </a:rPr>
                <a:t>Encoding </a:t>
              </a:r>
            </a:p>
            <a:p>
              <a:pPr algn="ctr" eaLnBrk="1" hangingPunct="1"/>
              <a:r>
                <a:rPr lang="en-US" sz="2000" dirty="0">
                  <a:latin typeface="Arial" pitchFamily="34" charset="0"/>
                  <a:cs typeface="Arial" pitchFamily="34" charset="0"/>
                </a:rPr>
                <a:t>(representation)</a:t>
              </a:r>
            </a:p>
          </p:txBody>
        </p:sp>
        <p:sp>
          <p:nvSpPr>
            <p:cNvPr id="311304" name="Line 8"/>
            <p:cNvSpPr>
              <a:spLocks noChangeShapeType="1"/>
            </p:cNvSpPr>
            <p:nvPr/>
          </p:nvSpPr>
          <p:spPr bwMode="auto">
            <a:xfrm rot="16200000">
              <a:off x="4711700" y="3062998"/>
              <a:ext cx="0" cy="24257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arrow" w="med" len="med"/>
              <a:tailEnd/>
            </a:ln>
            <a:effectLst/>
          </p:spPr>
          <p:txBody>
            <a:bodyPr/>
            <a:lstStyle/>
            <a:p>
              <a:endParaRPr lang="en-US" sz="20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1305" name="Text Box 9"/>
            <p:cNvSpPr txBox="1">
              <a:spLocks noChangeArrowheads="1"/>
            </p:cNvSpPr>
            <p:nvPr/>
          </p:nvSpPr>
          <p:spPr bwMode="auto">
            <a:xfrm>
              <a:off x="3441464" y="4415548"/>
              <a:ext cx="2890535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2000" dirty="0">
                  <a:latin typeface="Arial" pitchFamily="34" charset="0"/>
                  <a:cs typeface="Arial" pitchFamily="34" charset="0"/>
                </a:rPr>
                <a:t>Decoding</a:t>
              </a:r>
            </a:p>
            <a:p>
              <a:pPr algn="ctr" eaLnBrk="1" hangingPunct="1"/>
              <a:r>
                <a:rPr lang="en-US" sz="2000" dirty="0">
                  <a:latin typeface="Arial" pitchFamily="34" charset="0"/>
                  <a:cs typeface="Arial" pitchFamily="34" charset="0"/>
                </a:rPr>
                <a:t>(inverse representation)</a:t>
              </a:r>
            </a:p>
          </p:txBody>
        </p:sp>
        <p:sp>
          <p:nvSpPr>
            <p:cNvPr id="311355" name="Rectangle 59"/>
            <p:cNvSpPr>
              <a:spLocks noChangeArrowheads="1"/>
            </p:cNvSpPr>
            <p:nvPr/>
          </p:nvSpPr>
          <p:spPr bwMode="auto">
            <a:xfrm>
              <a:off x="1320800" y="2661361"/>
              <a:ext cx="177800" cy="460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20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1503" name="Text Box 207"/>
            <p:cNvSpPr txBox="1">
              <a:spLocks noChangeArrowheads="1"/>
            </p:cNvSpPr>
            <p:nvPr/>
          </p:nvSpPr>
          <p:spPr bwMode="auto">
            <a:xfrm>
              <a:off x="7181871" y="2980448"/>
              <a:ext cx="469950" cy="400110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10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1504" name="Text Box 208"/>
            <p:cNvSpPr txBox="1">
              <a:spLocks noChangeArrowheads="1"/>
            </p:cNvSpPr>
            <p:nvPr/>
          </p:nvSpPr>
          <p:spPr bwMode="auto">
            <a:xfrm>
              <a:off x="6476758" y="4061536"/>
              <a:ext cx="755235" cy="400110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1001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1505" name="Text Box 209"/>
            <p:cNvSpPr txBox="1">
              <a:spLocks noChangeArrowheads="1"/>
            </p:cNvSpPr>
            <p:nvPr/>
          </p:nvSpPr>
          <p:spPr bwMode="auto">
            <a:xfrm>
              <a:off x="7057907" y="2016836"/>
              <a:ext cx="897877" cy="400110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10010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1391" name="TextBox 311390"/>
            <p:cNvSpPr txBox="1"/>
            <p:nvPr/>
          </p:nvSpPr>
          <p:spPr>
            <a:xfrm>
              <a:off x="1995715" y="2661361"/>
              <a:ext cx="8164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Arial"/>
                  <a:cs typeface="Arial"/>
                </a:rPr>
                <a:t>18</a:t>
              </a:r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216" name="TextBox 215"/>
            <p:cNvSpPr txBox="1"/>
            <p:nvPr/>
          </p:nvSpPr>
          <p:spPr>
            <a:xfrm>
              <a:off x="912585" y="3380558"/>
              <a:ext cx="8164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217" name="TextBox 216"/>
            <p:cNvSpPr txBox="1"/>
            <p:nvPr/>
          </p:nvSpPr>
          <p:spPr>
            <a:xfrm>
              <a:off x="1923142" y="4147558"/>
              <a:ext cx="8164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Arial"/>
                  <a:cs typeface="Arial"/>
                </a:rPr>
                <a:t>9</a:t>
              </a:r>
            </a:p>
          </p:txBody>
        </p:sp>
      </p:grpSp>
      <p:sp>
        <p:nvSpPr>
          <p:cNvPr id="218" name="Content Placeholder 2"/>
          <p:cNvSpPr txBox="1">
            <a:spLocks/>
          </p:cNvSpPr>
          <p:nvPr/>
        </p:nvSpPr>
        <p:spPr>
          <a:xfrm>
            <a:off x="517995" y="1530502"/>
            <a:ext cx="8410467" cy="5449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GB" dirty="0" smtClean="0"/>
              <a:t>Example: represent integer values by their binary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395372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Main EA components:</a:t>
            </a:r>
            <a:br>
              <a:rPr lang="en-US" dirty="0"/>
            </a:br>
            <a:r>
              <a:rPr lang="en-GB" dirty="0" smtClean="0"/>
              <a:t>Evaluation (fitness</a:t>
            </a:r>
            <a:r>
              <a:rPr lang="en-GB" dirty="0"/>
              <a:t>) </a:t>
            </a:r>
            <a:r>
              <a:rPr lang="en-GB" dirty="0" smtClean="0"/>
              <a:t>function </a:t>
            </a:r>
            <a:endParaRPr lang="en-GB" dirty="0"/>
          </a:p>
        </p:txBody>
      </p:sp>
      <p:sp>
        <p:nvSpPr>
          <p:cNvPr id="1177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sz="2400" dirty="0" smtClean="0"/>
              <a:t>Role:</a:t>
            </a:r>
          </a:p>
          <a:p>
            <a:pPr lvl="1"/>
            <a:r>
              <a:rPr lang="en-GB" sz="2000" dirty="0" smtClean="0"/>
              <a:t>Represents </a:t>
            </a:r>
            <a:r>
              <a:rPr lang="en-GB" sz="2000" dirty="0"/>
              <a:t>the </a:t>
            </a:r>
            <a:r>
              <a:rPr lang="en-GB" sz="2000" dirty="0" smtClean="0"/>
              <a:t>task to solve, the requirements to </a:t>
            </a:r>
            <a:r>
              <a:rPr lang="en-GB" sz="2000" dirty="0"/>
              <a:t>adapt </a:t>
            </a:r>
            <a:r>
              <a:rPr lang="en-GB" sz="2000" dirty="0" smtClean="0"/>
              <a:t>to (can be seen as “the environment”)</a:t>
            </a:r>
          </a:p>
          <a:p>
            <a:pPr lvl="1"/>
            <a:r>
              <a:rPr lang="sl-SI" dirty="0"/>
              <a:t>E</a:t>
            </a:r>
            <a:r>
              <a:rPr lang="en-US" dirty="0" err="1" smtClean="0"/>
              <a:t>nables</a:t>
            </a:r>
            <a:r>
              <a:rPr lang="en-US" dirty="0" smtClean="0"/>
              <a:t> selection (provides basis for comparison)</a:t>
            </a:r>
          </a:p>
          <a:p>
            <a:pPr lvl="1"/>
            <a:r>
              <a:rPr lang="en-US" dirty="0" smtClean="0"/>
              <a:t>e.g., </a:t>
            </a:r>
            <a:r>
              <a:rPr lang="en-GB" dirty="0" smtClean="0"/>
              <a:t>some phenotypic traits are advantageous, desirable, e.g. big ears cool better, t</a:t>
            </a:r>
            <a:r>
              <a:rPr lang="en-US" dirty="0" err="1" smtClean="0"/>
              <a:t>hese</a:t>
            </a:r>
            <a:r>
              <a:rPr lang="en-US" dirty="0" smtClean="0"/>
              <a:t> traits are rewarded by more offspring that will expectedly carry the same trait</a:t>
            </a:r>
          </a:p>
          <a:p>
            <a:r>
              <a:rPr lang="en-GB" dirty="0" smtClean="0"/>
              <a:t>A</a:t>
            </a:r>
            <a:r>
              <a:rPr lang="en-GB" sz="2400" dirty="0" smtClean="0"/>
              <a:t>.k.a</a:t>
            </a:r>
            <a:r>
              <a:rPr lang="en-GB" sz="2400" dirty="0"/>
              <a:t>. </a:t>
            </a:r>
            <a:r>
              <a:rPr lang="en-GB" sz="2400" i="1" dirty="0"/>
              <a:t>quality</a:t>
            </a:r>
            <a:r>
              <a:rPr lang="en-GB" sz="2400" dirty="0"/>
              <a:t> function or </a:t>
            </a:r>
            <a:r>
              <a:rPr lang="en-GB" sz="2400" i="1" dirty="0"/>
              <a:t>objective</a:t>
            </a:r>
            <a:r>
              <a:rPr lang="en-GB" sz="2400" dirty="0"/>
              <a:t> function</a:t>
            </a:r>
          </a:p>
          <a:p>
            <a:r>
              <a:rPr lang="en-GB" sz="2400" dirty="0"/>
              <a:t>Assigns a single real-valued fitness to each phenotype which forms the basis for selection</a:t>
            </a:r>
          </a:p>
          <a:p>
            <a:pPr lvl="1"/>
            <a:r>
              <a:rPr lang="en-GB" dirty="0"/>
              <a:t>So the more discrimination (different values) the better</a:t>
            </a:r>
          </a:p>
          <a:p>
            <a:r>
              <a:rPr lang="en-GB" sz="2400" dirty="0"/>
              <a:t>Typically we talk about fitness being maximised</a:t>
            </a:r>
          </a:p>
          <a:p>
            <a:pPr lvl="1"/>
            <a:r>
              <a:rPr lang="en-GB" dirty="0"/>
              <a:t>Some problems may be best posed as minimisation problems, but conversion is trivial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B44630-8149-4451-ADCC-B770086FED53}" type="slidenum">
              <a:rPr lang="nl-NL" smtClean="0"/>
              <a:pPr>
                <a:defRPr/>
              </a:pPr>
              <a:t>10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867285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Main EA components</a:t>
            </a:r>
            <a:r>
              <a:rPr lang="en-US" dirty="0" smtClean="0"/>
              <a:t>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Population </a:t>
            </a:r>
            <a:r>
              <a:rPr lang="en-US" dirty="0" smtClean="0"/>
              <a:t>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Role: </a:t>
            </a:r>
            <a:r>
              <a:rPr lang="en-GB" dirty="0" smtClean="0"/>
              <a:t>holds the candidate solutions of the problem as individuals (genotypes)</a:t>
            </a:r>
          </a:p>
          <a:p>
            <a:r>
              <a:rPr lang="en-GB" dirty="0" smtClean="0"/>
              <a:t>Formally, a population is a </a:t>
            </a:r>
            <a:r>
              <a:rPr lang="en-GB" dirty="0" err="1" smtClean="0"/>
              <a:t>multiset</a:t>
            </a:r>
            <a:r>
              <a:rPr lang="en-GB" dirty="0" smtClean="0"/>
              <a:t> of individuals, i.e. repetitions are possible</a:t>
            </a:r>
          </a:p>
          <a:p>
            <a:r>
              <a:rPr lang="en-GB" dirty="0" smtClean="0"/>
              <a:t>Population is the basic unit of evolution, i.e., the population is evolving, not the individuals</a:t>
            </a:r>
          </a:p>
          <a:p>
            <a:r>
              <a:rPr lang="en-GB" dirty="0" smtClean="0"/>
              <a:t>Selection operators act on population level</a:t>
            </a:r>
          </a:p>
          <a:p>
            <a:r>
              <a:rPr lang="en-GB" dirty="0" smtClean="0"/>
              <a:t>Variation operators act on individual level</a:t>
            </a:r>
          </a:p>
          <a:p>
            <a:endParaRPr lang="en-GB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B44630-8149-4451-ADCC-B770086FED53}" type="slidenum">
              <a:rPr lang="nl-NL" smtClean="0"/>
              <a:pPr>
                <a:defRPr/>
              </a:pPr>
              <a:t>11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77036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EA components:</a:t>
            </a:r>
            <a:br>
              <a:rPr lang="en-US" dirty="0"/>
            </a:br>
            <a:r>
              <a:rPr lang="en-US" dirty="0"/>
              <a:t>Population </a:t>
            </a:r>
            <a:r>
              <a:rPr lang="en-US" dirty="0" smtClean="0"/>
              <a:t>(2/</a:t>
            </a:r>
            <a:r>
              <a:rPr lang="en-US" dirty="0"/>
              <a:t>2)</a:t>
            </a:r>
            <a:endParaRPr lang="en-GB" dirty="0"/>
          </a:p>
        </p:txBody>
      </p:sp>
      <p:sp>
        <p:nvSpPr>
          <p:cNvPr id="1187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Some sophisticated </a:t>
            </a:r>
            <a:r>
              <a:rPr lang="en-GB" dirty="0" err="1" smtClean="0"/>
              <a:t>EAs</a:t>
            </a:r>
            <a:r>
              <a:rPr lang="en-GB" dirty="0" smtClean="0"/>
              <a:t> also assert a spatial structure on the population e.g.</a:t>
            </a:r>
            <a:r>
              <a:rPr lang="en-US" dirty="0" smtClean="0"/>
              <a:t>,</a:t>
            </a:r>
            <a:r>
              <a:rPr lang="en-GB" dirty="0" smtClean="0"/>
              <a:t> a grid</a:t>
            </a:r>
          </a:p>
          <a:p>
            <a:r>
              <a:rPr lang="en-GB" dirty="0" smtClean="0"/>
              <a:t>Selection operators usually take whole population into account i.e.</a:t>
            </a:r>
            <a:r>
              <a:rPr lang="en-US" dirty="0" smtClean="0"/>
              <a:t>,</a:t>
            </a:r>
            <a:r>
              <a:rPr lang="en-GB" dirty="0" smtClean="0"/>
              <a:t> reproductive probabilities are </a:t>
            </a:r>
            <a:r>
              <a:rPr lang="en-GB" i="1" dirty="0" smtClean="0"/>
              <a:t>relative</a:t>
            </a:r>
            <a:r>
              <a:rPr lang="en-GB" dirty="0" smtClean="0"/>
              <a:t> to </a:t>
            </a:r>
            <a:r>
              <a:rPr lang="en-GB" i="1" dirty="0" smtClean="0"/>
              <a:t>current</a:t>
            </a:r>
            <a:r>
              <a:rPr lang="en-GB" dirty="0" smtClean="0"/>
              <a:t> generation</a:t>
            </a:r>
          </a:p>
          <a:p>
            <a:r>
              <a:rPr lang="en-GB" dirty="0" smtClean="0">
                <a:solidFill>
                  <a:srgbClr val="E46C0A"/>
                </a:solidFill>
              </a:rPr>
              <a:t>Diversity</a:t>
            </a:r>
            <a:r>
              <a:rPr lang="en-GB" dirty="0" smtClean="0"/>
              <a:t>  of a population refers to the number of different </a:t>
            </a:r>
            <a:r>
              <a:rPr lang="en-GB" dirty="0" err="1" smtClean="0"/>
              <a:t>fitnesses</a:t>
            </a:r>
            <a:r>
              <a:rPr lang="en-GB" dirty="0" smtClean="0"/>
              <a:t> / phenotypes / genotypes present (note: not the same thing)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B44630-8149-4451-ADCC-B770086FED53}" type="slidenum">
              <a:rPr lang="nl-NL" smtClean="0"/>
              <a:pPr>
                <a:defRPr/>
              </a:pPr>
              <a:t>12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626878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Main EA components:</a:t>
            </a:r>
            <a:br>
              <a:rPr lang="en-US" dirty="0"/>
            </a:br>
            <a:r>
              <a:rPr lang="en-GB" dirty="0" smtClean="0"/>
              <a:t>Selection mechanism (1/3)</a:t>
            </a:r>
            <a:endParaRPr lang="en-GB" dirty="0"/>
          </a:p>
        </p:txBody>
      </p:sp>
      <p:sp>
        <p:nvSpPr>
          <p:cNvPr id="1198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dirty="0" smtClean="0"/>
              <a:t>Role: </a:t>
            </a:r>
          </a:p>
          <a:p>
            <a:r>
              <a:rPr lang="en-US" dirty="0" smtClean="0"/>
              <a:t>Identifies individuals </a:t>
            </a:r>
          </a:p>
          <a:p>
            <a:pPr lvl="1"/>
            <a:r>
              <a:rPr lang="en-US" dirty="0" smtClean="0"/>
              <a:t>to become parents</a:t>
            </a:r>
          </a:p>
          <a:p>
            <a:pPr lvl="1"/>
            <a:r>
              <a:rPr lang="en-US" dirty="0" smtClean="0"/>
              <a:t>to survive</a:t>
            </a:r>
          </a:p>
          <a:p>
            <a:r>
              <a:rPr lang="en-US" dirty="0" smtClean="0"/>
              <a:t>Pushes population towards higher fitness</a:t>
            </a:r>
          </a:p>
          <a:p>
            <a:r>
              <a:rPr lang="en-GB" sz="2400" dirty="0" smtClean="0"/>
              <a:t>Usually </a:t>
            </a:r>
            <a:r>
              <a:rPr lang="en-GB" sz="2400" dirty="0"/>
              <a:t>probabilistic</a:t>
            </a:r>
          </a:p>
          <a:p>
            <a:pPr lvl="1"/>
            <a:r>
              <a:rPr lang="en-GB" dirty="0"/>
              <a:t>high quality solutions more likely to </a:t>
            </a:r>
            <a:r>
              <a:rPr lang="en-GB" dirty="0" smtClean="0"/>
              <a:t>be selected than </a:t>
            </a:r>
            <a:r>
              <a:rPr lang="en-GB" dirty="0"/>
              <a:t>low quality</a:t>
            </a:r>
          </a:p>
          <a:p>
            <a:pPr lvl="1"/>
            <a:r>
              <a:rPr lang="en-GB" dirty="0"/>
              <a:t>but not guaranteed</a:t>
            </a:r>
          </a:p>
          <a:p>
            <a:pPr lvl="1"/>
            <a:r>
              <a:rPr lang="en-US" dirty="0"/>
              <a:t>e</a:t>
            </a:r>
            <a:r>
              <a:rPr lang="en-GB" dirty="0" err="1"/>
              <a:t>ven</a:t>
            </a:r>
            <a:r>
              <a:rPr lang="en-GB" dirty="0"/>
              <a:t> worst in current population usually has non-zero probability of </a:t>
            </a:r>
            <a:r>
              <a:rPr lang="en-GB" dirty="0" smtClean="0"/>
              <a:t>being selected</a:t>
            </a:r>
            <a:endParaRPr lang="en-GB" dirty="0"/>
          </a:p>
          <a:p>
            <a:r>
              <a:rPr lang="en-GB" sz="2400" dirty="0"/>
              <a:t>This </a:t>
            </a:r>
            <a:r>
              <a:rPr lang="en-GB" sz="2400" i="1" dirty="0"/>
              <a:t>stochastic</a:t>
            </a:r>
            <a:r>
              <a:rPr lang="en-GB" sz="2400" dirty="0"/>
              <a:t> nature can aid escape from local optima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B44630-8149-4451-ADCC-B770086FED53}" type="slidenum">
              <a:rPr lang="nl-NL" smtClean="0"/>
              <a:pPr>
                <a:defRPr/>
              </a:pPr>
              <a:t>13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778878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4" name="Rectangle 4"/>
          <p:cNvSpPr>
            <a:spLocks noChangeArrowheads="1"/>
          </p:cNvSpPr>
          <p:nvPr/>
        </p:nvSpPr>
        <p:spPr bwMode="auto">
          <a:xfrm>
            <a:off x="401142" y="1391766"/>
            <a:ext cx="4772141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 eaLnBrk="1" hangingPunct="1"/>
            <a:r>
              <a:rPr lang="en-US" sz="2400" dirty="0" smtClean="0">
                <a:latin typeface="Arial" pitchFamily="34" charset="0"/>
                <a:cs typeface="Arial" pitchFamily="34" charset="0"/>
              </a:rPr>
              <a:t>Example: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roulette wheel selection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357313" y="2237224"/>
            <a:ext cx="2020887" cy="1497013"/>
            <a:chOff x="629" y="2833"/>
            <a:chExt cx="1273" cy="943"/>
          </a:xfrm>
        </p:grpSpPr>
        <p:sp>
          <p:nvSpPr>
            <p:cNvPr id="317446" name="Rectangle 6"/>
            <p:cNvSpPr>
              <a:spLocks noChangeArrowheads="1"/>
            </p:cNvSpPr>
            <p:nvPr/>
          </p:nvSpPr>
          <p:spPr bwMode="auto">
            <a:xfrm>
              <a:off x="634" y="2833"/>
              <a:ext cx="1262" cy="2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ctr" eaLnBrk="1" hangingPunct="1"/>
              <a:r>
                <a:rPr lang="en-US" sz="2400">
                  <a:latin typeface="Arial" pitchFamily="34" charset="0"/>
                  <a:cs typeface="Arial" pitchFamily="34" charset="0"/>
                </a:rPr>
                <a:t>fitness(A) = 3</a:t>
              </a:r>
            </a:p>
          </p:txBody>
        </p:sp>
        <p:sp>
          <p:nvSpPr>
            <p:cNvPr id="317447" name="Rectangle 7"/>
            <p:cNvSpPr>
              <a:spLocks noChangeArrowheads="1"/>
            </p:cNvSpPr>
            <p:nvPr/>
          </p:nvSpPr>
          <p:spPr bwMode="auto">
            <a:xfrm>
              <a:off x="634" y="3160"/>
              <a:ext cx="1262" cy="2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ctr" eaLnBrk="1" hangingPunct="1"/>
              <a:r>
                <a:rPr lang="en-US" sz="2400">
                  <a:latin typeface="Arial" pitchFamily="34" charset="0"/>
                  <a:cs typeface="Arial" pitchFamily="34" charset="0"/>
                </a:rPr>
                <a:t>fitness(B) = 1</a:t>
              </a:r>
            </a:p>
          </p:txBody>
        </p:sp>
        <p:sp>
          <p:nvSpPr>
            <p:cNvPr id="317448" name="Rectangle 8"/>
            <p:cNvSpPr>
              <a:spLocks noChangeArrowheads="1"/>
            </p:cNvSpPr>
            <p:nvPr/>
          </p:nvSpPr>
          <p:spPr bwMode="auto">
            <a:xfrm>
              <a:off x="629" y="3487"/>
              <a:ext cx="1273" cy="2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ctr" eaLnBrk="1" hangingPunct="1"/>
              <a:r>
                <a:rPr lang="en-US" sz="2400" dirty="0">
                  <a:latin typeface="Arial" pitchFamily="34" charset="0"/>
                  <a:cs typeface="Arial" pitchFamily="34" charset="0"/>
                </a:rPr>
                <a:t>fitness(C) = 2</a:t>
              </a:r>
            </a:p>
          </p:txBody>
        </p:sp>
      </p:grpSp>
      <p:sp>
        <p:nvSpPr>
          <p:cNvPr id="317449" name="Line 9"/>
          <p:cNvSpPr>
            <a:spLocks noChangeShapeType="1"/>
          </p:cNvSpPr>
          <p:nvPr/>
        </p:nvSpPr>
        <p:spPr bwMode="auto">
          <a:xfrm>
            <a:off x="3871913" y="2986522"/>
            <a:ext cx="771525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5422003" y="1899501"/>
            <a:ext cx="3148013" cy="3009900"/>
            <a:chOff x="3092" y="2152"/>
            <a:chExt cx="1983" cy="1896"/>
          </a:xfrm>
          <a:noFill/>
        </p:grpSpPr>
        <p:sp>
          <p:nvSpPr>
            <p:cNvPr id="317451" name="Oval 11"/>
            <p:cNvSpPr>
              <a:spLocks noChangeArrowheads="1"/>
            </p:cNvSpPr>
            <p:nvPr/>
          </p:nvSpPr>
          <p:spPr bwMode="auto">
            <a:xfrm>
              <a:off x="3092" y="2163"/>
              <a:ext cx="1983" cy="1869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1" hangingPunct="1"/>
              <a:endParaRPr lang="nl-NL" sz="3200">
                <a:solidFill>
                  <a:schemeClr val="hlin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7452" name="Rectangle 12"/>
            <p:cNvSpPr>
              <a:spLocks noChangeArrowheads="1"/>
            </p:cNvSpPr>
            <p:nvPr/>
          </p:nvSpPr>
          <p:spPr bwMode="auto">
            <a:xfrm>
              <a:off x="3488" y="2738"/>
              <a:ext cx="285" cy="367"/>
            </a:xfrm>
            <a:prstGeom prst="rect">
              <a:avLst/>
            </a:prstGeom>
            <a:ln>
              <a:solidFill>
                <a:srgbClr val="FFFFFF"/>
              </a:solidFill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lIns="90488" tIns="44450" rIns="90488" bIns="44450">
              <a:spAutoFit/>
            </a:bodyPr>
            <a:lstStyle/>
            <a:p>
              <a:pPr algn="ctr" eaLnBrk="1" hangingPunct="1"/>
              <a:r>
                <a:rPr lang="en-US" sz="3200">
                  <a:latin typeface="Arial" pitchFamily="34" charset="0"/>
                  <a:cs typeface="Arial" pitchFamily="34" charset="0"/>
                </a:rPr>
                <a:t>A</a:t>
              </a:r>
            </a:p>
          </p:txBody>
        </p:sp>
        <p:sp>
          <p:nvSpPr>
            <p:cNvPr id="317453" name="Rectangle 13"/>
            <p:cNvSpPr>
              <a:spLocks noChangeArrowheads="1"/>
            </p:cNvSpPr>
            <p:nvPr/>
          </p:nvSpPr>
          <p:spPr bwMode="auto">
            <a:xfrm>
              <a:off x="4518" y="2781"/>
              <a:ext cx="302" cy="367"/>
            </a:xfrm>
            <a:prstGeom prst="rect">
              <a:avLst/>
            </a:prstGeom>
            <a:ln>
              <a:solidFill>
                <a:srgbClr val="FFFFFF"/>
              </a:solidFill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lIns="90488" tIns="44450" rIns="90488" bIns="44450">
              <a:spAutoFit/>
            </a:bodyPr>
            <a:lstStyle/>
            <a:p>
              <a:pPr algn="ctr" eaLnBrk="1" hangingPunct="1"/>
              <a:r>
                <a:rPr lang="en-US" sz="3200">
                  <a:latin typeface="Arial" pitchFamily="34" charset="0"/>
                  <a:cs typeface="Arial" pitchFamily="34" charset="0"/>
                </a:rPr>
                <a:t>C</a:t>
              </a:r>
            </a:p>
          </p:txBody>
        </p:sp>
        <p:sp>
          <p:nvSpPr>
            <p:cNvPr id="317454" name="Rectangle 14"/>
            <p:cNvSpPr>
              <a:spLocks noChangeArrowheads="1"/>
            </p:cNvSpPr>
            <p:nvPr/>
          </p:nvSpPr>
          <p:spPr bwMode="auto">
            <a:xfrm>
              <a:off x="4080" y="2333"/>
              <a:ext cx="628" cy="192"/>
            </a:xfrm>
            <a:prstGeom prst="rect">
              <a:avLst/>
            </a:prstGeom>
            <a:noFill/>
            <a:ln>
              <a:noFill/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lIns="90488" tIns="44450" rIns="90488" bIns="44450">
              <a:spAutoFit/>
            </a:bodyPr>
            <a:lstStyle/>
            <a:p>
              <a:pPr algn="ctr" eaLnBrk="1" hangingPunct="1"/>
              <a:r>
                <a:rPr lang="en-US" sz="1400" dirty="0">
                  <a:latin typeface="Arial" pitchFamily="34" charset="0"/>
                  <a:cs typeface="Arial" pitchFamily="34" charset="0"/>
                </a:rPr>
                <a:t>1/6 = 17%</a:t>
              </a:r>
            </a:p>
          </p:txBody>
        </p:sp>
        <p:sp>
          <p:nvSpPr>
            <p:cNvPr id="317455" name="Rectangle 15"/>
            <p:cNvSpPr>
              <a:spLocks noChangeArrowheads="1"/>
            </p:cNvSpPr>
            <p:nvPr/>
          </p:nvSpPr>
          <p:spPr bwMode="auto">
            <a:xfrm>
              <a:off x="3194" y="3215"/>
              <a:ext cx="773" cy="231"/>
            </a:xfrm>
            <a:prstGeom prst="rect">
              <a:avLst/>
            </a:prstGeom>
            <a:ln>
              <a:solidFill>
                <a:srgbClr val="FFFFFF"/>
              </a:solidFill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lIns="90488" tIns="44450" rIns="90488" bIns="44450">
              <a:spAutoFit/>
            </a:bodyPr>
            <a:lstStyle/>
            <a:p>
              <a:pPr algn="ctr" eaLnBrk="1" hangingPunct="1"/>
              <a:r>
                <a:rPr lang="en-US" sz="1800">
                  <a:latin typeface="Arial" pitchFamily="34" charset="0"/>
                  <a:cs typeface="Arial" pitchFamily="34" charset="0"/>
                </a:rPr>
                <a:t>3/6 = 50%</a:t>
              </a:r>
            </a:p>
          </p:txBody>
        </p:sp>
        <p:sp>
          <p:nvSpPr>
            <p:cNvPr id="317456" name="Rectangle 16"/>
            <p:cNvSpPr>
              <a:spLocks noChangeArrowheads="1"/>
            </p:cNvSpPr>
            <p:nvPr/>
          </p:nvSpPr>
          <p:spPr bwMode="auto">
            <a:xfrm>
              <a:off x="4062" y="2595"/>
              <a:ext cx="288" cy="367"/>
            </a:xfrm>
            <a:prstGeom prst="rect">
              <a:avLst/>
            </a:prstGeom>
            <a:ln>
              <a:solidFill>
                <a:srgbClr val="FFFFFF"/>
              </a:solidFill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lIns="90488" tIns="44450" rIns="90488" bIns="44450">
              <a:spAutoFit/>
            </a:bodyPr>
            <a:lstStyle/>
            <a:p>
              <a:pPr algn="ctr" eaLnBrk="1" hangingPunct="1"/>
              <a:r>
                <a:rPr lang="en-US" sz="3200">
                  <a:latin typeface="Arial" pitchFamily="34" charset="0"/>
                  <a:cs typeface="Arial" pitchFamily="34" charset="0"/>
                </a:rPr>
                <a:t>B</a:t>
              </a:r>
            </a:p>
          </p:txBody>
        </p:sp>
        <p:sp>
          <p:nvSpPr>
            <p:cNvPr id="317457" name="Rectangle 17"/>
            <p:cNvSpPr>
              <a:spLocks noChangeArrowheads="1"/>
            </p:cNvSpPr>
            <p:nvPr/>
          </p:nvSpPr>
          <p:spPr bwMode="auto">
            <a:xfrm>
              <a:off x="4172" y="3210"/>
              <a:ext cx="773" cy="231"/>
            </a:xfrm>
            <a:prstGeom prst="rect">
              <a:avLst/>
            </a:prstGeom>
            <a:ln>
              <a:solidFill>
                <a:srgbClr val="FFFFFF"/>
              </a:solidFill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lIns="90488" tIns="44450" rIns="90488" bIns="44450">
              <a:spAutoFit/>
            </a:bodyPr>
            <a:lstStyle/>
            <a:p>
              <a:pPr algn="ctr" eaLnBrk="1" hangingPunct="1"/>
              <a:r>
                <a:rPr lang="en-US" sz="1800" dirty="0">
                  <a:latin typeface="Arial" pitchFamily="34" charset="0"/>
                  <a:cs typeface="Arial" pitchFamily="34" charset="0"/>
                </a:rPr>
                <a:t>2/6 = 33%</a:t>
              </a:r>
            </a:p>
          </p:txBody>
        </p:sp>
        <p:sp>
          <p:nvSpPr>
            <p:cNvPr id="317458" name="Line 18"/>
            <p:cNvSpPr>
              <a:spLocks noChangeShapeType="1"/>
            </p:cNvSpPr>
            <p:nvPr/>
          </p:nvSpPr>
          <p:spPr bwMode="auto">
            <a:xfrm flipV="1">
              <a:off x="4068" y="2427"/>
              <a:ext cx="718" cy="714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7459" name="Line 19"/>
            <p:cNvSpPr>
              <a:spLocks noChangeShapeType="1"/>
            </p:cNvSpPr>
            <p:nvPr/>
          </p:nvSpPr>
          <p:spPr bwMode="auto">
            <a:xfrm>
              <a:off x="4072" y="2152"/>
              <a:ext cx="0" cy="1896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Main EA components</a:t>
            </a:r>
            <a:r>
              <a:rPr lang="en-US" dirty="0" smtClean="0"/>
              <a:t>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Selection </a:t>
            </a:r>
            <a:r>
              <a:rPr lang="en-US" dirty="0" smtClean="0"/>
              <a:t>mechanism (2/3)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B44630-8149-4451-ADCC-B770086FED53}" type="slidenum">
              <a:rPr lang="nl-NL" smtClean="0"/>
              <a:pPr>
                <a:defRPr/>
              </a:pPr>
              <a:t>14</a:t>
            </a:fld>
            <a:endParaRPr lang="nl-NL" dirty="0"/>
          </a:p>
        </p:txBody>
      </p:sp>
      <p:sp>
        <p:nvSpPr>
          <p:cNvPr id="25" name="Rectangle 4"/>
          <p:cNvSpPr>
            <a:spLocks noChangeArrowheads="1"/>
          </p:cNvSpPr>
          <p:nvPr/>
        </p:nvSpPr>
        <p:spPr bwMode="auto">
          <a:xfrm>
            <a:off x="381022" y="4927056"/>
            <a:ext cx="7595029" cy="119776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 eaLnBrk="1" hangingPunct="1"/>
            <a:r>
              <a:rPr lang="en-US" sz="2400" dirty="0" smtClean="0">
                <a:latin typeface="Arial" pitchFamily="34" charset="0"/>
                <a:cs typeface="Arial" pitchFamily="34" charset="0"/>
              </a:rPr>
              <a:t>In principle, any selection mechanism can be used for </a:t>
            </a:r>
          </a:p>
          <a:p>
            <a:pPr algn="l" eaLnBrk="1" hangingPunct="1"/>
            <a:r>
              <a:rPr lang="en-US" sz="2400" dirty="0" smtClean="0">
                <a:latin typeface="Arial" pitchFamily="34" charset="0"/>
                <a:cs typeface="Arial" pitchFamily="34" charset="0"/>
              </a:rPr>
              <a:t>parent selection as well as for survivor selection </a:t>
            </a:r>
          </a:p>
          <a:p>
            <a:pPr algn="l" eaLnBrk="1" hangingPunct="1"/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911169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44" grpId="0" autoUpdateAnimBg="0"/>
      <p:bldP spid="317449" grpId="0" animBg="1"/>
      <p:bldP spid="25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Main EA components</a:t>
            </a:r>
            <a:r>
              <a:rPr lang="en-US" dirty="0" smtClean="0"/>
              <a:t>: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US" dirty="0"/>
              <a:t>Selection mechanism </a:t>
            </a:r>
            <a:r>
              <a:rPr lang="en-US" dirty="0" smtClean="0"/>
              <a:t>(3/</a:t>
            </a:r>
            <a:r>
              <a:rPr lang="en-US" dirty="0"/>
              <a:t>3)</a:t>
            </a:r>
            <a:endParaRPr lang="en-GB" dirty="0"/>
          </a:p>
        </p:txBody>
      </p:sp>
      <p:sp>
        <p:nvSpPr>
          <p:cNvPr id="1239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Survivor selection A</a:t>
            </a:r>
            <a:r>
              <a:rPr lang="en-GB" sz="2400" dirty="0" smtClean="0"/>
              <a:t>.k.a</a:t>
            </a:r>
            <a:r>
              <a:rPr lang="en-GB" sz="2400" dirty="0"/>
              <a:t>. </a:t>
            </a:r>
            <a:r>
              <a:rPr lang="en-GB" sz="2400" b="1" i="1" dirty="0"/>
              <a:t>replacement</a:t>
            </a:r>
            <a:endParaRPr lang="en-GB" sz="2400" dirty="0"/>
          </a:p>
          <a:p>
            <a:r>
              <a:rPr lang="en-GB" sz="2400" dirty="0"/>
              <a:t>Most </a:t>
            </a:r>
            <a:r>
              <a:rPr lang="en-GB" sz="2400" dirty="0" err="1"/>
              <a:t>EAs</a:t>
            </a:r>
            <a:r>
              <a:rPr lang="en-GB" sz="2400" dirty="0"/>
              <a:t> use fixed population size so need a way of going from (parents + offspring) to next generation</a:t>
            </a:r>
          </a:p>
          <a:p>
            <a:r>
              <a:rPr lang="en-GB" sz="2400" dirty="0"/>
              <a:t>Often </a:t>
            </a:r>
            <a:r>
              <a:rPr lang="en-GB" sz="2400" dirty="0" smtClean="0"/>
              <a:t>deterministic (while parent selection is usually stochastic)</a:t>
            </a:r>
            <a:endParaRPr lang="en-GB" sz="2400" dirty="0"/>
          </a:p>
          <a:p>
            <a:pPr lvl="1"/>
            <a:r>
              <a:rPr lang="en-GB" dirty="0"/>
              <a:t>Fitness based : e.g.</a:t>
            </a:r>
            <a:r>
              <a:rPr lang="en-US" dirty="0"/>
              <a:t>,</a:t>
            </a:r>
            <a:r>
              <a:rPr lang="en-GB" dirty="0"/>
              <a:t> rank </a:t>
            </a:r>
            <a:r>
              <a:rPr lang="en-GB" dirty="0" smtClean="0"/>
              <a:t>parents</a:t>
            </a:r>
            <a:r>
              <a:rPr lang="sl-SI" dirty="0" smtClean="0"/>
              <a:t> </a:t>
            </a:r>
            <a:r>
              <a:rPr lang="en-GB" dirty="0" smtClean="0"/>
              <a:t>+</a:t>
            </a:r>
            <a:r>
              <a:rPr lang="sl-SI" dirty="0" smtClean="0"/>
              <a:t> </a:t>
            </a:r>
            <a:r>
              <a:rPr lang="en-GB" dirty="0" smtClean="0"/>
              <a:t>offspring </a:t>
            </a:r>
            <a:r>
              <a:rPr lang="en-GB" dirty="0"/>
              <a:t>and take best </a:t>
            </a:r>
          </a:p>
          <a:p>
            <a:pPr lvl="1"/>
            <a:r>
              <a:rPr lang="en-GB" dirty="0"/>
              <a:t>Age based</a:t>
            </a:r>
            <a:r>
              <a:rPr lang="en-US" dirty="0"/>
              <a:t>:</a:t>
            </a:r>
            <a:r>
              <a:rPr lang="en-GB" dirty="0"/>
              <a:t> make as many offspring as parents and delete all parents </a:t>
            </a:r>
          </a:p>
          <a:p>
            <a:r>
              <a:rPr lang="en-GB" sz="2400" dirty="0"/>
              <a:t>Sometimes </a:t>
            </a:r>
            <a:r>
              <a:rPr lang="en-GB" dirty="0" smtClean="0"/>
              <a:t>a </a:t>
            </a:r>
            <a:r>
              <a:rPr lang="en-GB" sz="2400" dirty="0" smtClean="0"/>
              <a:t>combination </a:t>
            </a:r>
            <a:r>
              <a:rPr lang="en-GB" dirty="0" smtClean="0"/>
              <a:t>of stochastic and deterministic (elitism)</a:t>
            </a:r>
            <a:endParaRPr lang="en-GB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B44630-8149-4451-ADCC-B770086FED53}" type="slidenum">
              <a:rPr lang="nl-NL" smtClean="0"/>
              <a:pPr>
                <a:defRPr/>
              </a:pPr>
              <a:t>15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616480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Main EA components</a:t>
            </a:r>
            <a:r>
              <a:rPr lang="en-US" dirty="0" smtClean="0"/>
              <a:t>: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Variation </a:t>
            </a:r>
            <a:r>
              <a:rPr lang="en-GB" dirty="0" smtClean="0"/>
              <a:t>operators</a:t>
            </a:r>
            <a:endParaRPr lang="en-GB" dirty="0"/>
          </a:p>
        </p:txBody>
      </p:sp>
      <p:sp>
        <p:nvSpPr>
          <p:cNvPr id="1208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 smtClean="0"/>
              <a:t>Role: to </a:t>
            </a:r>
            <a:r>
              <a:rPr lang="en-GB" sz="2400" dirty="0"/>
              <a:t>generate new candidate solutions </a:t>
            </a:r>
          </a:p>
          <a:p>
            <a:r>
              <a:rPr lang="en-GB" sz="2400" dirty="0"/>
              <a:t>Usually divided into two types according to their </a:t>
            </a:r>
            <a:r>
              <a:rPr lang="en-GB" sz="2400" dirty="0" err="1">
                <a:solidFill>
                  <a:srgbClr val="008000"/>
                </a:solidFill>
              </a:rPr>
              <a:t>arity</a:t>
            </a:r>
            <a:r>
              <a:rPr lang="en-GB" sz="2400" dirty="0">
                <a:solidFill>
                  <a:srgbClr val="008000"/>
                </a:solidFill>
              </a:rPr>
              <a:t> </a:t>
            </a:r>
            <a:r>
              <a:rPr lang="en-GB" sz="2400" dirty="0"/>
              <a:t>(number of inputs):</a:t>
            </a:r>
          </a:p>
          <a:p>
            <a:pPr lvl="1"/>
            <a:r>
              <a:rPr lang="en-GB" sz="2000" dirty="0" err="1"/>
              <a:t>Arity</a:t>
            </a:r>
            <a:r>
              <a:rPr lang="en-GB" sz="2000" dirty="0"/>
              <a:t> 1 : mutation operators</a:t>
            </a:r>
          </a:p>
          <a:p>
            <a:pPr lvl="1"/>
            <a:r>
              <a:rPr lang="en-GB" sz="2000" dirty="0" err="1"/>
              <a:t>Arity</a:t>
            </a:r>
            <a:r>
              <a:rPr lang="en-GB" sz="2000" dirty="0"/>
              <a:t> &gt;1 : </a:t>
            </a:r>
            <a:r>
              <a:rPr lang="en-GB" sz="2000" dirty="0" smtClean="0"/>
              <a:t>recombination </a:t>
            </a:r>
            <a:r>
              <a:rPr lang="en-GB" sz="2000" dirty="0"/>
              <a:t>operators</a:t>
            </a:r>
          </a:p>
          <a:p>
            <a:pPr lvl="1"/>
            <a:r>
              <a:rPr lang="en-GB" sz="2000" dirty="0" err="1"/>
              <a:t>Arity</a:t>
            </a:r>
            <a:r>
              <a:rPr lang="en-GB" sz="2000" dirty="0"/>
              <a:t> = 2 typically called </a:t>
            </a:r>
            <a:r>
              <a:rPr lang="en-GB" sz="2000" dirty="0" smtClean="0">
                <a:solidFill>
                  <a:srgbClr val="E46C0A"/>
                </a:solidFill>
              </a:rPr>
              <a:t>crossover</a:t>
            </a:r>
          </a:p>
          <a:p>
            <a:pPr lvl="1"/>
            <a:r>
              <a:rPr lang="en-GB" dirty="0" err="1" smtClean="0"/>
              <a:t>Arity</a:t>
            </a:r>
            <a:r>
              <a:rPr lang="en-GB" dirty="0" smtClean="0"/>
              <a:t> &gt; 2 is formally possible, seldom used in EC</a:t>
            </a:r>
            <a:endParaRPr lang="en-GB" sz="2000" dirty="0"/>
          </a:p>
          <a:p>
            <a:r>
              <a:rPr lang="en-GB" sz="2400" dirty="0"/>
              <a:t>There has been much debate about relative importance of recombination and mutation</a:t>
            </a:r>
          </a:p>
          <a:p>
            <a:pPr lvl="1"/>
            <a:r>
              <a:rPr lang="en-GB" sz="2000" dirty="0"/>
              <a:t>Nowadays most </a:t>
            </a:r>
            <a:r>
              <a:rPr lang="en-GB" sz="2000" dirty="0" err="1"/>
              <a:t>EAs</a:t>
            </a:r>
            <a:r>
              <a:rPr lang="en-GB" sz="2000" dirty="0"/>
              <a:t> use both</a:t>
            </a:r>
          </a:p>
          <a:p>
            <a:pPr lvl="1"/>
            <a:r>
              <a:rPr lang="en-GB" sz="2000" dirty="0" smtClean="0"/>
              <a:t>Variation </a:t>
            </a:r>
            <a:r>
              <a:rPr lang="en-GB" sz="2000" dirty="0"/>
              <a:t>operators </a:t>
            </a:r>
            <a:r>
              <a:rPr lang="en-GB" sz="2000" dirty="0" smtClean="0"/>
              <a:t>must match the given </a:t>
            </a:r>
            <a:r>
              <a:rPr lang="en-GB" sz="2000" dirty="0"/>
              <a:t>representation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B44630-8149-4451-ADCC-B770086FED53}" type="slidenum">
              <a:rPr lang="nl-NL" smtClean="0"/>
              <a:pPr>
                <a:defRPr/>
              </a:pPr>
              <a:t>16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802163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Main EA components</a:t>
            </a:r>
            <a:r>
              <a:rPr lang="en-US" dirty="0" smtClean="0"/>
              <a:t>:</a:t>
            </a:r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>Mutation (1/2)</a:t>
            </a:r>
            <a:endParaRPr lang="en-GB" dirty="0"/>
          </a:p>
        </p:txBody>
      </p:sp>
      <p:sp>
        <p:nvSpPr>
          <p:cNvPr id="1218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sz="2400" dirty="0" smtClean="0"/>
              <a:t>Role: causes small, random variance</a:t>
            </a:r>
          </a:p>
          <a:p>
            <a:r>
              <a:rPr lang="en-GB" sz="2400" dirty="0" smtClean="0"/>
              <a:t>Acts </a:t>
            </a:r>
            <a:r>
              <a:rPr lang="en-GB" sz="2400" dirty="0"/>
              <a:t>on one genotype and delivers another</a:t>
            </a:r>
          </a:p>
          <a:p>
            <a:r>
              <a:rPr lang="en-GB" sz="2400" dirty="0"/>
              <a:t>Element of randomness is essential and differentiates it from other unary heuristic operators</a:t>
            </a:r>
          </a:p>
          <a:p>
            <a:r>
              <a:rPr lang="en-GB" sz="2400" dirty="0"/>
              <a:t>Importance ascribed  depends on representation and </a:t>
            </a:r>
            <a:r>
              <a:rPr lang="en-GB" sz="2400" dirty="0" smtClean="0"/>
              <a:t>historical dialect</a:t>
            </a:r>
            <a:r>
              <a:rPr lang="en-GB" sz="2400" dirty="0"/>
              <a:t>:</a:t>
            </a:r>
          </a:p>
          <a:p>
            <a:pPr lvl="1"/>
            <a:r>
              <a:rPr lang="en-GB" sz="2000" dirty="0"/>
              <a:t>Binary </a:t>
            </a:r>
            <a:r>
              <a:rPr lang="en-GB" sz="2000" dirty="0" err="1"/>
              <a:t>GAs</a:t>
            </a:r>
            <a:r>
              <a:rPr lang="en-GB" sz="2000" dirty="0"/>
              <a:t> – background operator responsible for preserving and introducing diversity</a:t>
            </a:r>
          </a:p>
          <a:p>
            <a:pPr lvl="1"/>
            <a:r>
              <a:rPr lang="en-GB" sz="2000" dirty="0"/>
              <a:t>EP for </a:t>
            </a:r>
            <a:r>
              <a:rPr lang="en-GB" sz="2000" dirty="0" smtClean="0"/>
              <a:t>FSM’s</a:t>
            </a:r>
            <a:r>
              <a:rPr lang="sl-SI" sz="2000" dirty="0" smtClean="0"/>
              <a:t> </a:t>
            </a:r>
            <a:r>
              <a:rPr lang="en-GB" sz="2000" dirty="0" smtClean="0"/>
              <a:t>/ </a:t>
            </a:r>
            <a:r>
              <a:rPr lang="en-GB" sz="2000" dirty="0"/>
              <a:t>continuous variables – only search operator</a:t>
            </a:r>
            <a:endParaRPr lang="en-US" sz="2000" dirty="0"/>
          </a:p>
          <a:p>
            <a:pPr lvl="1"/>
            <a:r>
              <a:rPr lang="en-US" sz="2000" dirty="0"/>
              <a:t>GP </a:t>
            </a:r>
            <a:r>
              <a:rPr lang="en-GB" sz="2000" dirty="0"/>
              <a:t>–</a:t>
            </a:r>
            <a:r>
              <a:rPr lang="en-US" sz="2000" dirty="0"/>
              <a:t> hardly used</a:t>
            </a:r>
            <a:endParaRPr lang="en-GB" sz="2000" dirty="0"/>
          </a:p>
          <a:p>
            <a:r>
              <a:rPr lang="en-GB" sz="2400" dirty="0"/>
              <a:t>May guarantee connectedness of search space and hence convergence proofs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B44630-8149-4451-ADCC-B770086FED53}" type="slidenum">
              <a:rPr lang="nl-NL" smtClean="0"/>
              <a:pPr>
                <a:defRPr/>
              </a:pPr>
              <a:t>17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451523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3" name="Rectangle 5"/>
          <p:cNvSpPr>
            <a:spLocks noChangeArrowheads="1"/>
          </p:cNvSpPr>
          <p:nvPr/>
        </p:nvSpPr>
        <p:spPr bwMode="auto">
          <a:xfrm>
            <a:off x="577976" y="2356583"/>
            <a:ext cx="111794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1" hangingPunct="1"/>
            <a:r>
              <a:rPr lang="en-US" sz="2400" b="1" dirty="0">
                <a:latin typeface="Arial" pitchFamily="34" charset="0"/>
                <a:cs typeface="Arial" pitchFamily="34" charset="0"/>
              </a:rPr>
              <a:t>before</a:t>
            </a:r>
          </a:p>
        </p:txBody>
      </p: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4910326" y="1822958"/>
            <a:ext cx="2202825" cy="1524000"/>
            <a:chOff x="3553" y="1626"/>
            <a:chExt cx="1639" cy="1070"/>
          </a:xfrm>
        </p:grpSpPr>
        <p:graphicFrame>
          <p:nvGraphicFramePr>
            <p:cNvPr id="319495" name="Object 7"/>
            <p:cNvGraphicFramePr>
              <a:graphicFrameLocks/>
            </p:cNvGraphicFramePr>
            <p:nvPr/>
          </p:nvGraphicFramePr>
          <p:xfrm>
            <a:off x="4283" y="1626"/>
            <a:ext cx="909" cy="10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0" name="ClipArt" r:id="rId4" imgW="1442880" imgH="1698480" progId="">
                    <p:embed/>
                  </p:oleObj>
                </mc:Choice>
                <mc:Fallback>
                  <p:oleObj name="ClipArt" r:id="rId4" imgW="1442880" imgH="1698480" progId="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83" y="1626"/>
                          <a:ext cx="909" cy="10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9496" name="Rectangle 8"/>
            <p:cNvSpPr>
              <a:spLocks noChangeArrowheads="1"/>
            </p:cNvSpPr>
            <p:nvPr/>
          </p:nvSpPr>
          <p:spPr bwMode="auto">
            <a:xfrm>
              <a:off x="3553" y="2150"/>
              <a:ext cx="137" cy="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1" hangingPunct="1"/>
              <a:endParaRPr lang="nl-NL" sz="2400" b="1">
                <a:solidFill>
                  <a:schemeClr val="accent2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19499" name="Rectangle 11"/>
          <p:cNvSpPr>
            <a:spLocks noChangeArrowheads="1"/>
          </p:cNvSpPr>
          <p:nvPr/>
        </p:nvSpPr>
        <p:spPr bwMode="auto">
          <a:xfrm>
            <a:off x="1889168" y="4400892"/>
            <a:ext cx="2605935" cy="647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eaLnBrk="1" hangingPunct="1"/>
            <a:r>
              <a:rPr lang="en-US" b="1" dirty="0">
                <a:latin typeface="Arial" pitchFamily="34" charset="0"/>
                <a:cs typeface="Arial" pitchFamily="34" charset="0"/>
              </a:rPr>
              <a:t>1  1  1  0  1  1  1</a:t>
            </a:r>
            <a:r>
              <a:rPr lang="en-US" sz="3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319500" name="Rectangle 12"/>
          <p:cNvSpPr>
            <a:spLocks noChangeArrowheads="1"/>
          </p:cNvSpPr>
          <p:nvPr/>
        </p:nvSpPr>
        <p:spPr bwMode="auto">
          <a:xfrm>
            <a:off x="607003" y="4411049"/>
            <a:ext cx="847119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1" hangingPunct="1"/>
            <a:r>
              <a:rPr lang="en-US" sz="2400" b="1" dirty="0">
                <a:latin typeface="Arial" pitchFamily="34" charset="0"/>
                <a:cs typeface="Arial" pitchFamily="34" charset="0"/>
              </a:rPr>
              <a:t>after</a:t>
            </a:r>
          </a:p>
        </p:txBody>
      </p: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5030171" y="4044336"/>
            <a:ext cx="2057964" cy="1447800"/>
            <a:chOff x="3809" y="2783"/>
            <a:chExt cx="1499" cy="1055"/>
          </a:xfrm>
        </p:grpSpPr>
        <p:sp>
          <p:nvSpPr>
            <p:cNvPr id="319502" name="Freeform 14"/>
            <p:cNvSpPr>
              <a:spLocks/>
            </p:cNvSpPr>
            <p:nvPr/>
          </p:nvSpPr>
          <p:spPr bwMode="auto">
            <a:xfrm>
              <a:off x="4672" y="3402"/>
              <a:ext cx="350" cy="406"/>
            </a:xfrm>
            <a:custGeom>
              <a:avLst/>
              <a:gdLst/>
              <a:ahLst/>
              <a:cxnLst>
                <a:cxn ang="0">
                  <a:pos x="21" y="31"/>
                </a:cxn>
                <a:cxn ang="0">
                  <a:pos x="12" y="77"/>
                </a:cxn>
                <a:cxn ang="0">
                  <a:pos x="7" y="106"/>
                </a:cxn>
                <a:cxn ang="0">
                  <a:pos x="2" y="148"/>
                </a:cxn>
                <a:cxn ang="0">
                  <a:pos x="0" y="181"/>
                </a:cxn>
                <a:cxn ang="0">
                  <a:pos x="2" y="216"/>
                </a:cxn>
                <a:cxn ang="0">
                  <a:pos x="9" y="252"/>
                </a:cxn>
                <a:cxn ang="0">
                  <a:pos x="17" y="295"/>
                </a:cxn>
                <a:cxn ang="0">
                  <a:pos x="23" y="324"/>
                </a:cxn>
                <a:cxn ang="0">
                  <a:pos x="33" y="354"/>
                </a:cxn>
                <a:cxn ang="0">
                  <a:pos x="33" y="375"/>
                </a:cxn>
                <a:cxn ang="0">
                  <a:pos x="33" y="392"/>
                </a:cxn>
                <a:cxn ang="0">
                  <a:pos x="41" y="400"/>
                </a:cxn>
                <a:cxn ang="0">
                  <a:pos x="52" y="404"/>
                </a:cxn>
                <a:cxn ang="0">
                  <a:pos x="68" y="405"/>
                </a:cxn>
                <a:cxn ang="0">
                  <a:pos x="80" y="401"/>
                </a:cxn>
                <a:cxn ang="0">
                  <a:pos x="95" y="394"/>
                </a:cxn>
                <a:cxn ang="0">
                  <a:pos x="111" y="384"/>
                </a:cxn>
                <a:cxn ang="0">
                  <a:pos x="122" y="367"/>
                </a:cxn>
                <a:cxn ang="0">
                  <a:pos x="128" y="352"/>
                </a:cxn>
                <a:cxn ang="0">
                  <a:pos x="126" y="339"/>
                </a:cxn>
                <a:cxn ang="0">
                  <a:pos x="118" y="326"/>
                </a:cxn>
                <a:cxn ang="0">
                  <a:pos x="111" y="300"/>
                </a:cxn>
                <a:cxn ang="0">
                  <a:pos x="113" y="273"/>
                </a:cxn>
                <a:cxn ang="0">
                  <a:pos x="114" y="245"/>
                </a:cxn>
                <a:cxn ang="0">
                  <a:pos x="121" y="216"/>
                </a:cxn>
                <a:cxn ang="0">
                  <a:pos x="131" y="194"/>
                </a:cxn>
                <a:cxn ang="0">
                  <a:pos x="142" y="184"/>
                </a:cxn>
                <a:cxn ang="0">
                  <a:pos x="152" y="176"/>
                </a:cxn>
                <a:cxn ang="0">
                  <a:pos x="166" y="171"/>
                </a:cxn>
                <a:cxn ang="0">
                  <a:pos x="190" y="171"/>
                </a:cxn>
                <a:cxn ang="0">
                  <a:pos x="206" y="177"/>
                </a:cxn>
                <a:cxn ang="0">
                  <a:pos x="217" y="189"/>
                </a:cxn>
                <a:cxn ang="0">
                  <a:pos x="225" y="205"/>
                </a:cxn>
                <a:cxn ang="0">
                  <a:pos x="228" y="228"/>
                </a:cxn>
                <a:cxn ang="0">
                  <a:pos x="230" y="269"/>
                </a:cxn>
                <a:cxn ang="0">
                  <a:pos x="225" y="305"/>
                </a:cxn>
                <a:cxn ang="0">
                  <a:pos x="219" y="328"/>
                </a:cxn>
                <a:cxn ang="0">
                  <a:pos x="217" y="344"/>
                </a:cxn>
                <a:cxn ang="0">
                  <a:pos x="218" y="355"/>
                </a:cxn>
                <a:cxn ang="0">
                  <a:pos x="222" y="362"/>
                </a:cxn>
                <a:cxn ang="0">
                  <a:pos x="228" y="371"/>
                </a:cxn>
                <a:cxn ang="0">
                  <a:pos x="237" y="376"/>
                </a:cxn>
                <a:cxn ang="0">
                  <a:pos x="248" y="380"/>
                </a:cxn>
                <a:cxn ang="0">
                  <a:pos x="261" y="380"/>
                </a:cxn>
                <a:cxn ang="0">
                  <a:pos x="291" y="378"/>
                </a:cxn>
                <a:cxn ang="0">
                  <a:pos x="301" y="375"/>
                </a:cxn>
                <a:cxn ang="0">
                  <a:pos x="309" y="371"/>
                </a:cxn>
                <a:cxn ang="0">
                  <a:pos x="314" y="352"/>
                </a:cxn>
                <a:cxn ang="0">
                  <a:pos x="312" y="335"/>
                </a:cxn>
                <a:cxn ang="0">
                  <a:pos x="317" y="292"/>
                </a:cxn>
                <a:cxn ang="0">
                  <a:pos x="327" y="249"/>
                </a:cxn>
                <a:cxn ang="0">
                  <a:pos x="341" y="186"/>
                </a:cxn>
                <a:cxn ang="0">
                  <a:pos x="349" y="134"/>
                </a:cxn>
                <a:cxn ang="0">
                  <a:pos x="349" y="79"/>
                </a:cxn>
                <a:cxn ang="0">
                  <a:pos x="338" y="31"/>
                </a:cxn>
                <a:cxn ang="0">
                  <a:pos x="331" y="0"/>
                </a:cxn>
                <a:cxn ang="0">
                  <a:pos x="21" y="31"/>
                </a:cxn>
              </a:cxnLst>
              <a:rect l="0" t="0" r="r" b="b"/>
              <a:pathLst>
                <a:path w="350" h="406">
                  <a:moveTo>
                    <a:pt x="21" y="31"/>
                  </a:moveTo>
                  <a:lnTo>
                    <a:pt x="12" y="77"/>
                  </a:lnTo>
                  <a:lnTo>
                    <a:pt x="7" y="106"/>
                  </a:lnTo>
                  <a:lnTo>
                    <a:pt x="2" y="148"/>
                  </a:lnTo>
                  <a:lnTo>
                    <a:pt x="0" y="181"/>
                  </a:lnTo>
                  <a:lnTo>
                    <a:pt x="2" y="216"/>
                  </a:lnTo>
                  <a:lnTo>
                    <a:pt x="9" y="252"/>
                  </a:lnTo>
                  <a:lnTo>
                    <a:pt x="17" y="295"/>
                  </a:lnTo>
                  <a:lnTo>
                    <a:pt x="23" y="324"/>
                  </a:lnTo>
                  <a:lnTo>
                    <a:pt x="33" y="354"/>
                  </a:lnTo>
                  <a:lnTo>
                    <a:pt x="33" y="375"/>
                  </a:lnTo>
                  <a:lnTo>
                    <a:pt x="33" y="392"/>
                  </a:lnTo>
                  <a:lnTo>
                    <a:pt x="41" y="400"/>
                  </a:lnTo>
                  <a:lnTo>
                    <a:pt x="52" y="404"/>
                  </a:lnTo>
                  <a:lnTo>
                    <a:pt x="68" y="405"/>
                  </a:lnTo>
                  <a:lnTo>
                    <a:pt x="80" y="401"/>
                  </a:lnTo>
                  <a:lnTo>
                    <a:pt x="95" y="394"/>
                  </a:lnTo>
                  <a:lnTo>
                    <a:pt x="111" y="384"/>
                  </a:lnTo>
                  <a:lnTo>
                    <a:pt x="122" y="367"/>
                  </a:lnTo>
                  <a:lnTo>
                    <a:pt x="128" y="352"/>
                  </a:lnTo>
                  <a:lnTo>
                    <a:pt x="126" y="339"/>
                  </a:lnTo>
                  <a:lnTo>
                    <a:pt x="118" y="326"/>
                  </a:lnTo>
                  <a:lnTo>
                    <a:pt x="111" y="300"/>
                  </a:lnTo>
                  <a:lnTo>
                    <a:pt x="113" y="273"/>
                  </a:lnTo>
                  <a:lnTo>
                    <a:pt x="114" y="245"/>
                  </a:lnTo>
                  <a:lnTo>
                    <a:pt x="121" y="216"/>
                  </a:lnTo>
                  <a:lnTo>
                    <a:pt x="131" y="194"/>
                  </a:lnTo>
                  <a:lnTo>
                    <a:pt x="142" y="184"/>
                  </a:lnTo>
                  <a:lnTo>
                    <a:pt x="152" y="176"/>
                  </a:lnTo>
                  <a:lnTo>
                    <a:pt x="166" y="171"/>
                  </a:lnTo>
                  <a:lnTo>
                    <a:pt x="190" y="171"/>
                  </a:lnTo>
                  <a:lnTo>
                    <a:pt x="206" y="177"/>
                  </a:lnTo>
                  <a:lnTo>
                    <a:pt x="217" y="189"/>
                  </a:lnTo>
                  <a:lnTo>
                    <a:pt x="225" y="205"/>
                  </a:lnTo>
                  <a:lnTo>
                    <a:pt x="228" y="228"/>
                  </a:lnTo>
                  <a:lnTo>
                    <a:pt x="230" y="269"/>
                  </a:lnTo>
                  <a:lnTo>
                    <a:pt x="225" y="305"/>
                  </a:lnTo>
                  <a:lnTo>
                    <a:pt x="219" y="328"/>
                  </a:lnTo>
                  <a:lnTo>
                    <a:pt x="217" y="344"/>
                  </a:lnTo>
                  <a:lnTo>
                    <a:pt x="218" y="355"/>
                  </a:lnTo>
                  <a:lnTo>
                    <a:pt x="222" y="362"/>
                  </a:lnTo>
                  <a:lnTo>
                    <a:pt x="228" y="371"/>
                  </a:lnTo>
                  <a:lnTo>
                    <a:pt x="237" y="376"/>
                  </a:lnTo>
                  <a:lnTo>
                    <a:pt x="248" y="380"/>
                  </a:lnTo>
                  <a:lnTo>
                    <a:pt x="261" y="380"/>
                  </a:lnTo>
                  <a:lnTo>
                    <a:pt x="291" y="378"/>
                  </a:lnTo>
                  <a:lnTo>
                    <a:pt x="301" y="375"/>
                  </a:lnTo>
                  <a:lnTo>
                    <a:pt x="309" y="371"/>
                  </a:lnTo>
                  <a:lnTo>
                    <a:pt x="314" y="352"/>
                  </a:lnTo>
                  <a:lnTo>
                    <a:pt x="312" y="335"/>
                  </a:lnTo>
                  <a:lnTo>
                    <a:pt x="317" y="292"/>
                  </a:lnTo>
                  <a:lnTo>
                    <a:pt x="327" y="249"/>
                  </a:lnTo>
                  <a:lnTo>
                    <a:pt x="341" y="186"/>
                  </a:lnTo>
                  <a:lnTo>
                    <a:pt x="349" y="134"/>
                  </a:lnTo>
                  <a:lnTo>
                    <a:pt x="349" y="79"/>
                  </a:lnTo>
                  <a:lnTo>
                    <a:pt x="338" y="31"/>
                  </a:lnTo>
                  <a:lnTo>
                    <a:pt x="331" y="0"/>
                  </a:lnTo>
                  <a:lnTo>
                    <a:pt x="21" y="31"/>
                  </a:lnTo>
                </a:path>
              </a:pathLst>
            </a:custGeom>
            <a:solidFill>
              <a:srgbClr val="5F5F5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9503" name="Freeform 15"/>
            <p:cNvSpPr>
              <a:spLocks/>
            </p:cNvSpPr>
            <p:nvPr/>
          </p:nvSpPr>
          <p:spPr bwMode="auto">
            <a:xfrm>
              <a:off x="4631" y="3060"/>
              <a:ext cx="460" cy="778"/>
            </a:xfrm>
            <a:custGeom>
              <a:avLst/>
              <a:gdLst/>
              <a:ahLst/>
              <a:cxnLst>
                <a:cxn ang="0">
                  <a:pos x="8" y="158"/>
                </a:cxn>
                <a:cxn ang="0">
                  <a:pos x="0" y="224"/>
                </a:cxn>
                <a:cxn ang="0">
                  <a:pos x="6" y="297"/>
                </a:cxn>
                <a:cxn ang="0">
                  <a:pos x="24" y="364"/>
                </a:cxn>
                <a:cxn ang="0">
                  <a:pos x="62" y="431"/>
                </a:cxn>
                <a:cxn ang="0">
                  <a:pos x="91" y="495"/>
                </a:cxn>
                <a:cxn ang="0">
                  <a:pos x="110" y="594"/>
                </a:cxn>
                <a:cxn ang="0">
                  <a:pos x="115" y="696"/>
                </a:cxn>
                <a:cxn ang="0">
                  <a:pos x="112" y="763"/>
                </a:cxn>
                <a:cxn ang="0">
                  <a:pos x="142" y="776"/>
                </a:cxn>
                <a:cxn ang="0">
                  <a:pos x="172" y="774"/>
                </a:cxn>
                <a:cxn ang="0">
                  <a:pos x="199" y="763"/>
                </a:cxn>
                <a:cxn ang="0">
                  <a:pos x="222" y="744"/>
                </a:cxn>
                <a:cxn ang="0">
                  <a:pos x="215" y="704"/>
                </a:cxn>
                <a:cxn ang="0">
                  <a:pos x="193" y="618"/>
                </a:cxn>
                <a:cxn ang="0">
                  <a:pos x="201" y="514"/>
                </a:cxn>
                <a:cxn ang="0">
                  <a:pos x="215" y="481"/>
                </a:cxn>
                <a:cxn ang="0">
                  <a:pos x="253" y="457"/>
                </a:cxn>
                <a:cxn ang="0">
                  <a:pos x="290" y="454"/>
                </a:cxn>
                <a:cxn ang="0">
                  <a:pos x="320" y="472"/>
                </a:cxn>
                <a:cxn ang="0">
                  <a:pos x="340" y="522"/>
                </a:cxn>
                <a:cxn ang="0">
                  <a:pos x="340" y="605"/>
                </a:cxn>
                <a:cxn ang="0">
                  <a:pos x="311" y="685"/>
                </a:cxn>
                <a:cxn ang="0">
                  <a:pos x="289" y="723"/>
                </a:cxn>
                <a:cxn ang="0">
                  <a:pos x="295" y="744"/>
                </a:cxn>
                <a:cxn ang="0">
                  <a:pos x="310" y="757"/>
                </a:cxn>
                <a:cxn ang="0">
                  <a:pos x="337" y="766"/>
                </a:cxn>
                <a:cxn ang="0">
                  <a:pos x="359" y="766"/>
                </a:cxn>
                <a:cxn ang="0">
                  <a:pos x="386" y="760"/>
                </a:cxn>
                <a:cxn ang="0">
                  <a:pos x="412" y="734"/>
                </a:cxn>
                <a:cxn ang="0">
                  <a:pos x="430" y="693"/>
                </a:cxn>
                <a:cxn ang="0">
                  <a:pos x="437" y="627"/>
                </a:cxn>
                <a:cxn ang="0">
                  <a:pos x="432" y="487"/>
                </a:cxn>
                <a:cxn ang="0">
                  <a:pos x="429" y="356"/>
                </a:cxn>
                <a:cxn ang="0">
                  <a:pos x="450" y="265"/>
                </a:cxn>
                <a:cxn ang="0">
                  <a:pos x="445" y="144"/>
                </a:cxn>
                <a:cxn ang="0">
                  <a:pos x="402" y="66"/>
                </a:cxn>
                <a:cxn ang="0">
                  <a:pos x="324" y="16"/>
                </a:cxn>
                <a:cxn ang="0">
                  <a:pos x="212" y="13"/>
                </a:cxn>
                <a:cxn ang="0">
                  <a:pos x="107" y="48"/>
                </a:cxn>
                <a:cxn ang="0">
                  <a:pos x="19" y="117"/>
                </a:cxn>
              </a:cxnLst>
              <a:rect l="0" t="0" r="r" b="b"/>
              <a:pathLst>
                <a:path w="460" h="778">
                  <a:moveTo>
                    <a:pt x="19" y="117"/>
                  </a:moveTo>
                  <a:lnTo>
                    <a:pt x="8" y="158"/>
                  </a:lnTo>
                  <a:lnTo>
                    <a:pt x="2" y="190"/>
                  </a:lnTo>
                  <a:lnTo>
                    <a:pt x="0" y="224"/>
                  </a:lnTo>
                  <a:lnTo>
                    <a:pt x="0" y="254"/>
                  </a:lnTo>
                  <a:lnTo>
                    <a:pt x="6" y="297"/>
                  </a:lnTo>
                  <a:lnTo>
                    <a:pt x="16" y="332"/>
                  </a:lnTo>
                  <a:lnTo>
                    <a:pt x="24" y="364"/>
                  </a:lnTo>
                  <a:lnTo>
                    <a:pt x="40" y="401"/>
                  </a:lnTo>
                  <a:lnTo>
                    <a:pt x="62" y="431"/>
                  </a:lnTo>
                  <a:lnTo>
                    <a:pt x="72" y="460"/>
                  </a:lnTo>
                  <a:lnTo>
                    <a:pt x="91" y="495"/>
                  </a:lnTo>
                  <a:lnTo>
                    <a:pt x="99" y="533"/>
                  </a:lnTo>
                  <a:lnTo>
                    <a:pt x="110" y="594"/>
                  </a:lnTo>
                  <a:lnTo>
                    <a:pt x="112" y="656"/>
                  </a:lnTo>
                  <a:lnTo>
                    <a:pt x="115" y="696"/>
                  </a:lnTo>
                  <a:lnTo>
                    <a:pt x="110" y="731"/>
                  </a:lnTo>
                  <a:lnTo>
                    <a:pt x="112" y="763"/>
                  </a:lnTo>
                  <a:lnTo>
                    <a:pt x="126" y="774"/>
                  </a:lnTo>
                  <a:lnTo>
                    <a:pt x="142" y="776"/>
                  </a:lnTo>
                  <a:lnTo>
                    <a:pt x="156" y="777"/>
                  </a:lnTo>
                  <a:lnTo>
                    <a:pt x="172" y="774"/>
                  </a:lnTo>
                  <a:lnTo>
                    <a:pt x="186" y="770"/>
                  </a:lnTo>
                  <a:lnTo>
                    <a:pt x="199" y="763"/>
                  </a:lnTo>
                  <a:lnTo>
                    <a:pt x="215" y="752"/>
                  </a:lnTo>
                  <a:lnTo>
                    <a:pt x="222" y="744"/>
                  </a:lnTo>
                  <a:lnTo>
                    <a:pt x="225" y="734"/>
                  </a:lnTo>
                  <a:lnTo>
                    <a:pt x="215" y="704"/>
                  </a:lnTo>
                  <a:lnTo>
                    <a:pt x="199" y="675"/>
                  </a:lnTo>
                  <a:lnTo>
                    <a:pt x="193" y="618"/>
                  </a:lnTo>
                  <a:lnTo>
                    <a:pt x="196" y="560"/>
                  </a:lnTo>
                  <a:lnTo>
                    <a:pt x="201" y="514"/>
                  </a:lnTo>
                  <a:lnTo>
                    <a:pt x="207" y="497"/>
                  </a:lnTo>
                  <a:lnTo>
                    <a:pt x="215" y="481"/>
                  </a:lnTo>
                  <a:lnTo>
                    <a:pt x="236" y="463"/>
                  </a:lnTo>
                  <a:lnTo>
                    <a:pt x="253" y="457"/>
                  </a:lnTo>
                  <a:lnTo>
                    <a:pt x="272" y="453"/>
                  </a:lnTo>
                  <a:lnTo>
                    <a:pt x="290" y="454"/>
                  </a:lnTo>
                  <a:lnTo>
                    <a:pt x="309" y="461"/>
                  </a:lnTo>
                  <a:lnTo>
                    <a:pt x="320" y="472"/>
                  </a:lnTo>
                  <a:lnTo>
                    <a:pt x="327" y="484"/>
                  </a:lnTo>
                  <a:lnTo>
                    <a:pt x="340" y="522"/>
                  </a:lnTo>
                  <a:lnTo>
                    <a:pt x="348" y="562"/>
                  </a:lnTo>
                  <a:lnTo>
                    <a:pt x="340" y="605"/>
                  </a:lnTo>
                  <a:lnTo>
                    <a:pt x="322" y="648"/>
                  </a:lnTo>
                  <a:lnTo>
                    <a:pt x="311" y="685"/>
                  </a:lnTo>
                  <a:lnTo>
                    <a:pt x="292" y="707"/>
                  </a:lnTo>
                  <a:lnTo>
                    <a:pt x="289" y="723"/>
                  </a:lnTo>
                  <a:lnTo>
                    <a:pt x="290" y="734"/>
                  </a:lnTo>
                  <a:lnTo>
                    <a:pt x="295" y="744"/>
                  </a:lnTo>
                  <a:lnTo>
                    <a:pt x="302" y="751"/>
                  </a:lnTo>
                  <a:lnTo>
                    <a:pt x="310" y="757"/>
                  </a:lnTo>
                  <a:lnTo>
                    <a:pt x="324" y="763"/>
                  </a:lnTo>
                  <a:lnTo>
                    <a:pt x="337" y="766"/>
                  </a:lnTo>
                  <a:lnTo>
                    <a:pt x="349" y="767"/>
                  </a:lnTo>
                  <a:lnTo>
                    <a:pt x="359" y="766"/>
                  </a:lnTo>
                  <a:lnTo>
                    <a:pt x="375" y="763"/>
                  </a:lnTo>
                  <a:lnTo>
                    <a:pt x="386" y="760"/>
                  </a:lnTo>
                  <a:lnTo>
                    <a:pt x="396" y="755"/>
                  </a:lnTo>
                  <a:lnTo>
                    <a:pt x="412" y="734"/>
                  </a:lnTo>
                  <a:lnTo>
                    <a:pt x="425" y="708"/>
                  </a:lnTo>
                  <a:lnTo>
                    <a:pt x="430" y="693"/>
                  </a:lnTo>
                  <a:lnTo>
                    <a:pt x="434" y="677"/>
                  </a:lnTo>
                  <a:lnTo>
                    <a:pt x="437" y="627"/>
                  </a:lnTo>
                  <a:lnTo>
                    <a:pt x="434" y="570"/>
                  </a:lnTo>
                  <a:lnTo>
                    <a:pt x="432" y="487"/>
                  </a:lnTo>
                  <a:lnTo>
                    <a:pt x="429" y="425"/>
                  </a:lnTo>
                  <a:lnTo>
                    <a:pt x="429" y="356"/>
                  </a:lnTo>
                  <a:lnTo>
                    <a:pt x="434" y="315"/>
                  </a:lnTo>
                  <a:lnTo>
                    <a:pt x="450" y="265"/>
                  </a:lnTo>
                  <a:lnTo>
                    <a:pt x="459" y="222"/>
                  </a:lnTo>
                  <a:lnTo>
                    <a:pt x="445" y="144"/>
                  </a:lnTo>
                  <a:lnTo>
                    <a:pt x="429" y="99"/>
                  </a:lnTo>
                  <a:lnTo>
                    <a:pt x="402" y="66"/>
                  </a:lnTo>
                  <a:lnTo>
                    <a:pt x="367" y="37"/>
                  </a:lnTo>
                  <a:lnTo>
                    <a:pt x="324" y="16"/>
                  </a:lnTo>
                  <a:lnTo>
                    <a:pt x="255" y="0"/>
                  </a:lnTo>
                  <a:lnTo>
                    <a:pt x="212" y="13"/>
                  </a:lnTo>
                  <a:lnTo>
                    <a:pt x="155" y="24"/>
                  </a:lnTo>
                  <a:lnTo>
                    <a:pt x="107" y="48"/>
                  </a:lnTo>
                  <a:lnTo>
                    <a:pt x="56" y="80"/>
                  </a:lnTo>
                  <a:lnTo>
                    <a:pt x="19" y="117"/>
                  </a:lnTo>
                </a:path>
              </a:pathLst>
            </a:custGeom>
            <a:solidFill>
              <a:srgbClr val="3B3B3B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9504" name="Freeform 16"/>
            <p:cNvSpPr>
              <a:spLocks/>
            </p:cNvSpPr>
            <p:nvPr/>
          </p:nvSpPr>
          <p:spPr bwMode="auto">
            <a:xfrm>
              <a:off x="4648" y="3151"/>
              <a:ext cx="353" cy="393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37" y="65"/>
                </a:cxn>
                <a:cxn ang="0">
                  <a:pos x="79" y="75"/>
                </a:cxn>
                <a:cxn ang="0">
                  <a:pos x="129" y="75"/>
                </a:cxn>
                <a:cxn ang="0">
                  <a:pos x="167" y="91"/>
                </a:cxn>
                <a:cxn ang="0">
                  <a:pos x="185" y="136"/>
                </a:cxn>
                <a:cxn ang="0">
                  <a:pos x="207" y="171"/>
                </a:cxn>
                <a:cxn ang="0">
                  <a:pos x="236" y="210"/>
                </a:cxn>
                <a:cxn ang="0">
                  <a:pos x="251" y="257"/>
                </a:cxn>
                <a:cxn ang="0">
                  <a:pos x="264" y="306"/>
                </a:cxn>
                <a:cxn ang="0">
                  <a:pos x="265" y="337"/>
                </a:cxn>
                <a:cxn ang="0">
                  <a:pos x="256" y="361"/>
                </a:cxn>
                <a:cxn ang="0">
                  <a:pos x="238" y="369"/>
                </a:cxn>
                <a:cxn ang="0">
                  <a:pos x="219" y="360"/>
                </a:cxn>
                <a:cxn ang="0">
                  <a:pos x="209" y="348"/>
                </a:cxn>
                <a:cxn ang="0">
                  <a:pos x="209" y="328"/>
                </a:cxn>
                <a:cxn ang="0">
                  <a:pos x="192" y="302"/>
                </a:cxn>
                <a:cxn ang="0">
                  <a:pos x="181" y="318"/>
                </a:cxn>
                <a:cxn ang="0">
                  <a:pos x="174" y="337"/>
                </a:cxn>
                <a:cxn ang="0">
                  <a:pos x="174" y="365"/>
                </a:cxn>
                <a:cxn ang="0">
                  <a:pos x="181" y="381"/>
                </a:cxn>
                <a:cxn ang="0">
                  <a:pos x="195" y="392"/>
                </a:cxn>
                <a:cxn ang="0">
                  <a:pos x="214" y="375"/>
                </a:cxn>
                <a:cxn ang="0">
                  <a:pos x="257" y="372"/>
                </a:cxn>
                <a:cxn ang="0">
                  <a:pos x="296" y="374"/>
                </a:cxn>
                <a:cxn ang="0">
                  <a:pos x="312" y="392"/>
                </a:cxn>
                <a:cxn ang="0">
                  <a:pos x="336" y="366"/>
                </a:cxn>
                <a:cxn ang="0">
                  <a:pos x="347" y="332"/>
                </a:cxn>
                <a:cxn ang="0">
                  <a:pos x="349" y="259"/>
                </a:cxn>
                <a:cxn ang="0">
                  <a:pos x="336" y="195"/>
                </a:cxn>
                <a:cxn ang="0">
                  <a:pos x="330" y="164"/>
                </a:cxn>
                <a:cxn ang="0">
                  <a:pos x="322" y="120"/>
                </a:cxn>
                <a:cxn ang="0">
                  <a:pos x="318" y="69"/>
                </a:cxn>
                <a:cxn ang="0">
                  <a:pos x="328" y="30"/>
                </a:cxn>
                <a:cxn ang="0">
                  <a:pos x="336" y="4"/>
                </a:cxn>
              </a:cxnLst>
              <a:rect l="0" t="0" r="r" b="b"/>
              <a:pathLst>
                <a:path w="353" h="393">
                  <a:moveTo>
                    <a:pt x="13" y="0"/>
                  </a:moveTo>
                  <a:lnTo>
                    <a:pt x="0" y="42"/>
                  </a:lnTo>
                  <a:lnTo>
                    <a:pt x="13" y="57"/>
                  </a:lnTo>
                  <a:lnTo>
                    <a:pt x="37" y="65"/>
                  </a:lnTo>
                  <a:lnTo>
                    <a:pt x="57" y="71"/>
                  </a:lnTo>
                  <a:lnTo>
                    <a:pt x="79" y="75"/>
                  </a:lnTo>
                  <a:lnTo>
                    <a:pt x="104" y="76"/>
                  </a:lnTo>
                  <a:lnTo>
                    <a:pt x="129" y="75"/>
                  </a:lnTo>
                  <a:lnTo>
                    <a:pt x="159" y="71"/>
                  </a:lnTo>
                  <a:lnTo>
                    <a:pt x="167" y="91"/>
                  </a:lnTo>
                  <a:lnTo>
                    <a:pt x="176" y="115"/>
                  </a:lnTo>
                  <a:lnTo>
                    <a:pt x="185" y="136"/>
                  </a:lnTo>
                  <a:lnTo>
                    <a:pt x="195" y="155"/>
                  </a:lnTo>
                  <a:lnTo>
                    <a:pt x="207" y="171"/>
                  </a:lnTo>
                  <a:lnTo>
                    <a:pt x="227" y="195"/>
                  </a:lnTo>
                  <a:lnTo>
                    <a:pt x="236" y="210"/>
                  </a:lnTo>
                  <a:lnTo>
                    <a:pt x="243" y="231"/>
                  </a:lnTo>
                  <a:lnTo>
                    <a:pt x="251" y="257"/>
                  </a:lnTo>
                  <a:lnTo>
                    <a:pt x="259" y="281"/>
                  </a:lnTo>
                  <a:lnTo>
                    <a:pt x="264" y="306"/>
                  </a:lnTo>
                  <a:lnTo>
                    <a:pt x="265" y="321"/>
                  </a:lnTo>
                  <a:lnTo>
                    <a:pt x="265" y="337"/>
                  </a:lnTo>
                  <a:lnTo>
                    <a:pt x="263" y="350"/>
                  </a:lnTo>
                  <a:lnTo>
                    <a:pt x="256" y="361"/>
                  </a:lnTo>
                  <a:lnTo>
                    <a:pt x="248" y="368"/>
                  </a:lnTo>
                  <a:lnTo>
                    <a:pt x="238" y="369"/>
                  </a:lnTo>
                  <a:lnTo>
                    <a:pt x="227" y="365"/>
                  </a:lnTo>
                  <a:lnTo>
                    <a:pt x="219" y="360"/>
                  </a:lnTo>
                  <a:lnTo>
                    <a:pt x="214" y="355"/>
                  </a:lnTo>
                  <a:lnTo>
                    <a:pt x="209" y="348"/>
                  </a:lnTo>
                  <a:lnTo>
                    <a:pt x="208" y="338"/>
                  </a:lnTo>
                  <a:lnTo>
                    <a:pt x="209" y="328"/>
                  </a:lnTo>
                  <a:lnTo>
                    <a:pt x="212" y="320"/>
                  </a:lnTo>
                  <a:lnTo>
                    <a:pt x="192" y="302"/>
                  </a:lnTo>
                  <a:lnTo>
                    <a:pt x="185" y="310"/>
                  </a:lnTo>
                  <a:lnTo>
                    <a:pt x="181" y="318"/>
                  </a:lnTo>
                  <a:lnTo>
                    <a:pt x="177" y="326"/>
                  </a:lnTo>
                  <a:lnTo>
                    <a:pt x="174" y="337"/>
                  </a:lnTo>
                  <a:lnTo>
                    <a:pt x="172" y="350"/>
                  </a:lnTo>
                  <a:lnTo>
                    <a:pt x="174" y="365"/>
                  </a:lnTo>
                  <a:lnTo>
                    <a:pt x="176" y="372"/>
                  </a:lnTo>
                  <a:lnTo>
                    <a:pt x="181" y="381"/>
                  </a:lnTo>
                  <a:lnTo>
                    <a:pt x="189" y="388"/>
                  </a:lnTo>
                  <a:lnTo>
                    <a:pt x="195" y="392"/>
                  </a:lnTo>
                  <a:lnTo>
                    <a:pt x="201" y="384"/>
                  </a:lnTo>
                  <a:lnTo>
                    <a:pt x="214" y="375"/>
                  </a:lnTo>
                  <a:lnTo>
                    <a:pt x="232" y="372"/>
                  </a:lnTo>
                  <a:lnTo>
                    <a:pt x="257" y="372"/>
                  </a:lnTo>
                  <a:lnTo>
                    <a:pt x="276" y="371"/>
                  </a:lnTo>
                  <a:lnTo>
                    <a:pt x="296" y="374"/>
                  </a:lnTo>
                  <a:lnTo>
                    <a:pt x="305" y="381"/>
                  </a:lnTo>
                  <a:lnTo>
                    <a:pt x="312" y="392"/>
                  </a:lnTo>
                  <a:lnTo>
                    <a:pt x="329" y="378"/>
                  </a:lnTo>
                  <a:lnTo>
                    <a:pt x="336" y="366"/>
                  </a:lnTo>
                  <a:lnTo>
                    <a:pt x="344" y="349"/>
                  </a:lnTo>
                  <a:lnTo>
                    <a:pt x="347" y="332"/>
                  </a:lnTo>
                  <a:lnTo>
                    <a:pt x="352" y="297"/>
                  </a:lnTo>
                  <a:lnTo>
                    <a:pt x="349" y="259"/>
                  </a:lnTo>
                  <a:lnTo>
                    <a:pt x="344" y="226"/>
                  </a:lnTo>
                  <a:lnTo>
                    <a:pt x="336" y="195"/>
                  </a:lnTo>
                  <a:lnTo>
                    <a:pt x="333" y="179"/>
                  </a:lnTo>
                  <a:lnTo>
                    <a:pt x="330" y="164"/>
                  </a:lnTo>
                  <a:lnTo>
                    <a:pt x="326" y="146"/>
                  </a:lnTo>
                  <a:lnTo>
                    <a:pt x="322" y="120"/>
                  </a:lnTo>
                  <a:lnTo>
                    <a:pt x="320" y="95"/>
                  </a:lnTo>
                  <a:lnTo>
                    <a:pt x="318" y="69"/>
                  </a:lnTo>
                  <a:lnTo>
                    <a:pt x="320" y="48"/>
                  </a:lnTo>
                  <a:lnTo>
                    <a:pt x="328" y="30"/>
                  </a:lnTo>
                  <a:lnTo>
                    <a:pt x="338" y="20"/>
                  </a:lnTo>
                  <a:lnTo>
                    <a:pt x="336" y="4"/>
                  </a:lnTo>
                  <a:lnTo>
                    <a:pt x="13" y="0"/>
                  </a:lnTo>
                </a:path>
              </a:pathLst>
            </a:custGeom>
            <a:solidFill>
              <a:srgbClr val="7F7F7F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9505" name="Freeform 17"/>
            <p:cNvSpPr>
              <a:spLocks/>
            </p:cNvSpPr>
            <p:nvPr/>
          </p:nvSpPr>
          <p:spPr bwMode="auto">
            <a:xfrm>
              <a:off x="4413" y="2783"/>
              <a:ext cx="895" cy="768"/>
            </a:xfrm>
            <a:custGeom>
              <a:avLst/>
              <a:gdLst/>
              <a:ahLst/>
              <a:cxnLst>
                <a:cxn ang="0">
                  <a:pos x="307" y="15"/>
                </a:cxn>
                <a:cxn ang="0">
                  <a:pos x="243" y="23"/>
                </a:cxn>
                <a:cxn ang="0">
                  <a:pos x="175" y="42"/>
                </a:cxn>
                <a:cxn ang="0">
                  <a:pos x="88" y="77"/>
                </a:cxn>
                <a:cxn ang="0">
                  <a:pos x="34" y="129"/>
                </a:cxn>
                <a:cxn ang="0">
                  <a:pos x="5" y="188"/>
                </a:cxn>
                <a:cxn ang="0">
                  <a:pos x="2" y="259"/>
                </a:cxn>
                <a:cxn ang="0">
                  <a:pos x="26" y="314"/>
                </a:cxn>
                <a:cxn ang="0">
                  <a:pos x="93" y="333"/>
                </a:cxn>
                <a:cxn ang="0">
                  <a:pos x="229" y="400"/>
                </a:cxn>
                <a:cxn ang="0">
                  <a:pos x="300" y="425"/>
                </a:cxn>
                <a:cxn ang="0">
                  <a:pos x="372" y="429"/>
                </a:cxn>
                <a:cxn ang="0">
                  <a:pos x="419" y="469"/>
                </a:cxn>
                <a:cxn ang="0">
                  <a:pos x="450" y="526"/>
                </a:cxn>
                <a:cxn ang="0">
                  <a:pos x="486" y="586"/>
                </a:cxn>
                <a:cxn ang="0">
                  <a:pos x="507" y="661"/>
                </a:cxn>
                <a:cxn ang="0">
                  <a:pos x="506" y="705"/>
                </a:cxn>
                <a:cxn ang="0">
                  <a:pos x="481" y="724"/>
                </a:cxn>
                <a:cxn ang="0">
                  <a:pos x="457" y="710"/>
                </a:cxn>
                <a:cxn ang="0">
                  <a:pos x="452" y="683"/>
                </a:cxn>
                <a:cxn ang="0">
                  <a:pos x="428" y="665"/>
                </a:cxn>
                <a:cxn ang="0">
                  <a:pos x="417" y="692"/>
                </a:cxn>
                <a:cxn ang="0">
                  <a:pos x="419" y="727"/>
                </a:cxn>
                <a:cxn ang="0">
                  <a:pos x="441" y="750"/>
                </a:cxn>
                <a:cxn ang="0">
                  <a:pos x="491" y="767"/>
                </a:cxn>
                <a:cxn ang="0">
                  <a:pos x="539" y="758"/>
                </a:cxn>
                <a:cxn ang="0">
                  <a:pos x="572" y="733"/>
                </a:cxn>
                <a:cxn ang="0">
                  <a:pos x="590" y="686"/>
                </a:cxn>
                <a:cxn ang="0">
                  <a:pos x="587" y="580"/>
                </a:cxn>
                <a:cxn ang="0">
                  <a:pos x="573" y="519"/>
                </a:cxn>
                <a:cxn ang="0">
                  <a:pos x="563" y="449"/>
                </a:cxn>
                <a:cxn ang="0">
                  <a:pos x="568" y="393"/>
                </a:cxn>
                <a:cxn ang="0">
                  <a:pos x="620" y="394"/>
                </a:cxn>
                <a:cxn ang="0">
                  <a:pos x="694" y="402"/>
                </a:cxn>
                <a:cxn ang="0">
                  <a:pos x="740" y="360"/>
                </a:cxn>
                <a:cxn ang="0">
                  <a:pos x="781" y="323"/>
                </a:cxn>
                <a:cxn ang="0">
                  <a:pos x="826" y="286"/>
                </a:cxn>
                <a:cxn ang="0">
                  <a:pos x="863" y="257"/>
                </a:cxn>
                <a:cxn ang="0">
                  <a:pos x="886" y="230"/>
                </a:cxn>
                <a:cxn ang="0">
                  <a:pos x="894" y="191"/>
                </a:cxn>
                <a:cxn ang="0">
                  <a:pos x="884" y="145"/>
                </a:cxn>
                <a:cxn ang="0">
                  <a:pos x="860" y="107"/>
                </a:cxn>
                <a:cxn ang="0">
                  <a:pos x="822" y="63"/>
                </a:cxn>
                <a:cxn ang="0">
                  <a:pos x="767" y="27"/>
                </a:cxn>
                <a:cxn ang="0">
                  <a:pos x="709" y="7"/>
                </a:cxn>
                <a:cxn ang="0">
                  <a:pos x="628" y="1"/>
                </a:cxn>
                <a:cxn ang="0">
                  <a:pos x="573" y="5"/>
                </a:cxn>
                <a:cxn ang="0">
                  <a:pos x="543" y="17"/>
                </a:cxn>
                <a:cxn ang="0">
                  <a:pos x="493" y="9"/>
                </a:cxn>
                <a:cxn ang="0">
                  <a:pos x="437" y="8"/>
                </a:cxn>
                <a:cxn ang="0">
                  <a:pos x="377" y="24"/>
                </a:cxn>
              </a:cxnLst>
              <a:rect l="0" t="0" r="r" b="b"/>
              <a:pathLst>
                <a:path w="895" h="768">
                  <a:moveTo>
                    <a:pt x="354" y="32"/>
                  </a:moveTo>
                  <a:lnTo>
                    <a:pt x="323" y="18"/>
                  </a:lnTo>
                  <a:lnTo>
                    <a:pt x="307" y="15"/>
                  </a:lnTo>
                  <a:lnTo>
                    <a:pt x="290" y="16"/>
                  </a:lnTo>
                  <a:lnTo>
                    <a:pt x="263" y="19"/>
                  </a:lnTo>
                  <a:lnTo>
                    <a:pt x="243" y="23"/>
                  </a:lnTo>
                  <a:lnTo>
                    <a:pt x="211" y="30"/>
                  </a:lnTo>
                  <a:lnTo>
                    <a:pt x="191" y="36"/>
                  </a:lnTo>
                  <a:lnTo>
                    <a:pt x="175" y="42"/>
                  </a:lnTo>
                  <a:lnTo>
                    <a:pt x="148" y="51"/>
                  </a:lnTo>
                  <a:lnTo>
                    <a:pt x="111" y="65"/>
                  </a:lnTo>
                  <a:lnTo>
                    <a:pt x="88" y="77"/>
                  </a:lnTo>
                  <a:lnTo>
                    <a:pt x="72" y="89"/>
                  </a:lnTo>
                  <a:lnTo>
                    <a:pt x="52" y="109"/>
                  </a:lnTo>
                  <a:lnTo>
                    <a:pt x="34" y="129"/>
                  </a:lnTo>
                  <a:lnTo>
                    <a:pt x="18" y="153"/>
                  </a:lnTo>
                  <a:lnTo>
                    <a:pt x="12" y="169"/>
                  </a:lnTo>
                  <a:lnTo>
                    <a:pt x="5" y="188"/>
                  </a:lnTo>
                  <a:lnTo>
                    <a:pt x="0" y="213"/>
                  </a:lnTo>
                  <a:lnTo>
                    <a:pt x="0" y="236"/>
                  </a:lnTo>
                  <a:lnTo>
                    <a:pt x="2" y="259"/>
                  </a:lnTo>
                  <a:lnTo>
                    <a:pt x="8" y="278"/>
                  </a:lnTo>
                  <a:lnTo>
                    <a:pt x="16" y="297"/>
                  </a:lnTo>
                  <a:lnTo>
                    <a:pt x="26" y="314"/>
                  </a:lnTo>
                  <a:lnTo>
                    <a:pt x="48" y="318"/>
                  </a:lnTo>
                  <a:lnTo>
                    <a:pt x="73" y="325"/>
                  </a:lnTo>
                  <a:lnTo>
                    <a:pt x="93" y="333"/>
                  </a:lnTo>
                  <a:lnTo>
                    <a:pt x="127" y="346"/>
                  </a:lnTo>
                  <a:lnTo>
                    <a:pt x="177" y="373"/>
                  </a:lnTo>
                  <a:lnTo>
                    <a:pt x="229" y="400"/>
                  </a:lnTo>
                  <a:lnTo>
                    <a:pt x="256" y="412"/>
                  </a:lnTo>
                  <a:lnTo>
                    <a:pt x="280" y="420"/>
                  </a:lnTo>
                  <a:lnTo>
                    <a:pt x="300" y="425"/>
                  </a:lnTo>
                  <a:lnTo>
                    <a:pt x="322" y="429"/>
                  </a:lnTo>
                  <a:lnTo>
                    <a:pt x="346" y="431"/>
                  </a:lnTo>
                  <a:lnTo>
                    <a:pt x="372" y="429"/>
                  </a:lnTo>
                  <a:lnTo>
                    <a:pt x="402" y="425"/>
                  </a:lnTo>
                  <a:lnTo>
                    <a:pt x="410" y="445"/>
                  </a:lnTo>
                  <a:lnTo>
                    <a:pt x="419" y="469"/>
                  </a:lnTo>
                  <a:lnTo>
                    <a:pt x="428" y="491"/>
                  </a:lnTo>
                  <a:lnTo>
                    <a:pt x="438" y="509"/>
                  </a:lnTo>
                  <a:lnTo>
                    <a:pt x="450" y="526"/>
                  </a:lnTo>
                  <a:lnTo>
                    <a:pt x="470" y="550"/>
                  </a:lnTo>
                  <a:lnTo>
                    <a:pt x="479" y="564"/>
                  </a:lnTo>
                  <a:lnTo>
                    <a:pt x="486" y="586"/>
                  </a:lnTo>
                  <a:lnTo>
                    <a:pt x="494" y="611"/>
                  </a:lnTo>
                  <a:lnTo>
                    <a:pt x="502" y="635"/>
                  </a:lnTo>
                  <a:lnTo>
                    <a:pt x="507" y="661"/>
                  </a:lnTo>
                  <a:lnTo>
                    <a:pt x="508" y="675"/>
                  </a:lnTo>
                  <a:lnTo>
                    <a:pt x="508" y="692"/>
                  </a:lnTo>
                  <a:lnTo>
                    <a:pt x="506" y="705"/>
                  </a:lnTo>
                  <a:lnTo>
                    <a:pt x="499" y="716"/>
                  </a:lnTo>
                  <a:lnTo>
                    <a:pt x="491" y="722"/>
                  </a:lnTo>
                  <a:lnTo>
                    <a:pt x="481" y="724"/>
                  </a:lnTo>
                  <a:lnTo>
                    <a:pt x="470" y="720"/>
                  </a:lnTo>
                  <a:lnTo>
                    <a:pt x="462" y="715"/>
                  </a:lnTo>
                  <a:lnTo>
                    <a:pt x="457" y="710"/>
                  </a:lnTo>
                  <a:lnTo>
                    <a:pt x="452" y="702"/>
                  </a:lnTo>
                  <a:lnTo>
                    <a:pt x="451" y="693"/>
                  </a:lnTo>
                  <a:lnTo>
                    <a:pt x="452" y="683"/>
                  </a:lnTo>
                  <a:lnTo>
                    <a:pt x="455" y="674"/>
                  </a:lnTo>
                  <a:lnTo>
                    <a:pt x="434" y="657"/>
                  </a:lnTo>
                  <a:lnTo>
                    <a:pt x="428" y="665"/>
                  </a:lnTo>
                  <a:lnTo>
                    <a:pt x="424" y="673"/>
                  </a:lnTo>
                  <a:lnTo>
                    <a:pt x="420" y="680"/>
                  </a:lnTo>
                  <a:lnTo>
                    <a:pt x="417" y="692"/>
                  </a:lnTo>
                  <a:lnTo>
                    <a:pt x="415" y="705"/>
                  </a:lnTo>
                  <a:lnTo>
                    <a:pt x="417" y="720"/>
                  </a:lnTo>
                  <a:lnTo>
                    <a:pt x="419" y="727"/>
                  </a:lnTo>
                  <a:lnTo>
                    <a:pt x="424" y="735"/>
                  </a:lnTo>
                  <a:lnTo>
                    <a:pt x="432" y="743"/>
                  </a:lnTo>
                  <a:lnTo>
                    <a:pt x="441" y="750"/>
                  </a:lnTo>
                  <a:lnTo>
                    <a:pt x="456" y="759"/>
                  </a:lnTo>
                  <a:lnTo>
                    <a:pt x="471" y="765"/>
                  </a:lnTo>
                  <a:lnTo>
                    <a:pt x="491" y="767"/>
                  </a:lnTo>
                  <a:lnTo>
                    <a:pt x="505" y="766"/>
                  </a:lnTo>
                  <a:lnTo>
                    <a:pt x="523" y="763"/>
                  </a:lnTo>
                  <a:lnTo>
                    <a:pt x="539" y="758"/>
                  </a:lnTo>
                  <a:lnTo>
                    <a:pt x="552" y="753"/>
                  </a:lnTo>
                  <a:lnTo>
                    <a:pt x="563" y="744"/>
                  </a:lnTo>
                  <a:lnTo>
                    <a:pt x="572" y="733"/>
                  </a:lnTo>
                  <a:lnTo>
                    <a:pt x="579" y="721"/>
                  </a:lnTo>
                  <a:lnTo>
                    <a:pt x="587" y="703"/>
                  </a:lnTo>
                  <a:lnTo>
                    <a:pt x="590" y="686"/>
                  </a:lnTo>
                  <a:lnTo>
                    <a:pt x="595" y="651"/>
                  </a:lnTo>
                  <a:lnTo>
                    <a:pt x="592" y="614"/>
                  </a:lnTo>
                  <a:lnTo>
                    <a:pt x="587" y="580"/>
                  </a:lnTo>
                  <a:lnTo>
                    <a:pt x="579" y="550"/>
                  </a:lnTo>
                  <a:lnTo>
                    <a:pt x="576" y="534"/>
                  </a:lnTo>
                  <a:lnTo>
                    <a:pt x="573" y="519"/>
                  </a:lnTo>
                  <a:lnTo>
                    <a:pt x="569" y="500"/>
                  </a:lnTo>
                  <a:lnTo>
                    <a:pt x="565" y="475"/>
                  </a:lnTo>
                  <a:lnTo>
                    <a:pt x="563" y="449"/>
                  </a:lnTo>
                  <a:lnTo>
                    <a:pt x="561" y="424"/>
                  </a:lnTo>
                  <a:lnTo>
                    <a:pt x="563" y="402"/>
                  </a:lnTo>
                  <a:lnTo>
                    <a:pt x="568" y="393"/>
                  </a:lnTo>
                  <a:lnTo>
                    <a:pt x="581" y="374"/>
                  </a:lnTo>
                  <a:lnTo>
                    <a:pt x="579" y="358"/>
                  </a:lnTo>
                  <a:lnTo>
                    <a:pt x="620" y="394"/>
                  </a:lnTo>
                  <a:lnTo>
                    <a:pt x="665" y="425"/>
                  </a:lnTo>
                  <a:lnTo>
                    <a:pt x="684" y="411"/>
                  </a:lnTo>
                  <a:lnTo>
                    <a:pt x="694" y="402"/>
                  </a:lnTo>
                  <a:lnTo>
                    <a:pt x="709" y="389"/>
                  </a:lnTo>
                  <a:lnTo>
                    <a:pt x="724" y="374"/>
                  </a:lnTo>
                  <a:lnTo>
                    <a:pt x="740" y="360"/>
                  </a:lnTo>
                  <a:lnTo>
                    <a:pt x="752" y="350"/>
                  </a:lnTo>
                  <a:lnTo>
                    <a:pt x="766" y="336"/>
                  </a:lnTo>
                  <a:lnTo>
                    <a:pt x="781" y="323"/>
                  </a:lnTo>
                  <a:lnTo>
                    <a:pt x="798" y="310"/>
                  </a:lnTo>
                  <a:lnTo>
                    <a:pt x="812" y="298"/>
                  </a:lnTo>
                  <a:lnTo>
                    <a:pt x="826" y="286"/>
                  </a:lnTo>
                  <a:lnTo>
                    <a:pt x="838" y="276"/>
                  </a:lnTo>
                  <a:lnTo>
                    <a:pt x="853" y="265"/>
                  </a:lnTo>
                  <a:lnTo>
                    <a:pt x="863" y="257"/>
                  </a:lnTo>
                  <a:lnTo>
                    <a:pt x="870" y="250"/>
                  </a:lnTo>
                  <a:lnTo>
                    <a:pt x="878" y="242"/>
                  </a:lnTo>
                  <a:lnTo>
                    <a:pt x="886" y="230"/>
                  </a:lnTo>
                  <a:lnTo>
                    <a:pt x="890" y="217"/>
                  </a:lnTo>
                  <a:lnTo>
                    <a:pt x="892" y="206"/>
                  </a:lnTo>
                  <a:lnTo>
                    <a:pt x="894" y="191"/>
                  </a:lnTo>
                  <a:lnTo>
                    <a:pt x="892" y="172"/>
                  </a:lnTo>
                  <a:lnTo>
                    <a:pt x="887" y="156"/>
                  </a:lnTo>
                  <a:lnTo>
                    <a:pt x="884" y="145"/>
                  </a:lnTo>
                  <a:lnTo>
                    <a:pt x="878" y="136"/>
                  </a:lnTo>
                  <a:lnTo>
                    <a:pt x="869" y="118"/>
                  </a:lnTo>
                  <a:lnTo>
                    <a:pt x="860" y="107"/>
                  </a:lnTo>
                  <a:lnTo>
                    <a:pt x="845" y="89"/>
                  </a:lnTo>
                  <a:lnTo>
                    <a:pt x="835" y="77"/>
                  </a:lnTo>
                  <a:lnTo>
                    <a:pt x="822" y="63"/>
                  </a:lnTo>
                  <a:lnTo>
                    <a:pt x="808" y="52"/>
                  </a:lnTo>
                  <a:lnTo>
                    <a:pt x="789" y="38"/>
                  </a:lnTo>
                  <a:lnTo>
                    <a:pt x="767" y="27"/>
                  </a:lnTo>
                  <a:lnTo>
                    <a:pt x="749" y="20"/>
                  </a:lnTo>
                  <a:lnTo>
                    <a:pt x="727" y="12"/>
                  </a:lnTo>
                  <a:lnTo>
                    <a:pt x="709" y="7"/>
                  </a:lnTo>
                  <a:lnTo>
                    <a:pt x="684" y="2"/>
                  </a:lnTo>
                  <a:lnTo>
                    <a:pt x="653" y="0"/>
                  </a:lnTo>
                  <a:lnTo>
                    <a:pt x="628" y="1"/>
                  </a:lnTo>
                  <a:lnTo>
                    <a:pt x="605" y="1"/>
                  </a:lnTo>
                  <a:lnTo>
                    <a:pt x="590" y="3"/>
                  </a:lnTo>
                  <a:lnTo>
                    <a:pt x="573" y="5"/>
                  </a:lnTo>
                  <a:lnTo>
                    <a:pt x="557" y="9"/>
                  </a:lnTo>
                  <a:lnTo>
                    <a:pt x="548" y="13"/>
                  </a:lnTo>
                  <a:lnTo>
                    <a:pt x="543" y="17"/>
                  </a:lnTo>
                  <a:lnTo>
                    <a:pt x="531" y="14"/>
                  </a:lnTo>
                  <a:lnTo>
                    <a:pt x="511" y="11"/>
                  </a:lnTo>
                  <a:lnTo>
                    <a:pt x="493" y="9"/>
                  </a:lnTo>
                  <a:lnTo>
                    <a:pt x="473" y="7"/>
                  </a:lnTo>
                  <a:lnTo>
                    <a:pt x="454" y="7"/>
                  </a:lnTo>
                  <a:lnTo>
                    <a:pt x="437" y="8"/>
                  </a:lnTo>
                  <a:lnTo>
                    <a:pt x="418" y="11"/>
                  </a:lnTo>
                  <a:lnTo>
                    <a:pt x="400" y="16"/>
                  </a:lnTo>
                  <a:lnTo>
                    <a:pt x="377" y="24"/>
                  </a:lnTo>
                  <a:lnTo>
                    <a:pt x="354" y="32"/>
                  </a:lnTo>
                </a:path>
              </a:pathLst>
            </a:custGeom>
            <a:solidFill>
              <a:srgbClr val="3B3B3B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9506" name="Freeform 18"/>
            <p:cNvSpPr>
              <a:spLocks/>
            </p:cNvSpPr>
            <p:nvPr/>
          </p:nvSpPr>
          <p:spPr bwMode="auto">
            <a:xfrm>
              <a:off x="4834" y="3229"/>
              <a:ext cx="129" cy="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" y="5"/>
                </a:cxn>
                <a:cxn ang="0">
                  <a:pos x="24" y="10"/>
                </a:cxn>
                <a:cxn ang="0">
                  <a:pos x="33" y="13"/>
                </a:cxn>
                <a:cxn ang="0">
                  <a:pos x="47" y="16"/>
                </a:cxn>
                <a:cxn ang="0">
                  <a:pos x="62" y="18"/>
                </a:cxn>
                <a:cxn ang="0">
                  <a:pos x="75" y="19"/>
                </a:cxn>
                <a:cxn ang="0">
                  <a:pos x="90" y="19"/>
                </a:cxn>
                <a:cxn ang="0">
                  <a:pos x="105" y="16"/>
                </a:cxn>
                <a:cxn ang="0">
                  <a:pos x="115" y="11"/>
                </a:cxn>
                <a:cxn ang="0">
                  <a:pos x="125" y="5"/>
                </a:cxn>
                <a:cxn ang="0">
                  <a:pos x="128" y="2"/>
                </a:cxn>
              </a:cxnLst>
              <a:rect l="0" t="0" r="r" b="b"/>
              <a:pathLst>
                <a:path w="129" h="20">
                  <a:moveTo>
                    <a:pt x="0" y="0"/>
                  </a:moveTo>
                  <a:lnTo>
                    <a:pt x="12" y="5"/>
                  </a:lnTo>
                  <a:lnTo>
                    <a:pt x="24" y="10"/>
                  </a:lnTo>
                  <a:lnTo>
                    <a:pt x="33" y="13"/>
                  </a:lnTo>
                  <a:lnTo>
                    <a:pt x="47" y="16"/>
                  </a:lnTo>
                  <a:lnTo>
                    <a:pt x="62" y="18"/>
                  </a:lnTo>
                  <a:lnTo>
                    <a:pt x="75" y="19"/>
                  </a:lnTo>
                  <a:lnTo>
                    <a:pt x="90" y="19"/>
                  </a:lnTo>
                  <a:lnTo>
                    <a:pt x="105" y="16"/>
                  </a:lnTo>
                  <a:lnTo>
                    <a:pt x="115" y="11"/>
                  </a:lnTo>
                  <a:lnTo>
                    <a:pt x="125" y="5"/>
                  </a:lnTo>
                  <a:lnTo>
                    <a:pt x="128" y="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9507" name="Freeform 19"/>
            <p:cNvSpPr>
              <a:spLocks/>
            </p:cNvSpPr>
            <p:nvPr/>
          </p:nvSpPr>
          <p:spPr bwMode="auto">
            <a:xfrm>
              <a:off x="4835" y="3216"/>
              <a:ext cx="130" cy="17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13" y="9"/>
                </a:cxn>
                <a:cxn ang="0">
                  <a:pos x="29" y="11"/>
                </a:cxn>
                <a:cxn ang="0">
                  <a:pos x="41" y="13"/>
                </a:cxn>
                <a:cxn ang="0">
                  <a:pos x="54" y="14"/>
                </a:cxn>
                <a:cxn ang="0">
                  <a:pos x="72" y="16"/>
                </a:cxn>
                <a:cxn ang="0">
                  <a:pos x="86" y="14"/>
                </a:cxn>
                <a:cxn ang="0">
                  <a:pos x="100" y="12"/>
                </a:cxn>
                <a:cxn ang="0">
                  <a:pos x="113" y="9"/>
                </a:cxn>
                <a:cxn ang="0">
                  <a:pos x="124" y="4"/>
                </a:cxn>
                <a:cxn ang="0">
                  <a:pos x="129" y="0"/>
                </a:cxn>
              </a:cxnLst>
              <a:rect l="0" t="0" r="r" b="b"/>
              <a:pathLst>
                <a:path w="130" h="17">
                  <a:moveTo>
                    <a:pt x="0" y="4"/>
                  </a:moveTo>
                  <a:lnTo>
                    <a:pt x="13" y="9"/>
                  </a:lnTo>
                  <a:lnTo>
                    <a:pt x="29" y="11"/>
                  </a:lnTo>
                  <a:lnTo>
                    <a:pt x="41" y="13"/>
                  </a:lnTo>
                  <a:lnTo>
                    <a:pt x="54" y="14"/>
                  </a:lnTo>
                  <a:lnTo>
                    <a:pt x="72" y="16"/>
                  </a:lnTo>
                  <a:lnTo>
                    <a:pt x="86" y="14"/>
                  </a:lnTo>
                  <a:lnTo>
                    <a:pt x="100" y="12"/>
                  </a:lnTo>
                  <a:lnTo>
                    <a:pt x="113" y="9"/>
                  </a:lnTo>
                  <a:lnTo>
                    <a:pt x="124" y="4"/>
                  </a:lnTo>
                  <a:lnTo>
                    <a:pt x="129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9508" name="Freeform 20"/>
            <p:cNvSpPr>
              <a:spLocks/>
            </p:cNvSpPr>
            <p:nvPr/>
          </p:nvSpPr>
          <p:spPr bwMode="auto">
            <a:xfrm>
              <a:off x="4848" y="3163"/>
              <a:ext cx="119" cy="17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14" y="8"/>
                </a:cxn>
                <a:cxn ang="0">
                  <a:pos x="27" y="4"/>
                </a:cxn>
                <a:cxn ang="0">
                  <a:pos x="42" y="0"/>
                </a:cxn>
                <a:cxn ang="0">
                  <a:pos x="60" y="0"/>
                </a:cxn>
                <a:cxn ang="0">
                  <a:pos x="73" y="0"/>
                </a:cxn>
                <a:cxn ang="0">
                  <a:pos x="91" y="0"/>
                </a:cxn>
                <a:cxn ang="0">
                  <a:pos x="106" y="2"/>
                </a:cxn>
                <a:cxn ang="0">
                  <a:pos x="118" y="8"/>
                </a:cxn>
              </a:cxnLst>
              <a:rect l="0" t="0" r="r" b="b"/>
              <a:pathLst>
                <a:path w="119" h="17">
                  <a:moveTo>
                    <a:pt x="0" y="16"/>
                  </a:moveTo>
                  <a:lnTo>
                    <a:pt x="14" y="8"/>
                  </a:lnTo>
                  <a:lnTo>
                    <a:pt x="27" y="4"/>
                  </a:lnTo>
                  <a:lnTo>
                    <a:pt x="42" y="0"/>
                  </a:lnTo>
                  <a:lnTo>
                    <a:pt x="60" y="0"/>
                  </a:lnTo>
                  <a:lnTo>
                    <a:pt x="73" y="0"/>
                  </a:lnTo>
                  <a:lnTo>
                    <a:pt x="91" y="0"/>
                  </a:lnTo>
                  <a:lnTo>
                    <a:pt x="106" y="2"/>
                  </a:lnTo>
                  <a:lnTo>
                    <a:pt x="118" y="8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9509" name="Freeform 21"/>
            <p:cNvSpPr>
              <a:spLocks/>
            </p:cNvSpPr>
            <p:nvPr/>
          </p:nvSpPr>
          <p:spPr bwMode="auto">
            <a:xfrm>
              <a:off x="4822" y="3111"/>
              <a:ext cx="147" cy="17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9" y="11"/>
                </a:cxn>
                <a:cxn ang="0">
                  <a:pos x="23" y="7"/>
                </a:cxn>
                <a:cxn ang="0">
                  <a:pos x="36" y="4"/>
                </a:cxn>
                <a:cxn ang="0">
                  <a:pos x="47" y="2"/>
                </a:cxn>
                <a:cxn ang="0">
                  <a:pos x="60" y="1"/>
                </a:cxn>
                <a:cxn ang="0">
                  <a:pos x="75" y="0"/>
                </a:cxn>
                <a:cxn ang="0">
                  <a:pos x="89" y="1"/>
                </a:cxn>
                <a:cxn ang="0">
                  <a:pos x="105" y="3"/>
                </a:cxn>
                <a:cxn ang="0">
                  <a:pos x="123" y="5"/>
                </a:cxn>
                <a:cxn ang="0">
                  <a:pos x="137" y="8"/>
                </a:cxn>
                <a:cxn ang="0">
                  <a:pos x="146" y="11"/>
                </a:cxn>
              </a:cxnLst>
              <a:rect l="0" t="0" r="r" b="b"/>
              <a:pathLst>
                <a:path w="147" h="17">
                  <a:moveTo>
                    <a:pt x="0" y="16"/>
                  </a:moveTo>
                  <a:lnTo>
                    <a:pt x="9" y="11"/>
                  </a:lnTo>
                  <a:lnTo>
                    <a:pt x="23" y="7"/>
                  </a:lnTo>
                  <a:lnTo>
                    <a:pt x="36" y="4"/>
                  </a:lnTo>
                  <a:lnTo>
                    <a:pt x="47" y="2"/>
                  </a:lnTo>
                  <a:lnTo>
                    <a:pt x="60" y="1"/>
                  </a:lnTo>
                  <a:lnTo>
                    <a:pt x="75" y="0"/>
                  </a:lnTo>
                  <a:lnTo>
                    <a:pt x="89" y="1"/>
                  </a:lnTo>
                  <a:lnTo>
                    <a:pt x="105" y="3"/>
                  </a:lnTo>
                  <a:lnTo>
                    <a:pt x="123" y="5"/>
                  </a:lnTo>
                  <a:lnTo>
                    <a:pt x="137" y="8"/>
                  </a:lnTo>
                  <a:lnTo>
                    <a:pt x="146" y="1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9510" name="Freeform 22"/>
            <p:cNvSpPr>
              <a:spLocks/>
            </p:cNvSpPr>
            <p:nvPr/>
          </p:nvSpPr>
          <p:spPr bwMode="auto">
            <a:xfrm>
              <a:off x="4780" y="3039"/>
              <a:ext cx="194" cy="63"/>
            </a:xfrm>
            <a:custGeom>
              <a:avLst/>
              <a:gdLst/>
              <a:ahLst/>
              <a:cxnLst>
                <a:cxn ang="0">
                  <a:pos x="0" y="62"/>
                </a:cxn>
                <a:cxn ang="0">
                  <a:pos x="6" y="54"/>
                </a:cxn>
                <a:cxn ang="0">
                  <a:pos x="15" y="43"/>
                </a:cxn>
                <a:cxn ang="0">
                  <a:pos x="26" y="31"/>
                </a:cxn>
                <a:cxn ang="0">
                  <a:pos x="34" y="25"/>
                </a:cxn>
                <a:cxn ang="0">
                  <a:pos x="46" y="16"/>
                </a:cxn>
                <a:cxn ang="0">
                  <a:pos x="54" y="11"/>
                </a:cxn>
                <a:cxn ang="0">
                  <a:pos x="61" y="8"/>
                </a:cxn>
                <a:cxn ang="0">
                  <a:pos x="71" y="4"/>
                </a:cxn>
                <a:cxn ang="0">
                  <a:pos x="84" y="1"/>
                </a:cxn>
                <a:cxn ang="0">
                  <a:pos x="94" y="0"/>
                </a:cxn>
                <a:cxn ang="0">
                  <a:pos x="108" y="0"/>
                </a:cxn>
                <a:cxn ang="0">
                  <a:pos x="123" y="1"/>
                </a:cxn>
                <a:cxn ang="0">
                  <a:pos x="138" y="4"/>
                </a:cxn>
                <a:cxn ang="0">
                  <a:pos x="149" y="8"/>
                </a:cxn>
                <a:cxn ang="0">
                  <a:pos x="163" y="15"/>
                </a:cxn>
                <a:cxn ang="0">
                  <a:pos x="173" y="21"/>
                </a:cxn>
                <a:cxn ang="0">
                  <a:pos x="181" y="29"/>
                </a:cxn>
                <a:cxn ang="0">
                  <a:pos x="188" y="38"/>
                </a:cxn>
                <a:cxn ang="0">
                  <a:pos x="193" y="50"/>
                </a:cxn>
              </a:cxnLst>
              <a:rect l="0" t="0" r="r" b="b"/>
              <a:pathLst>
                <a:path w="194" h="63">
                  <a:moveTo>
                    <a:pt x="0" y="62"/>
                  </a:moveTo>
                  <a:lnTo>
                    <a:pt x="6" y="54"/>
                  </a:lnTo>
                  <a:lnTo>
                    <a:pt x="15" y="43"/>
                  </a:lnTo>
                  <a:lnTo>
                    <a:pt x="26" y="31"/>
                  </a:lnTo>
                  <a:lnTo>
                    <a:pt x="34" y="25"/>
                  </a:lnTo>
                  <a:lnTo>
                    <a:pt x="46" y="16"/>
                  </a:lnTo>
                  <a:lnTo>
                    <a:pt x="54" y="11"/>
                  </a:lnTo>
                  <a:lnTo>
                    <a:pt x="61" y="8"/>
                  </a:lnTo>
                  <a:lnTo>
                    <a:pt x="71" y="4"/>
                  </a:lnTo>
                  <a:lnTo>
                    <a:pt x="84" y="1"/>
                  </a:lnTo>
                  <a:lnTo>
                    <a:pt x="94" y="0"/>
                  </a:lnTo>
                  <a:lnTo>
                    <a:pt x="108" y="0"/>
                  </a:lnTo>
                  <a:lnTo>
                    <a:pt x="123" y="1"/>
                  </a:lnTo>
                  <a:lnTo>
                    <a:pt x="138" y="4"/>
                  </a:lnTo>
                  <a:lnTo>
                    <a:pt x="149" y="8"/>
                  </a:lnTo>
                  <a:lnTo>
                    <a:pt x="163" y="15"/>
                  </a:lnTo>
                  <a:lnTo>
                    <a:pt x="173" y="21"/>
                  </a:lnTo>
                  <a:lnTo>
                    <a:pt x="181" y="29"/>
                  </a:lnTo>
                  <a:lnTo>
                    <a:pt x="188" y="38"/>
                  </a:lnTo>
                  <a:lnTo>
                    <a:pt x="193" y="5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9511" name="Freeform 23"/>
            <p:cNvSpPr>
              <a:spLocks/>
            </p:cNvSpPr>
            <p:nvPr/>
          </p:nvSpPr>
          <p:spPr bwMode="auto">
            <a:xfrm>
              <a:off x="4811" y="2981"/>
              <a:ext cx="139" cy="32"/>
            </a:xfrm>
            <a:custGeom>
              <a:avLst/>
              <a:gdLst/>
              <a:ahLst/>
              <a:cxnLst>
                <a:cxn ang="0">
                  <a:pos x="0" y="31"/>
                </a:cxn>
                <a:cxn ang="0">
                  <a:pos x="9" y="22"/>
                </a:cxn>
                <a:cxn ang="0">
                  <a:pos x="21" y="15"/>
                </a:cxn>
                <a:cxn ang="0">
                  <a:pos x="31" y="9"/>
                </a:cxn>
                <a:cxn ang="0">
                  <a:pos x="40" y="5"/>
                </a:cxn>
                <a:cxn ang="0">
                  <a:pos x="50" y="3"/>
                </a:cxn>
                <a:cxn ang="0">
                  <a:pos x="58" y="1"/>
                </a:cxn>
                <a:cxn ang="0">
                  <a:pos x="69" y="0"/>
                </a:cxn>
                <a:cxn ang="0">
                  <a:pos x="84" y="0"/>
                </a:cxn>
                <a:cxn ang="0">
                  <a:pos x="97" y="3"/>
                </a:cxn>
                <a:cxn ang="0">
                  <a:pos x="105" y="7"/>
                </a:cxn>
                <a:cxn ang="0">
                  <a:pos x="115" y="13"/>
                </a:cxn>
                <a:cxn ang="0">
                  <a:pos x="126" y="19"/>
                </a:cxn>
                <a:cxn ang="0">
                  <a:pos x="138" y="29"/>
                </a:cxn>
              </a:cxnLst>
              <a:rect l="0" t="0" r="r" b="b"/>
              <a:pathLst>
                <a:path w="139" h="32">
                  <a:moveTo>
                    <a:pt x="0" y="31"/>
                  </a:moveTo>
                  <a:lnTo>
                    <a:pt x="9" y="22"/>
                  </a:lnTo>
                  <a:lnTo>
                    <a:pt x="21" y="15"/>
                  </a:lnTo>
                  <a:lnTo>
                    <a:pt x="31" y="9"/>
                  </a:lnTo>
                  <a:lnTo>
                    <a:pt x="40" y="5"/>
                  </a:lnTo>
                  <a:lnTo>
                    <a:pt x="50" y="3"/>
                  </a:lnTo>
                  <a:lnTo>
                    <a:pt x="58" y="1"/>
                  </a:lnTo>
                  <a:lnTo>
                    <a:pt x="69" y="0"/>
                  </a:lnTo>
                  <a:lnTo>
                    <a:pt x="84" y="0"/>
                  </a:lnTo>
                  <a:lnTo>
                    <a:pt x="97" y="3"/>
                  </a:lnTo>
                  <a:lnTo>
                    <a:pt x="105" y="7"/>
                  </a:lnTo>
                  <a:lnTo>
                    <a:pt x="115" y="13"/>
                  </a:lnTo>
                  <a:lnTo>
                    <a:pt x="126" y="19"/>
                  </a:lnTo>
                  <a:lnTo>
                    <a:pt x="138" y="29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9512" name="Freeform 24"/>
            <p:cNvSpPr>
              <a:spLocks/>
            </p:cNvSpPr>
            <p:nvPr/>
          </p:nvSpPr>
          <p:spPr bwMode="auto">
            <a:xfrm>
              <a:off x="4819" y="2940"/>
              <a:ext cx="133" cy="21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10" y="13"/>
                </a:cxn>
                <a:cxn ang="0">
                  <a:pos x="21" y="9"/>
                </a:cxn>
                <a:cxn ang="0">
                  <a:pos x="37" y="5"/>
                </a:cxn>
                <a:cxn ang="0">
                  <a:pos x="50" y="2"/>
                </a:cxn>
                <a:cxn ang="0">
                  <a:pos x="61" y="1"/>
                </a:cxn>
                <a:cxn ang="0">
                  <a:pos x="77" y="0"/>
                </a:cxn>
                <a:cxn ang="0">
                  <a:pos x="91" y="1"/>
                </a:cxn>
                <a:cxn ang="0">
                  <a:pos x="101" y="2"/>
                </a:cxn>
                <a:cxn ang="0">
                  <a:pos x="114" y="7"/>
                </a:cxn>
                <a:cxn ang="0">
                  <a:pos x="126" y="13"/>
                </a:cxn>
                <a:cxn ang="0">
                  <a:pos x="132" y="16"/>
                </a:cxn>
              </a:cxnLst>
              <a:rect l="0" t="0" r="r" b="b"/>
              <a:pathLst>
                <a:path w="133" h="21">
                  <a:moveTo>
                    <a:pt x="0" y="20"/>
                  </a:moveTo>
                  <a:lnTo>
                    <a:pt x="10" y="13"/>
                  </a:lnTo>
                  <a:lnTo>
                    <a:pt x="21" y="9"/>
                  </a:lnTo>
                  <a:lnTo>
                    <a:pt x="37" y="5"/>
                  </a:lnTo>
                  <a:lnTo>
                    <a:pt x="50" y="2"/>
                  </a:lnTo>
                  <a:lnTo>
                    <a:pt x="61" y="1"/>
                  </a:lnTo>
                  <a:lnTo>
                    <a:pt x="77" y="0"/>
                  </a:lnTo>
                  <a:lnTo>
                    <a:pt x="91" y="1"/>
                  </a:lnTo>
                  <a:lnTo>
                    <a:pt x="101" y="2"/>
                  </a:lnTo>
                  <a:lnTo>
                    <a:pt x="114" y="7"/>
                  </a:lnTo>
                  <a:lnTo>
                    <a:pt x="126" y="13"/>
                  </a:lnTo>
                  <a:lnTo>
                    <a:pt x="132" y="16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6" name="Group 25"/>
            <p:cNvGrpSpPr>
              <a:grpSpLocks/>
            </p:cNvGrpSpPr>
            <p:nvPr/>
          </p:nvGrpSpPr>
          <p:grpSpPr bwMode="auto">
            <a:xfrm>
              <a:off x="4758" y="3127"/>
              <a:ext cx="79" cy="102"/>
              <a:chOff x="4758" y="3127"/>
              <a:chExt cx="79" cy="102"/>
            </a:xfrm>
          </p:grpSpPr>
          <p:sp>
            <p:nvSpPr>
              <p:cNvPr id="319514" name="Freeform 26"/>
              <p:cNvSpPr>
                <a:spLocks/>
              </p:cNvSpPr>
              <p:nvPr/>
            </p:nvSpPr>
            <p:spPr bwMode="auto">
              <a:xfrm>
                <a:off x="4758" y="3127"/>
                <a:ext cx="79" cy="102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34" y="2"/>
                  </a:cxn>
                  <a:cxn ang="0">
                    <a:pos x="42" y="4"/>
                  </a:cxn>
                  <a:cxn ang="0">
                    <a:pos x="50" y="8"/>
                  </a:cxn>
                  <a:cxn ang="0">
                    <a:pos x="54" y="13"/>
                  </a:cxn>
                  <a:cxn ang="0">
                    <a:pos x="58" y="19"/>
                  </a:cxn>
                  <a:cxn ang="0">
                    <a:pos x="60" y="27"/>
                  </a:cxn>
                  <a:cxn ang="0">
                    <a:pos x="62" y="34"/>
                  </a:cxn>
                  <a:cxn ang="0">
                    <a:pos x="63" y="39"/>
                  </a:cxn>
                  <a:cxn ang="0">
                    <a:pos x="69" y="38"/>
                  </a:cxn>
                  <a:cxn ang="0">
                    <a:pos x="75" y="38"/>
                  </a:cxn>
                  <a:cxn ang="0">
                    <a:pos x="78" y="43"/>
                  </a:cxn>
                  <a:cxn ang="0">
                    <a:pos x="78" y="49"/>
                  </a:cxn>
                  <a:cxn ang="0">
                    <a:pos x="74" y="59"/>
                  </a:cxn>
                  <a:cxn ang="0">
                    <a:pos x="66" y="72"/>
                  </a:cxn>
                  <a:cxn ang="0">
                    <a:pos x="59" y="82"/>
                  </a:cxn>
                  <a:cxn ang="0">
                    <a:pos x="53" y="89"/>
                  </a:cxn>
                  <a:cxn ang="0">
                    <a:pos x="48" y="95"/>
                  </a:cxn>
                  <a:cxn ang="0">
                    <a:pos x="42" y="99"/>
                  </a:cxn>
                  <a:cxn ang="0">
                    <a:pos x="33" y="101"/>
                  </a:cxn>
                  <a:cxn ang="0">
                    <a:pos x="25" y="100"/>
                  </a:cxn>
                  <a:cxn ang="0">
                    <a:pos x="18" y="98"/>
                  </a:cxn>
                  <a:cxn ang="0">
                    <a:pos x="14" y="93"/>
                  </a:cxn>
                  <a:cxn ang="0">
                    <a:pos x="9" y="88"/>
                  </a:cxn>
                  <a:cxn ang="0">
                    <a:pos x="5" y="82"/>
                  </a:cxn>
                  <a:cxn ang="0">
                    <a:pos x="2" y="74"/>
                  </a:cxn>
                  <a:cxn ang="0">
                    <a:pos x="0" y="65"/>
                  </a:cxn>
                  <a:cxn ang="0">
                    <a:pos x="0" y="53"/>
                  </a:cxn>
                  <a:cxn ang="0">
                    <a:pos x="3" y="43"/>
                  </a:cxn>
                  <a:cxn ang="0">
                    <a:pos x="8" y="29"/>
                  </a:cxn>
                  <a:cxn ang="0">
                    <a:pos x="10" y="18"/>
                  </a:cxn>
                  <a:cxn ang="0">
                    <a:pos x="15" y="8"/>
                  </a:cxn>
                  <a:cxn ang="0">
                    <a:pos x="18" y="0"/>
                  </a:cxn>
                </a:cxnLst>
                <a:rect l="0" t="0" r="r" b="b"/>
                <a:pathLst>
                  <a:path w="79" h="102">
                    <a:moveTo>
                      <a:pt x="18" y="0"/>
                    </a:moveTo>
                    <a:lnTo>
                      <a:pt x="34" y="2"/>
                    </a:lnTo>
                    <a:lnTo>
                      <a:pt x="42" y="4"/>
                    </a:lnTo>
                    <a:lnTo>
                      <a:pt x="50" y="8"/>
                    </a:lnTo>
                    <a:lnTo>
                      <a:pt x="54" y="13"/>
                    </a:lnTo>
                    <a:lnTo>
                      <a:pt x="58" y="19"/>
                    </a:lnTo>
                    <a:lnTo>
                      <a:pt x="60" y="27"/>
                    </a:lnTo>
                    <a:lnTo>
                      <a:pt x="62" y="34"/>
                    </a:lnTo>
                    <a:lnTo>
                      <a:pt x="63" y="39"/>
                    </a:lnTo>
                    <a:lnTo>
                      <a:pt x="69" y="38"/>
                    </a:lnTo>
                    <a:lnTo>
                      <a:pt x="75" y="38"/>
                    </a:lnTo>
                    <a:lnTo>
                      <a:pt x="78" y="43"/>
                    </a:lnTo>
                    <a:lnTo>
                      <a:pt x="78" y="49"/>
                    </a:lnTo>
                    <a:lnTo>
                      <a:pt x="74" y="59"/>
                    </a:lnTo>
                    <a:lnTo>
                      <a:pt x="66" y="72"/>
                    </a:lnTo>
                    <a:lnTo>
                      <a:pt x="59" y="82"/>
                    </a:lnTo>
                    <a:lnTo>
                      <a:pt x="53" y="89"/>
                    </a:lnTo>
                    <a:lnTo>
                      <a:pt x="48" y="95"/>
                    </a:lnTo>
                    <a:lnTo>
                      <a:pt x="42" y="99"/>
                    </a:lnTo>
                    <a:lnTo>
                      <a:pt x="33" y="101"/>
                    </a:lnTo>
                    <a:lnTo>
                      <a:pt x="25" y="100"/>
                    </a:lnTo>
                    <a:lnTo>
                      <a:pt x="18" y="98"/>
                    </a:lnTo>
                    <a:lnTo>
                      <a:pt x="14" y="93"/>
                    </a:lnTo>
                    <a:lnTo>
                      <a:pt x="9" y="88"/>
                    </a:lnTo>
                    <a:lnTo>
                      <a:pt x="5" y="82"/>
                    </a:lnTo>
                    <a:lnTo>
                      <a:pt x="2" y="74"/>
                    </a:lnTo>
                    <a:lnTo>
                      <a:pt x="0" y="65"/>
                    </a:lnTo>
                    <a:lnTo>
                      <a:pt x="0" y="53"/>
                    </a:lnTo>
                    <a:lnTo>
                      <a:pt x="3" y="43"/>
                    </a:lnTo>
                    <a:lnTo>
                      <a:pt x="8" y="29"/>
                    </a:lnTo>
                    <a:lnTo>
                      <a:pt x="10" y="18"/>
                    </a:lnTo>
                    <a:lnTo>
                      <a:pt x="15" y="8"/>
                    </a:lnTo>
                    <a:lnTo>
                      <a:pt x="18" y="0"/>
                    </a:lnTo>
                  </a:path>
                </a:pathLst>
              </a:custGeom>
              <a:solidFill>
                <a:srgbClr val="FFFF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19515" name="Freeform 27"/>
              <p:cNvSpPr>
                <a:spLocks/>
              </p:cNvSpPr>
              <p:nvPr/>
            </p:nvSpPr>
            <p:spPr bwMode="auto">
              <a:xfrm>
                <a:off x="4787" y="3169"/>
                <a:ext cx="33" cy="23"/>
              </a:xfrm>
              <a:custGeom>
                <a:avLst/>
                <a:gdLst/>
                <a:ahLst/>
                <a:cxnLst>
                  <a:cxn ang="0">
                    <a:pos x="32" y="0"/>
                  </a:cxn>
                  <a:cxn ang="0">
                    <a:pos x="26" y="5"/>
                  </a:cxn>
                  <a:cxn ang="0">
                    <a:pos x="21" y="10"/>
                  </a:cxn>
                  <a:cxn ang="0">
                    <a:pos x="16" y="15"/>
                  </a:cxn>
                  <a:cxn ang="0">
                    <a:pos x="8" y="20"/>
                  </a:cxn>
                  <a:cxn ang="0">
                    <a:pos x="3" y="22"/>
                  </a:cxn>
                  <a:cxn ang="0">
                    <a:pos x="0" y="20"/>
                  </a:cxn>
                  <a:cxn ang="0">
                    <a:pos x="0" y="15"/>
                  </a:cxn>
                </a:cxnLst>
                <a:rect l="0" t="0" r="r" b="b"/>
                <a:pathLst>
                  <a:path w="33" h="23">
                    <a:moveTo>
                      <a:pt x="32" y="0"/>
                    </a:moveTo>
                    <a:lnTo>
                      <a:pt x="26" y="5"/>
                    </a:lnTo>
                    <a:lnTo>
                      <a:pt x="21" y="10"/>
                    </a:lnTo>
                    <a:lnTo>
                      <a:pt x="16" y="15"/>
                    </a:lnTo>
                    <a:lnTo>
                      <a:pt x="8" y="20"/>
                    </a:lnTo>
                    <a:lnTo>
                      <a:pt x="3" y="22"/>
                    </a:lnTo>
                    <a:lnTo>
                      <a:pt x="0" y="20"/>
                    </a:lnTo>
                    <a:lnTo>
                      <a:pt x="0" y="15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319516" name="Freeform 28"/>
            <p:cNvSpPr>
              <a:spLocks/>
            </p:cNvSpPr>
            <p:nvPr/>
          </p:nvSpPr>
          <p:spPr bwMode="auto">
            <a:xfrm>
              <a:off x="4740" y="2956"/>
              <a:ext cx="56" cy="199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0" y="0"/>
                </a:cxn>
                <a:cxn ang="0">
                  <a:pos x="22" y="1"/>
                </a:cxn>
                <a:cxn ang="0">
                  <a:pos x="33" y="4"/>
                </a:cxn>
                <a:cxn ang="0">
                  <a:pos x="43" y="10"/>
                </a:cxn>
                <a:cxn ang="0">
                  <a:pos x="48" y="17"/>
                </a:cxn>
                <a:cxn ang="0">
                  <a:pos x="52" y="27"/>
                </a:cxn>
                <a:cxn ang="0">
                  <a:pos x="54" y="35"/>
                </a:cxn>
                <a:cxn ang="0">
                  <a:pos x="55" y="48"/>
                </a:cxn>
                <a:cxn ang="0">
                  <a:pos x="54" y="59"/>
                </a:cxn>
                <a:cxn ang="0">
                  <a:pos x="51" y="72"/>
                </a:cxn>
                <a:cxn ang="0">
                  <a:pos x="48" y="84"/>
                </a:cxn>
                <a:cxn ang="0">
                  <a:pos x="45" y="95"/>
                </a:cxn>
                <a:cxn ang="0">
                  <a:pos x="40" y="107"/>
                </a:cxn>
                <a:cxn ang="0">
                  <a:pos x="33" y="120"/>
                </a:cxn>
                <a:cxn ang="0">
                  <a:pos x="27" y="129"/>
                </a:cxn>
                <a:cxn ang="0">
                  <a:pos x="24" y="139"/>
                </a:cxn>
                <a:cxn ang="0">
                  <a:pos x="19" y="157"/>
                </a:cxn>
                <a:cxn ang="0">
                  <a:pos x="18" y="170"/>
                </a:cxn>
                <a:cxn ang="0">
                  <a:pos x="19" y="183"/>
                </a:cxn>
                <a:cxn ang="0">
                  <a:pos x="24" y="193"/>
                </a:cxn>
                <a:cxn ang="0">
                  <a:pos x="27" y="198"/>
                </a:cxn>
              </a:cxnLst>
              <a:rect l="0" t="0" r="r" b="b"/>
              <a:pathLst>
                <a:path w="56" h="199">
                  <a:moveTo>
                    <a:pt x="0" y="2"/>
                  </a:moveTo>
                  <a:lnTo>
                    <a:pt x="10" y="0"/>
                  </a:lnTo>
                  <a:lnTo>
                    <a:pt x="22" y="1"/>
                  </a:lnTo>
                  <a:lnTo>
                    <a:pt x="33" y="4"/>
                  </a:lnTo>
                  <a:lnTo>
                    <a:pt x="43" y="10"/>
                  </a:lnTo>
                  <a:lnTo>
                    <a:pt x="48" y="17"/>
                  </a:lnTo>
                  <a:lnTo>
                    <a:pt x="52" y="27"/>
                  </a:lnTo>
                  <a:lnTo>
                    <a:pt x="54" y="35"/>
                  </a:lnTo>
                  <a:lnTo>
                    <a:pt x="55" y="48"/>
                  </a:lnTo>
                  <a:lnTo>
                    <a:pt x="54" y="59"/>
                  </a:lnTo>
                  <a:lnTo>
                    <a:pt x="51" y="72"/>
                  </a:lnTo>
                  <a:lnTo>
                    <a:pt x="48" y="84"/>
                  </a:lnTo>
                  <a:lnTo>
                    <a:pt x="45" y="95"/>
                  </a:lnTo>
                  <a:lnTo>
                    <a:pt x="40" y="107"/>
                  </a:lnTo>
                  <a:lnTo>
                    <a:pt x="33" y="120"/>
                  </a:lnTo>
                  <a:lnTo>
                    <a:pt x="27" y="129"/>
                  </a:lnTo>
                  <a:lnTo>
                    <a:pt x="24" y="139"/>
                  </a:lnTo>
                  <a:lnTo>
                    <a:pt x="19" y="157"/>
                  </a:lnTo>
                  <a:lnTo>
                    <a:pt x="18" y="170"/>
                  </a:lnTo>
                  <a:lnTo>
                    <a:pt x="19" y="183"/>
                  </a:lnTo>
                  <a:lnTo>
                    <a:pt x="24" y="193"/>
                  </a:lnTo>
                  <a:lnTo>
                    <a:pt x="27" y="198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9517" name="Freeform 29"/>
            <p:cNvSpPr>
              <a:spLocks/>
            </p:cNvSpPr>
            <p:nvPr/>
          </p:nvSpPr>
          <p:spPr bwMode="auto">
            <a:xfrm>
              <a:off x="4707" y="2815"/>
              <a:ext cx="67" cy="264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48" y="10"/>
                </a:cxn>
                <a:cxn ang="0">
                  <a:pos x="36" y="19"/>
                </a:cxn>
                <a:cxn ang="0">
                  <a:pos x="26" y="28"/>
                </a:cxn>
                <a:cxn ang="0">
                  <a:pos x="16" y="40"/>
                </a:cxn>
                <a:cxn ang="0">
                  <a:pos x="7" y="53"/>
                </a:cxn>
                <a:cxn ang="0">
                  <a:pos x="2" y="66"/>
                </a:cxn>
                <a:cxn ang="0">
                  <a:pos x="0" y="76"/>
                </a:cxn>
                <a:cxn ang="0">
                  <a:pos x="0" y="87"/>
                </a:cxn>
                <a:cxn ang="0">
                  <a:pos x="4" y="97"/>
                </a:cxn>
                <a:cxn ang="0">
                  <a:pos x="9" y="104"/>
                </a:cxn>
                <a:cxn ang="0">
                  <a:pos x="14" y="112"/>
                </a:cxn>
                <a:cxn ang="0">
                  <a:pos x="20" y="119"/>
                </a:cxn>
                <a:cxn ang="0">
                  <a:pos x="14" y="123"/>
                </a:cxn>
                <a:cxn ang="0">
                  <a:pos x="9" y="130"/>
                </a:cxn>
                <a:cxn ang="0">
                  <a:pos x="7" y="135"/>
                </a:cxn>
                <a:cxn ang="0">
                  <a:pos x="4" y="144"/>
                </a:cxn>
                <a:cxn ang="0">
                  <a:pos x="4" y="152"/>
                </a:cxn>
                <a:cxn ang="0">
                  <a:pos x="6" y="160"/>
                </a:cxn>
                <a:cxn ang="0">
                  <a:pos x="12" y="167"/>
                </a:cxn>
                <a:cxn ang="0">
                  <a:pos x="19" y="173"/>
                </a:cxn>
                <a:cxn ang="0">
                  <a:pos x="28" y="180"/>
                </a:cxn>
                <a:cxn ang="0">
                  <a:pos x="36" y="191"/>
                </a:cxn>
                <a:cxn ang="0">
                  <a:pos x="46" y="203"/>
                </a:cxn>
                <a:cxn ang="0">
                  <a:pos x="53" y="215"/>
                </a:cxn>
                <a:cxn ang="0">
                  <a:pos x="59" y="231"/>
                </a:cxn>
                <a:cxn ang="0">
                  <a:pos x="63" y="249"/>
                </a:cxn>
                <a:cxn ang="0">
                  <a:pos x="66" y="263"/>
                </a:cxn>
              </a:cxnLst>
              <a:rect l="0" t="0" r="r" b="b"/>
              <a:pathLst>
                <a:path w="67" h="264">
                  <a:moveTo>
                    <a:pt x="62" y="0"/>
                  </a:moveTo>
                  <a:lnTo>
                    <a:pt x="48" y="10"/>
                  </a:lnTo>
                  <a:lnTo>
                    <a:pt x="36" y="19"/>
                  </a:lnTo>
                  <a:lnTo>
                    <a:pt x="26" y="28"/>
                  </a:lnTo>
                  <a:lnTo>
                    <a:pt x="16" y="40"/>
                  </a:lnTo>
                  <a:lnTo>
                    <a:pt x="7" y="53"/>
                  </a:lnTo>
                  <a:lnTo>
                    <a:pt x="2" y="66"/>
                  </a:lnTo>
                  <a:lnTo>
                    <a:pt x="0" y="76"/>
                  </a:lnTo>
                  <a:lnTo>
                    <a:pt x="0" y="87"/>
                  </a:lnTo>
                  <a:lnTo>
                    <a:pt x="4" y="97"/>
                  </a:lnTo>
                  <a:lnTo>
                    <a:pt x="9" y="104"/>
                  </a:lnTo>
                  <a:lnTo>
                    <a:pt x="14" y="112"/>
                  </a:lnTo>
                  <a:lnTo>
                    <a:pt x="20" y="119"/>
                  </a:lnTo>
                  <a:lnTo>
                    <a:pt x="14" y="123"/>
                  </a:lnTo>
                  <a:lnTo>
                    <a:pt x="9" y="130"/>
                  </a:lnTo>
                  <a:lnTo>
                    <a:pt x="7" y="135"/>
                  </a:lnTo>
                  <a:lnTo>
                    <a:pt x="4" y="144"/>
                  </a:lnTo>
                  <a:lnTo>
                    <a:pt x="4" y="152"/>
                  </a:lnTo>
                  <a:lnTo>
                    <a:pt x="6" y="160"/>
                  </a:lnTo>
                  <a:lnTo>
                    <a:pt x="12" y="167"/>
                  </a:lnTo>
                  <a:lnTo>
                    <a:pt x="19" y="173"/>
                  </a:lnTo>
                  <a:lnTo>
                    <a:pt x="28" y="180"/>
                  </a:lnTo>
                  <a:lnTo>
                    <a:pt x="36" y="191"/>
                  </a:lnTo>
                  <a:lnTo>
                    <a:pt x="46" y="203"/>
                  </a:lnTo>
                  <a:lnTo>
                    <a:pt x="53" y="215"/>
                  </a:lnTo>
                  <a:lnTo>
                    <a:pt x="59" y="231"/>
                  </a:lnTo>
                  <a:lnTo>
                    <a:pt x="63" y="249"/>
                  </a:lnTo>
                  <a:lnTo>
                    <a:pt x="66" y="26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9518" name="Freeform 30"/>
            <p:cNvSpPr>
              <a:spLocks/>
            </p:cNvSpPr>
            <p:nvPr/>
          </p:nvSpPr>
          <p:spPr bwMode="auto">
            <a:xfrm>
              <a:off x="4984" y="2835"/>
              <a:ext cx="213" cy="59"/>
            </a:xfrm>
            <a:custGeom>
              <a:avLst/>
              <a:gdLst/>
              <a:ahLst/>
              <a:cxnLst>
                <a:cxn ang="0">
                  <a:pos x="0" y="58"/>
                </a:cxn>
                <a:cxn ang="0">
                  <a:pos x="19" y="55"/>
                </a:cxn>
                <a:cxn ang="0">
                  <a:pos x="40" y="50"/>
                </a:cxn>
                <a:cxn ang="0">
                  <a:pos x="56" y="39"/>
                </a:cxn>
                <a:cxn ang="0">
                  <a:pos x="69" y="27"/>
                </a:cxn>
                <a:cxn ang="0">
                  <a:pos x="82" y="15"/>
                </a:cxn>
                <a:cxn ang="0">
                  <a:pos x="90" y="5"/>
                </a:cxn>
                <a:cxn ang="0">
                  <a:pos x="100" y="3"/>
                </a:cxn>
                <a:cxn ang="0">
                  <a:pos x="119" y="0"/>
                </a:cxn>
                <a:cxn ang="0">
                  <a:pos x="139" y="0"/>
                </a:cxn>
                <a:cxn ang="0">
                  <a:pos x="153" y="0"/>
                </a:cxn>
                <a:cxn ang="0">
                  <a:pos x="171" y="7"/>
                </a:cxn>
                <a:cxn ang="0">
                  <a:pos x="190" y="12"/>
                </a:cxn>
                <a:cxn ang="0">
                  <a:pos x="212" y="22"/>
                </a:cxn>
                <a:cxn ang="0">
                  <a:pos x="198" y="24"/>
                </a:cxn>
                <a:cxn ang="0">
                  <a:pos x="188" y="28"/>
                </a:cxn>
                <a:cxn ang="0">
                  <a:pos x="182" y="35"/>
                </a:cxn>
                <a:cxn ang="0">
                  <a:pos x="180" y="42"/>
                </a:cxn>
              </a:cxnLst>
              <a:rect l="0" t="0" r="r" b="b"/>
              <a:pathLst>
                <a:path w="213" h="59">
                  <a:moveTo>
                    <a:pt x="0" y="58"/>
                  </a:moveTo>
                  <a:lnTo>
                    <a:pt x="19" y="55"/>
                  </a:lnTo>
                  <a:lnTo>
                    <a:pt x="40" y="50"/>
                  </a:lnTo>
                  <a:lnTo>
                    <a:pt x="56" y="39"/>
                  </a:lnTo>
                  <a:lnTo>
                    <a:pt x="69" y="27"/>
                  </a:lnTo>
                  <a:lnTo>
                    <a:pt x="82" y="15"/>
                  </a:lnTo>
                  <a:lnTo>
                    <a:pt x="90" y="5"/>
                  </a:lnTo>
                  <a:lnTo>
                    <a:pt x="100" y="3"/>
                  </a:lnTo>
                  <a:lnTo>
                    <a:pt x="119" y="0"/>
                  </a:lnTo>
                  <a:lnTo>
                    <a:pt x="139" y="0"/>
                  </a:lnTo>
                  <a:lnTo>
                    <a:pt x="153" y="0"/>
                  </a:lnTo>
                  <a:lnTo>
                    <a:pt x="171" y="7"/>
                  </a:lnTo>
                  <a:lnTo>
                    <a:pt x="190" y="12"/>
                  </a:lnTo>
                  <a:lnTo>
                    <a:pt x="212" y="22"/>
                  </a:lnTo>
                  <a:lnTo>
                    <a:pt x="198" y="24"/>
                  </a:lnTo>
                  <a:lnTo>
                    <a:pt x="188" y="28"/>
                  </a:lnTo>
                  <a:lnTo>
                    <a:pt x="182" y="35"/>
                  </a:lnTo>
                  <a:lnTo>
                    <a:pt x="180" y="4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9519" name="Freeform 31"/>
            <p:cNvSpPr>
              <a:spLocks/>
            </p:cNvSpPr>
            <p:nvPr/>
          </p:nvSpPr>
          <p:spPr bwMode="auto">
            <a:xfrm>
              <a:off x="5184" y="2874"/>
              <a:ext cx="81" cy="117"/>
            </a:xfrm>
            <a:custGeom>
              <a:avLst/>
              <a:gdLst/>
              <a:ahLst/>
              <a:cxnLst>
                <a:cxn ang="0">
                  <a:pos x="35" y="0"/>
                </a:cxn>
                <a:cxn ang="0">
                  <a:pos x="22" y="3"/>
                </a:cxn>
                <a:cxn ang="0">
                  <a:pos x="10" y="12"/>
                </a:cxn>
                <a:cxn ang="0">
                  <a:pos x="3" y="23"/>
                </a:cxn>
                <a:cxn ang="0">
                  <a:pos x="0" y="35"/>
                </a:cxn>
                <a:cxn ang="0">
                  <a:pos x="26" y="35"/>
                </a:cxn>
                <a:cxn ang="0">
                  <a:pos x="46" y="37"/>
                </a:cxn>
                <a:cxn ang="0">
                  <a:pos x="61" y="44"/>
                </a:cxn>
                <a:cxn ang="0">
                  <a:pos x="72" y="53"/>
                </a:cxn>
                <a:cxn ang="0">
                  <a:pos x="78" y="64"/>
                </a:cxn>
                <a:cxn ang="0">
                  <a:pos x="80" y="74"/>
                </a:cxn>
                <a:cxn ang="0">
                  <a:pos x="80" y="88"/>
                </a:cxn>
                <a:cxn ang="0">
                  <a:pos x="75" y="104"/>
                </a:cxn>
                <a:cxn ang="0">
                  <a:pos x="70" y="116"/>
                </a:cxn>
              </a:cxnLst>
              <a:rect l="0" t="0" r="r" b="b"/>
              <a:pathLst>
                <a:path w="81" h="117">
                  <a:moveTo>
                    <a:pt x="35" y="0"/>
                  </a:moveTo>
                  <a:lnTo>
                    <a:pt x="22" y="3"/>
                  </a:lnTo>
                  <a:lnTo>
                    <a:pt x="10" y="12"/>
                  </a:lnTo>
                  <a:lnTo>
                    <a:pt x="3" y="23"/>
                  </a:lnTo>
                  <a:lnTo>
                    <a:pt x="0" y="35"/>
                  </a:lnTo>
                  <a:lnTo>
                    <a:pt x="26" y="35"/>
                  </a:lnTo>
                  <a:lnTo>
                    <a:pt x="46" y="37"/>
                  </a:lnTo>
                  <a:lnTo>
                    <a:pt x="61" y="44"/>
                  </a:lnTo>
                  <a:lnTo>
                    <a:pt x="72" y="53"/>
                  </a:lnTo>
                  <a:lnTo>
                    <a:pt x="78" y="64"/>
                  </a:lnTo>
                  <a:lnTo>
                    <a:pt x="80" y="74"/>
                  </a:lnTo>
                  <a:lnTo>
                    <a:pt x="80" y="88"/>
                  </a:lnTo>
                  <a:lnTo>
                    <a:pt x="75" y="104"/>
                  </a:lnTo>
                  <a:lnTo>
                    <a:pt x="70" y="116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9520" name="Freeform 32"/>
            <p:cNvSpPr>
              <a:spLocks/>
            </p:cNvSpPr>
            <p:nvPr/>
          </p:nvSpPr>
          <p:spPr bwMode="auto">
            <a:xfrm>
              <a:off x="4456" y="2875"/>
              <a:ext cx="238" cy="62"/>
            </a:xfrm>
            <a:custGeom>
              <a:avLst/>
              <a:gdLst/>
              <a:ahLst/>
              <a:cxnLst>
                <a:cxn ang="0">
                  <a:pos x="0" y="61"/>
                </a:cxn>
                <a:cxn ang="0">
                  <a:pos x="15" y="58"/>
                </a:cxn>
                <a:cxn ang="0">
                  <a:pos x="31" y="50"/>
                </a:cxn>
                <a:cxn ang="0">
                  <a:pos x="47" y="40"/>
                </a:cxn>
                <a:cxn ang="0">
                  <a:pos x="52" y="31"/>
                </a:cxn>
                <a:cxn ang="0">
                  <a:pos x="50" y="18"/>
                </a:cxn>
                <a:cxn ang="0">
                  <a:pos x="68" y="12"/>
                </a:cxn>
                <a:cxn ang="0">
                  <a:pos x="69" y="12"/>
                </a:cxn>
                <a:cxn ang="0">
                  <a:pos x="84" y="10"/>
                </a:cxn>
                <a:cxn ang="0">
                  <a:pos x="86" y="10"/>
                </a:cxn>
                <a:cxn ang="0">
                  <a:pos x="104" y="7"/>
                </a:cxn>
                <a:cxn ang="0">
                  <a:pos x="128" y="3"/>
                </a:cxn>
                <a:cxn ang="0">
                  <a:pos x="129" y="4"/>
                </a:cxn>
                <a:cxn ang="0">
                  <a:pos x="150" y="3"/>
                </a:cxn>
                <a:cxn ang="0">
                  <a:pos x="173" y="3"/>
                </a:cxn>
                <a:cxn ang="0">
                  <a:pos x="199" y="3"/>
                </a:cxn>
                <a:cxn ang="0">
                  <a:pos x="233" y="3"/>
                </a:cxn>
                <a:cxn ang="0">
                  <a:pos x="233" y="2"/>
                </a:cxn>
                <a:cxn ang="0">
                  <a:pos x="231" y="0"/>
                </a:cxn>
                <a:cxn ang="0">
                  <a:pos x="237" y="2"/>
                </a:cxn>
              </a:cxnLst>
              <a:rect l="0" t="0" r="r" b="b"/>
              <a:pathLst>
                <a:path w="238" h="62">
                  <a:moveTo>
                    <a:pt x="0" y="61"/>
                  </a:moveTo>
                  <a:lnTo>
                    <a:pt x="15" y="58"/>
                  </a:lnTo>
                  <a:lnTo>
                    <a:pt x="31" y="50"/>
                  </a:lnTo>
                  <a:lnTo>
                    <a:pt x="47" y="40"/>
                  </a:lnTo>
                  <a:lnTo>
                    <a:pt x="52" y="31"/>
                  </a:lnTo>
                  <a:lnTo>
                    <a:pt x="50" y="18"/>
                  </a:lnTo>
                  <a:lnTo>
                    <a:pt x="68" y="12"/>
                  </a:lnTo>
                  <a:lnTo>
                    <a:pt x="69" y="12"/>
                  </a:lnTo>
                  <a:lnTo>
                    <a:pt x="84" y="10"/>
                  </a:lnTo>
                  <a:lnTo>
                    <a:pt x="86" y="10"/>
                  </a:lnTo>
                  <a:lnTo>
                    <a:pt x="104" y="7"/>
                  </a:lnTo>
                  <a:lnTo>
                    <a:pt x="128" y="3"/>
                  </a:lnTo>
                  <a:lnTo>
                    <a:pt x="129" y="4"/>
                  </a:lnTo>
                  <a:lnTo>
                    <a:pt x="150" y="3"/>
                  </a:lnTo>
                  <a:lnTo>
                    <a:pt x="173" y="3"/>
                  </a:lnTo>
                  <a:lnTo>
                    <a:pt x="199" y="3"/>
                  </a:lnTo>
                  <a:lnTo>
                    <a:pt x="233" y="3"/>
                  </a:lnTo>
                  <a:lnTo>
                    <a:pt x="233" y="2"/>
                  </a:lnTo>
                  <a:lnTo>
                    <a:pt x="231" y="0"/>
                  </a:lnTo>
                  <a:lnTo>
                    <a:pt x="237" y="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9521" name="Freeform 33"/>
            <p:cNvSpPr>
              <a:spLocks/>
            </p:cNvSpPr>
            <p:nvPr/>
          </p:nvSpPr>
          <p:spPr bwMode="auto">
            <a:xfrm>
              <a:off x="4990" y="2915"/>
              <a:ext cx="30" cy="156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9" y="0"/>
                </a:cxn>
                <a:cxn ang="0">
                  <a:pos x="13" y="1"/>
                </a:cxn>
                <a:cxn ang="0">
                  <a:pos x="19" y="5"/>
                </a:cxn>
                <a:cxn ang="0">
                  <a:pos x="23" y="10"/>
                </a:cxn>
                <a:cxn ang="0">
                  <a:pos x="26" y="16"/>
                </a:cxn>
                <a:cxn ang="0">
                  <a:pos x="28" y="23"/>
                </a:cxn>
                <a:cxn ang="0">
                  <a:pos x="29" y="31"/>
                </a:cxn>
                <a:cxn ang="0">
                  <a:pos x="29" y="38"/>
                </a:cxn>
                <a:cxn ang="0">
                  <a:pos x="28" y="46"/>
                </a:cxn>
                <a:cxn ang="0">
                  <a:pos x="27" y="53"/>
                </a:cxn>
                <a:cxn ang="0">
                  <a:pos x="26" y="62"/>
                </a:cxn>
                <a:cxn ang="0">
                  <a:pos x="24" y="69"/>
                </a:cxn>
                <a:cxn ang="0">
                  <a:pos x="21" y="82"/>
                </a:cxn>
                <a:cxn ang="0">
                  <a:pos x="19" y="91"/>
                </a:cxn>
                <a:cxn ang="0">
                  <a:pos x="16" y="99"/>
                </a:cxn>
                <a:cxn ang="0">
                  <a:pos x="12" y="108"/>
                </a:cxn>
                <a:cxn ang="0">
                  <a:pos x="9" y="116"/>
                </a:cxn>
                <a:cxn ang="0">
                  <a:pos x="6" y="123"/>
                </a:cxn>
                <a:cxn ang="0">
                  <a:pos x="2" y="131"/>
                </a:cxn>
                <a:cxn ang="0">
                  <a:pos x="0" y="145"/>
                </a:cxn>
                <a:cxn ang="0">
                  <a:pos x="0" y="155"/>
                </a:cxn>
              </a:cxnLst>
              <a:rect l="0" t="0" r="r" b="b"/>
              <a:pathLst>
                <a:path w="30" h="156">
                  <a:moveTo>
                    <a:pt x="2" y="0"/>
                  </a:moveTo>
                  <a:lnTo>
                    <a:pt x="9" y="0"/>
                  </a:lnTo>
                  <a:lnTo>
                    <a:pt x="13" y="1"/>
                  </a:lnTo>
                  <a:lnTo>
                    <a:pt x="19" y="5"/>
                  </a:lnTo>
                  <a:lnTo>
                    <a:pt x="23" y="10"/>
                  </a:lnTo>
                  <a:lnTo>
                    <a:pt x="26" y="16"/>
                  </a:lnTo>
                  <a:lnTo>
                    <a:pt x="28" y="23"/>
                  </a:lnTo>
                  <a:lnTo>
                    <a:pt x="29" y="31"/>
                  </a:lnTo>
                  <a:lnTo>
                    <a:pt x="29" y="38"/>
                  </a:lnTo>
                  <a:lnTo>
                    <a:pt x="28" y="46"/>
                  </a:lnTo>
                  <a:lnTo>
                    <a:pt x="27" y="53"/>
                  </a:lnTo>
                  <a:lnTo>
                    <a:pt x="26" y="62"/>
                  </a:lnTo>
                  <a:lnTo>
                    <a:pt x="24" y="69"/>
                  </a:lnTo>
                  <a:lnTo>
                    <a:pt x="21" y="82"/>
                  </a:lnTo>
                  <a:lnTo>
                    <a:pt x="19" y="91"/>
                  </a:lnTo>
                  <a:lnTo>
                    <a:pt x="16" y="99"/>
                  </a:lnTo>
                  <a:lnTo>
                    <a:pt x="12" y="108"/>
                  </a:lnTo>
                  <a:lnTo>
                    <a:pt x="9" y="116"/>
                  </a:lnTo>
                  <a:lnTo>
                    <a:pt x="6" y="123"/>
                  </a:lnTo>
                  <a:lnTo>
                    <a:pt x="2" y="131"/>
                  </a:lnTo>
                  <a:lnTo>
                    <a:pt x="0" y="145"/>
                  </a:lnTo>
                  <a:lnTo>
                    <a:pt x="0" y="155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7" name="Group 34"/>
            <p:cNvGrpSpPr>
              <a:grpSpLocks/>
            </p:cNvGrpSpPr>
            <p:nvPr/>
          </p:nvGrpSpPr>
          <p:grpSpPr bwMode="auto">
            <a:xfrm>
              <a:off x="4746" y="2961"/>
              <a:ext cx="261" cy="42"/>
              <a:chOff x="4746" y="2961"/>
              <a:chExt cx="261" cy="42"/>
            </a:xfrm>
          </p:grpSpPr>
          <p:grpSp>
            <p:nvGrpSpPr>
              <p:cNvPr id="8" name="Group 35"/>
              <p:cNvGrpSpPr>
                <a:grpSpLocks/>
              </p:cNvGrpSpPr>
              <p:nvPr/>
            </p:nvGrpSpPr>
            <p:grpSpPr bwMode="auto">
              <a:xfrm>
                <a:off x="4973" y="2961"/>
                <a:ext cx="34" cy="34"/>
                <a:chOff x="4973" y="2961"/>
                <a:chExt cx="34" cy="34"/>
              </a:xfrm>
            </p:grpSpPr>
            <p:sp>
              <p:nvSpPr>
                <p:cNvPr id="319524" name="Oval 36"/>
                <p:cNvSpPr>
                  <a:spLocks noChangeArrowheads="1"/>
                </p:cNvSpPr>
                <p:nvPr/>
              </p:nvSpPr>
              <p:spPr bwMode="auto">
                <a:xfrm>
                  <a:off x="4973" y="2962"/>
                  <a:ext cx="34" cy="33"/>
                </a:xfrm>
                <a:prstGeom prst="ellipse">
                  <a:avLst/>
                </a:prstGeom>
                <a:solidFill>
                  <a:srgbClr val="9F9F9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19525" name="Oval 37"/>
                <p:cNvSpPr>
                  <a:spLocks noChangeArrowheads="1"/>
                </p:cNvSpPr>
                <p:nvPr/>
              </p:nvSpPr>
              <p:spPr bwMode="auto">
                <a:xfrm>
                  <a:off x="4975" y="2961"/>
                  <a:ext cx="30" cy="30"/>
                </a:xfrm>
                <a:prstGeom prst="ellipse">
                  <a:avLst/>
                </a:prstGeom>
                <a:solidFill>
                  <a:srgbClr val="7F7F7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19526" name="Oval 38"/>
                <p:cNvSpPr>
                  <a:spLocks noChangeArrowheads="1"/>
                </p:cNvSpPr>
                <p:nvPr/>
              </p:nvSpPr>
              <p:spPr bwMode="auto">
                <a:xfrm>
                  <a:off x="4982" y="2968"/>
                  <a:ext cx="17" cy="16"/>
                </a:xfrm>
                <a:prstGeom prst="ellipse">
                  <a:avLst/>
                </a:prstGeom>
                <a:solidFill>
                  <a:srgbClr val="3F3F3F"/>
                </a:solidFill>
                <a:ln w="12700">
                  <a:solidFill>
                    <a:srgbClr val="5F5F5F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19527" name="Oval 39"/>
                <p:cNvSpPr>
                  <a:spLocks noChangeArrowheads="1"/>
                </p:cNvSpPr>
                <p:nvPr/>
              </p:nvSpPr>
              <p:spPr bwMode="auto">
                <a:xfrm>
                  <a:off x="4985" y="2969"/>
                  <a:ext cx="16" cy="16"/>
                </a:xfrm>
                <a:prstGeom prst="ellipse">
                  <a:avLst/>
                </a:prstGeom>
                <a:solidFill>
                  <a:srgbClr val="DFDFD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19528" name="Oval 40"/>
                <p:cNvSpPr>
                  <a:spLocks noChangeArrowheads="1"/>
                </p:cNvSpPr>
                <p:nvPr/>
              </p:nvSpPr>
              <p:spPr bwMode="auto">
                <a:xfrm>
                  <a:off x="4988" y="2971"/>
                  <a:ext cx="16" cy="16"/>
                </a:xfrm>
                <a:prstGeom prst="ellipse">
                  <a:avLst/>
                </a:prstGeom>
                <a:solidFill>
                  <a:srgbClr val="DFDFD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9" name="Group 41"/>
              <p:cNvGrpSpPr>
                <a:grpSpLocks/>
              </p:cNvGrpSpPr>
              <p:nvPr/>
            </p:nvGrpSpPr>
            <p:grpSpPr bwMode="auto">
              <a:xfrm>
                <a:off x="4746" y="2969"/>
                <a:ext cx="34" cy="34"/>
                <a:chOff x="4746" y="2969"/>
                <a:chExt cx="34" cy="34"/>
              </a:xfrm>
            </p:grpSpPr>
            <p:sp>
              <p:nvSpPr>
                <p:cNvPr id="319530" name="Oval 42"/>
                <p:cNvSpPr>
                  <a:spLocks noChangeArrowheads="1"/>
                </p:cNvSpPr>
                <p:nvPr/>
              </p:nvSpPr>
              <p:spPr bwMode="auto">
                <a:xfrm>
                  <a:off x="4746" y="2970"/>
                  <a:ext cx="34" cy="33"/>
                </a:xfrm>
                <a:prstGeom prst="ellipse">
                  <a:avLst/>
                </a:prstGeom>
                <a:solidFill>
                  <a:srgbClr val="9F9F9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19531" name="Oval 43"/>
                <p:cNvSpPr>
                  <a:spLocks noChangeArrowheads="1"/>
                </p:cNvSpPr>
                <p:nvPr/>
              </p:nvSpPr>
              <p:spPr bwMode="auto">
                <a:xfrm>
                  <a:off x="4748" y="2969"/>
                  <a:ext cx="30" cy="30"/>
                </a:xfrm>
                <a:prstGeom prst="ellipse">
                  <a:avLst/>
                </a:prstGeom>
                <a:solidFill>
                  <a:srgbClr val="7F7F7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19532" name="Oval 44"/>
                <p:cNvSpPr>
                  <a:spLocks noChangeArrowheads="1"/>
                </p:cNvSpPr>
                <p:nvPr/>
              </p:nvSpPr>
              <p:spPr bwMode="auto">
                <a:xfrm>
                  <a:off x="4754" y="2976"/>
                  <a:ext cx="17" cy="16"/>
                </a:xfrm>
                <a:prstGeom prst="ellipse">
                  <a:avLst/>
                </a:prstGeom>
                <a:solidFill>
                  <a:srgbClr val="3F3F3F"/>
                </a:solidFill>
                <a:ln w="12700">
                  <a:solidFill>
                    <a:srgbClr val="5F5F5F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19533" name="Oval 45"/>
                <p:cNvSpPr>
                  <a:spLocks noChangeArrowheads="1"/>
                </p:cNvSpPr>
                <p:nvPr/>
              </p:nvSpPr>
              <p:spPr bwMode="auto">
                <a:xfrm>
                  <a:off x="4757" y="2977"/>
                  <a:ext cx="16" cy="16"/>
                </a:xfrm>
                <a:prstGeom prst="ellipse">
                  <a:avLst/>
                </a:prstGeom>
                <a:solidFill>
                  <a:srgbClr val="DFDFD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19534" name="Oval 46"/>
                <p:cNvSpPr>
                  <a:spLocks noChangeArrowheads="1"/>
                </p:cNvSpPr>
                <p:nvPr/>
              </p:nvSpPr>
              <p:spPr bwMode="auto">
                <a:xfrm>
                  <a:off x="4761" y="2979"/>
                  <a:ext cx="16" cy="16"/>
                </a:xfrm>
                <a:prstGeom prst="ellipse">
                  <a:avLst/>
                </a:prstGeom>
                <a:solidFill>
                  <a:srgbClr val="DFDFD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</p:grpSp>
        <p:sp>
          <p:nvSpPr>
            <p:cNvPr id="319535" name="Freeform 47"/>
            <p:cNvSpPr>
              <a:spLocks/>
            </p:cNvSpPr>
            <p:nvPr/>
          </p:nvSpPr>
          <p:spPr bwMode="auto">
            <a:xfrm>
              <a:off x="4983" y="3129"/>
              <a:ext cx="104" cy="124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14" y="5"/>
                </a:cxn>
                <a:cxn ang="0">
                  <a:pos x="12" y="12"/>
                </a:cxn>
                <a:cxn ang="0">
                  <a:pos x="10" y="19"/>
                </a:cxn>
                <a:cxn ang="0">
                  <a:pos x="10" y="25"/>
                </a:cxn>
                <a:cxn ang="0">
                  <a:pos x="9" y="30"/>
                </a:cxn>
                <a:cxn ang="0">
                  <a:pos x="7" y="38"/>
                </a:cxn>
                <a:cxn ang="0">
                  <a:pos x="4" y="41"/>
                </a:cxn>
                <a:cxn ang="0">
                  <a:pos x="0" y="47"/>
                </a:cxn>
                <a:cxn ang="0">
                  <a:pos x="23" y="72"/>
                </a:cxn>
                <a:cxn ang="0">
                  <a:pos x="41" y="89"/>
                </a:cxn>
                <a:cxn ang="0">
                  <a:pos x="55" y="100"/>
                </a:cxn>
                <a:cxn ang="0">
                  <a:pos x="69" y="110"/>
                </a:cxn>
                <a:cxn ang="0">
                  <a:pos x="87" y="119"/>
                </a:cxn>
                <a:cxn ang="0">
                  <a:pos x="95" y="122"/>
                </a:cxn>
                <a:cxn ang="0">
                  <a:pos x="102" y="123"/>
                </a:cxn>
                <a:cxn ang="0">
                  <a:pos x="101" y="114"/>
                </a:cxn>
                <a:cxn ang="0">
                  <a:pos x="103" y="81"/>
                </a:cxn>
                <a:cxn ang="0">
                  <a:pos x="89" y="64"/>
                </a:cxn>
                <a:cxn ang="0">
                  <a:pos x="73" y="47"/>
                </a:cxn>
                <a:cxn ang="0">
                  <a:pos x="51" y="26"/>
                </a:cxn>
                <a:cxn ang="0">
                  <a:pos x="34" y="9"/>
                </a:cxn>
                <a:cxn ang="0">
                  <a:pos x="21" y="0"/>
                </a:cxn>
              </a:cxnLst>
              <a:rect l="0" t="0" r="r" b="b"/>
              <a:pathLst>
                <a:path w="104" h="124">
                  <a:moveTo>
                    <a:pt x="21" y="0"/>
                  </a:moveTo>
                  <a:lnTo>
                    <a:pt x="14" y="5"/>
                  </a:lnTo>
                  <a:lnTo>
                    <a:pt x="12" y="12"/>
                  </a:lnTo>
                  <a:lnTo>
                    <a:pt x="10" y="19"/>
                  </a:lnTo>
                  <a:lnTo>
                    <a:pt x="10" y="25"/>
                  </a:lnTo>
                  <a:lnTo>
                    <a:pt x="9" y="30"/>
                  </a:lnTo>
                  <a:lnTo>
                    <a:pt x="7" y="38"/>
                  </a:lnTo>
                  <a:lnTo>
                    <a:pt x="4" y="41"/>
                  </a:lnTo>
                  <a:lnTo>
                    <a:pt x="0" y="47"/>
                  </a:lnTo>
                  <a:lnTo>
                    <a:pt x="23" y="72"/>
                  </a:lnTo>
                  <a:lnTo>
                    <a:pt x="41" y="89"/>
                  </a:lnTo>
                  <a:lnTo>
                    <a:pt x="55" y="100"/>
                  </a:lnTo>
                  <a:lnTo>
                    <a:pt x="69" y="110"/>
                  </a:lnTo>
                  <a:lnTo>
                    <a:pt x="87" y="119"/>
                  </a:lnTo>
                  <a:lnTo>
                    <a:pt x="95" y="122"/>
                  </a:lnTo>
                  <a:lnTo>
                    <a:pt x="102" y="123"/>
                  </a:lnTo>
                  <a:lnTo>
                    <a:pt x="101" y="114"/>
                  </a:lnTo>
                  <a:lnTo>
                    <a:pt x="103" y="81"/>
                  </a:lnTo>
                  <a:lnTo>
                    <a:pt x="89" y="64"/>
                  </a:lnTo>
                  <a:lnTo>
                    <a:pt x="73" y="47"/>
                  </a:lnTo>
                  <a:lnTo>
                    <a:pt x="51" y="26"/>
                  </a:lnTo>
                  <a:lnTo>
                    <a:pt x="34" y="9"/>
                  </a:lnTo>
                  <a:lnTo>
                    <a:pt x="21" y="0"/>
                  </a:lnTo>
                </a:path>
              </a:pathLst>
            </a:custGeom>
            <a:solidFill>
              <a:srgbClr val="7F7F7F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0" name="Group 48"/>
            <p:cNvGrpSpPr>
              <a:grpSpLocks/>
            </p:cNvGrpSpPr>
            <p:nvPr/>
          </p:nvGrpSpPr>
          <p:grpSpPr bwMode="auto">
            <a:xfrm>
              <a:off x="4988" y="3121"/>
              <a:ext cx="125" cy="126"/>
              <a:chOff x="4988" y="3121"/>
              <a:chExt cx="125" cy="126"/>
            </a:xfrm>
          </p:grpSpPr>
          <p:sp>
            <p:nvSpPr>
              <p:cNvPr id="319537" name="Freeform 49"/>
              <p:cNvSpPr>
                <a:spLocks/>
              </p:cNvSpPr>
              <p:nvPr/>
            </p:nvSpPr>
            <p:spPr bwMode="auto">
              <a:xfrm>
                <a:off x="4988" y="3121"/>
                <a:ext cx="125" cy="126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16" y="5"/>
                  </a:cxn>
                  <a:cxn ang="0">
                    <a:pos x="10" y="10"/>
                  </a:cxn>
                  <a:cxn ang="0">
                    <a:pos x="8" y="15"/>
                  </a:cxn>
                  <a:cxn ang="0">
                    <a:pos x="6" y="20"/>
                  </a:cxn>
                  <a:cxn ang="0">
                    <a:pos x="5" y="27"/>
                  </a:cxn>
                  <a:cxn ang="0">
                    <a:pos x="4" y="35"/>
                  </a:cxn>
                  <a:cxn ang="0">
                    <a:pos x="3" y="43"/>
                  </a:cxn>
                  <a:cxn ang="0">
                    <a:pos x="0" y="46"/>
                  </a:cxn>
                  <a:cxn ang="0">
                    <a:pos x="26" y="72"/>
                  </a:cxn>
                  <a:cxn ang="0">
                    <a:pos x="44" y="88"/>
                  </a:cxn>
                  <a:cxn ang="0">
                    <a:pos x="58" y="100"/>
                  </a:cxn>
                  <a:cxn ang="0">
                    <a:pos x="73" y="110"/>
                  </a:cxn>
                  <a:cxn ang="0">
                    <a:pos x="90" y="119"/>
                  </a:cxn>
                  <a:cxn ang="0">
                    <a:pos x="99" y="122"/>
                  </a:cxn>
                  <a:cxn ang="0">
                    <a:pos x="109" y="125"/>
                  </a:cxn>
                  <a:cxn ang="0">
                    <a:pos x="116" y="123"/>
                  </a:cxn>
                  <a:cxn ang="0">
                    <a:pos x="121" y="120"/>
                  </a:cxn>
                  <a:cxn ang="0">
                    <a:pos x="124" y="114"/>
                  </a:cxn>
                  <a:cxn ang="0">
                    <a:pos x="124" y="108"/>
                  </a:cxn>
                  <a:cxn ang="0">
                    <a:pos x="120" y="102"/>
                  </a:cxn>
                  <a:cxn ang="0">
                    <a:pos x="115" y="94"/>
                  </a:cxn>
                  <a:cxn ang="0">
                    <a:pos x="106" y="81"/>
                  </a:cxn>
                  <a:cxn ang="0">
                    <a:pos x="92" y="64"/>
                  </a:cxn>
                  <a:cxn ang="0">
                    <a:pos x="76" y="47"/>
                  </a:cxn>
                  <a:cxn ang="0">
                    <a:pos x="54" y="26"/>
                  </a:cxn>
                  <a:cxn ang="0">
                    <a:pos x="37" y="9"/>
                  </a:cxn>
                  <a:cxn ang="0">
                    <a:pos x="24" y="0"/>
                  </a:cxn>
                </a:cxnLst>
                <a:rect l="0" t="0" r="r" b="b"/>
                <a:pathLst>
                  <a:path w="125" h="126">
                    <a:moveTo>
                      <a:pt x="24" y="0"/>
                    </a:moveTo>
                    <a:lnTo>
                      <a:pt x="16" y="5"/>
                    </a:lnTo>
                    <a:lnTo>
                      <a:pt x="10" y="10"/>
                    </a:lnTo>
                    <a:lnTo>
                      <a:pt x="8" y="15"/>
                    </a:lnTo>
                    <a:lnTo>
                      <a:pt x="6" y="20"/>
                    </a:lnTo>
                    <a:lnTo>
                      <a:pt x="5" y="27"/>
                    </a:lnTo>
                    <a:lnTo>
                      <a:pt x="4" y="35"/>
                    </a:lnTo>
                    <a:lnTo>
                      <a:pt x="3" y="43"/>
                    </a:lnTo>
                    <a:lnTo>
                      <a:pt x="0" y="46"/>
                    </a:lnTo>
                    <a:lnTo>
                      <a:pt x="26" y="72"/>
                    </a:lnTo>
                    <a:lnTo>
                      <a:pt x="44" y="88"/>
                    </a:lnTo>
                    <a:lnTo>
                      <a:pt x="58" y="100"/>
                    </a:lnTo>
                    <a:lnTo>
                      <a:pt x="73" y="110"/>
                    </a:lnTo>
                    <a:lnTo>
                      <a:pt x="90" y="119"/>
                    </a:lnTo>
                    <a:lnTo>
                      <a:pt x="99" y="122"/>
                    </a:lnTo>
                    <a:lnTo>
                      <a:pt x="109" y="125"/>
                    </a:lnTo>
                    <a:lnTo>
                      <a:pt x="116" y="123"/>
                    </a:lnTo>
                    <a:lnTo>
                      <a:pt x="121" y="120"/>
                    </a:lnTo>
                    <a:lnTo>
                      <a:pt x="124" y="114"/>
                    </a:lnTo>
                    <a:lnTo>
                      <a:pt x="124" y="108"/>
                    </a:lnTo>
                    <a:lnTo>
                      <a:pt x="120" y="102"/>
                    </a:lnTo>
                    <a:lnTo>
                      <a:pt x="115" y="94"/>
                    </a:lnTo>
                    <a:lnTo>
                      <a:pt x="106" y="81"/>
                    </a:lnTo>
                    <a:lnTo>
                      <a:pt x="92" y="64"/>
                    </a:lnTo>
                    <a:lnTo>
                      <a:pt x="76" y="47"/>
                    </a:lnTo>
                    <a:lnTo>
                      <a:pt x="54" y="26"/>
                    </a:lnTo>
                    <a:lnTo>
                      <a:pt x="37" y="9"/>
                    </a:lnTo>
                    <a:lnTo>
                      <a:pt x="24" y="0"/>
                    </a:lnTo>
                  </a:path>
                </a:pathLst>
              </a:custGeom>
              <a:solidFill>
                <a:srgbClr val="FFFF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19538" name="Freeform 50"/>
              <p:cNvSpPr>
                <a:spLocks/>
              </p:cNvSpPr>
              <p:nvPr/>
            </p:nvSpPr>
            <p:spPr bwMode="auto">
              <a:xfrm>
                <a:off x="5052" y="3200"/>
                <a:ext cx="57" cy="27"/>
              </a:xfrm>
              <a:custGeom>
                <a:avLst/>
                <a:gdLst/>
                <a:ahLst/>
                <a:cxnLst>
                  <a:cxn ang="0">
                    <a:pos x="0" y="26"/>
                  </a:cxn>
                  <a:cxn ang="0">
                    <a:pos x="27" y="26"/>
                  </a:cxn>
                  <a:cxn ang="0">
                    <a:pos x="24" y="20"/>
                  </a:cxn>
                  <a:cxn ang="0">
                    <a:pos x="20" y="13"/>
                  </a:cxn>
                  <a:cxn ang="0">
                    <a:pos x="14" y="6"/>
                  </a:cxn>
                  <a:cxn ang="0">
                    <a:pos x="10" y="0"/>
                  </a:cxn>
                  <a:cxn ang="0">
                    <a:pos x="18" y="0"/>
                  </a:cxn>
                  <a:cxn ang="0">
                    <a:pos x="28" y="4"/>
                  </a:cxn>
                  <a:cxn ang="0">
                    <a:pos x="38" y="10"/>
                  </a:cxn>
                  <a:cxn ang="0">
                    <a:pos x="46" y="16"/>
                  </a:cxn>
                  <a:cxn ang="0">
                    <a:pos x="52" y="20"/>
                  </a:cxn>
                  <a:cxn ang="0">
                    <a:pos x="56" y="22"/>
                  </a:cxn>
                </a:cxnLst>
                <a:rect l="0" t="0" r="r" b="b"/>
                <a:pathLst>
                  <a:path w="57" h="27">
                    <a:moveTo>
                      <a:pt x="0" y="26"/>
                    </a:moveTo>
                    <a:lnTo>
                      <a:pt x="27" y="26"/>
                    </a:lnTo>
                    <a:lnTo>
                      <a:pt x="24" y="20"/>
                    </a:lnTo>
                    <a:lnTo>
                      <a:pt x="20" y="13"/>
                    </a:lnTo>
                    <a:lnTo>
                      <a:pt x="14" y="6"/>
                    </a:lnTo>
                    <a:lnTo>
                      <a:pt x="10" y="0"/>
                    </a:lnTo>
                    <a:lnTo>
                      <a:pt x="18" y="0"/>
                    </a:lnTo>
                    <a:lnTo>
                      <a:pt x="28" y="4"/>
                    </a:lnTo>
                    <a:lnTo>
                      <a:pt x="38" y="10"/>
                    </a:lnTo>
                    <a:lnTo>
                      <a:pt x="46" y="16"/>
                    </a:lnTo>
                    <a:lnTo>
                      <a:pt x="52" y="20"/>
                    </a:lnTo>
                    <a:lnTo>
                      <a:pt x="56" y="22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319539" name="Freeform 51"/>
            <p:cNvSpPr>
              <a:spLocks/>
            </p:cNvSpPr>
            <p:nvPr/>
          </p:nvSpPr>
          <p:spPr bwMode="auto">
            <a:xfrm>
              <a:off x="4961" y="2945"/>
              <a:ext cx="60" cy="221"/>
            </a:xfrm>
            <a:custGeom>
              <a:avLst/>
              <a:gdLst/>
              <a:ahLst/>
              <a:cxnLst>
                <a:cxn ang="0">
                  <a:pos x="29" y="0"/>
                </a:cxn>
                <a:cxn ang="0">
                  <a:pos x="21" y="1"/>
                </a:cxn>
                <a:cxn ang="0">
                  <a:pos x="14" y="4"/>
                </a:cxn>
                <a:cxn ang="0">
                  <a:pos x="9" y="8"/>
                </a:cxn>
                <a:cxn ang="0">
                  <a:pos x="5" y="13"/>
                </a:cxn>
                <a:cxn ang="0">
                  <a:pos x="2" y="20"/>
                </a:cxn>
                <a:cxn ang="0">
                  <a:pos x="0" y="26"/>
                </a:cxn>
                <a:cxn ang="0">
                  <a:pos x="0" y="32"/>
                </a:cxn>
                <a:cxn ang="0">
                  <a:pos x="0" y="39"/>
                </a:cxn>
                <a:cxn ang="0">
                  <a:pos x="0" y="47"/>
                </a:cxn>
                <a:cxn ang="0">
                  <a:pos x="1" y="67"/>
                </a:cxn>
                <a:cxn ang="0">
                  <a:pos x="4" y="86"/>
                </a:cxn>
                <a:cxn ang="0">
                  <a:pos x="7" y="98"/>
                </a:cxn>
                <a:cxn ang="0">
                  <a:pos x="17" y="109"/>
                </a:cxn>
                <a:cxn ang="0">
                  <a:pos x="26" y="122"/>
                </a:cxn>
                <a:cxn ang="0">
                  <a:pos x="36" y="133"/>
                </a:cxn>
                <a:cxn ang="0">
                  <a:pos x="47" y="144"/>
                </a:cxn>
                <a:cxn ang="0">
                  <a:pos x="53" y="150"/>
                </a:cxn>
                <a:cxn ang="0">
                  <a:pos x="57" y="158"/>
                </a:cxn>
                <a:cxn ang="0">
                  <a:pos x="59" y="163"/>
                </a:cxn>
                <a:cxn ang="0">
                  <a:pos x="59" y="170"/>
                </a:cxn>
                <a:cxn ang="0">
                  <a:pos x="53" y="177"/>
                </a:cxn>
                <a:cxn ang="0">
                  <a:pos x="44" y="180"/>
                </a:cxn>
                <a:cxn ang="0">
                  <a:pos x="39" y="185"/>
                </a:cxn>
                <a:cxn ang="0">
                  <a:pos x="34" y="192"/>
                </a:cxn>
                <a:cxn ang="0">
                  <a:pos x="32" y="201"/>
                </a:cxn>
                <a:cxn ang="0">
                  <a:pos x="31" y="212"/>
                </a:cxn>
                <a:cxn ang="0">
                  <a:pos x="29" y="220"/>
                </a:cxn>
              </a:cxnLst>
              <a:rect l="0" t="0" r="r" b="b"/>
              <a:pathLst>
                <a:path w="60" h="221">
                  <a:moveTo>
                    <a:pt x="29" y="0"/>
                  </a:moveTo>
                  <a:lnTo>
                    <a:pt x="21" y="1"/>
                  </a:lnTo>
                  <a:lnTo>
                    <a:pt x="14" y="4"/>
                  </a:lnTo>
                  <a:lnTo>
                    <a:pt x="9" y="8"/>
                  </a:lnTo>
                  <a:lnTo>
                    <a:pt x="5" y="13"/>
                  </a:lnTo>
                  <a:lnTo>
                    <a:pt x="2" y="20"/>
                  </a:lnTo>
                  <a:lnTo>
                    <a:pt x="0" y="26"/>
                  </a:lnTo>
                  <a:lnTo>
                    <a:pt x="0" y="32"/>
                  </a:lnTo>
                  <a:lnTo>
                    <a:pt x="0" y="39"/>
                  </a:lnTo>
                  <a:lnTo>
                    <a:pt x="0" y="47"/>
                  </a:lnTo>
                  <a:lnTo>
                    <a:pt x="1" y="67"/>
                  </a:lnTo>
                  <a:lnTo>
                    <a:pt x="4" y="86"/>
                  </a:lnTo>
                  <a:lnTo>
                    <a:pt x="7" y="98"/>
                  </a:lnTo>
                  <a:lnTo>
                    <a:pt x="17" y="109"/>
                  </a:lnTo>
                  <a:lnTo>
                    <a:pt x="26" y="122"/>
                  </a:lnTo>
                  <a:lnTo>
                    <a:pt x="36" y="133"/>
                  </a:lnTo>
                  <a:lnTo>
                    <a:pt x="47" y="144"/>
                  </a:lnTo>
                  <a:lnTo>
                    <a:pt x="53" y="150"/>
                  </a:lnTo>
                  <a:lnTo>
                    <a:pt x="57" y="158"/>
                  </a:lnTo>
                  <a:lnTo>
                    <a:pt x="59" y="163"/>
                  </a:lnTo>
                  <a:lnTo>
                    <a:pt x="59" y="170"/>
                  </a:lnTo>
                  <a:lnTo>
                    <a:pt x="53" y="177"/>
                  </a:lnTo>
                  <a:lnTo>
                    <a:pt x="44" y="180"/>
                  </a:lnTo>
                  <a:lnTo>
                    <a:pt x="39" y="185"/>
                  </a:lnTo>
                  <a:lnTo>
                    <a:pt x="34" y="192"/>
                  </a:lnTo>
                  <a:lnTo>
                    <a:pt x="32" y="201"/>
                  </a:lnTo>
                  <a:lnTo>
                    <a:pt x="31" y="212"/>
                  </a:lnTo>
                  <a:lnTo>
                    <a:pt x="29" y="22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1" name="Group 52"/>
            <p:cNvGrpSpPr>
              <a:grpSpLocks/>
            </p:cNvGrpSpPr>
            <p:nvPr/>
          </p:nvGrpSpPr>
          <p:grpSpPr bwMode="auto">
            <a:xfrm>
              <a:off x="4750" y="3775"/>
              <a:ext cx="107" cy="58"/>
              <a:chOff x="4750" y="3775"/>
              <a:chExt cx="107" cy="58"/>
            </a:xfrm>
          </p:grpSpPr>
          <p:sp>
            <p:nvSpPr>
              <p:cNvPr id="319541" name="Freeform 53"/>
              <p:cNvSpPr>
                <a:spLocks/>
              </p:cNvSpPr>
              <p:nvPr/>
            </p:nvSpPr>
            <p:spPr bwMode="auto">
              <a:xfrm>
                <a:off x="4750" y="3798"/>
                <a:ext cx="25" cy="34"/>
              </a:xfrm>
              <a:custGeom>
                <a:avLst/>
                <a:gdLst/>
                <a:ahLst/>
                <a:cxnLst>
                  <a:cxn ang="0">
                    <a:pos x="0" y="23"/>
                  </a:cxn>
                  <a:cxn ang="0">
                    <a:pos x="0" y="10"/>
                  </a:cxn>
                  <a:cxn ang="0">
                    <a:pos x="2" y="2"/>
                  </a:cxn>
                  <a:cxn ang="0">
                    <a:pos x="8" y="0"/>
                  </a:cxn>
                  <a:cxn ang="0">
                    <a:pos x="14" y="1"/>
                  </a:cxn>
                  <a:cxn ang="0">
                    <a:pos x="18" y="7"/>
                  </a:cxn>
                  <a:cxn ang="0">
                    <a:pos x="22" y="20"/>
                  </a:cxn>
                  <a:cxn ang="0">
                    <a:pos x="24" y="28"/>
                  </a:cxn>
                  <a:cxn ang="0">
                    <a:pos x="24" y="33"/>
                  </a:cxn>
                  <a:cxn ang="0">
                    <a:pos x="16" y="33"/>
                  </a:cxn>
                  <a:cxn ang="0">
                    <a:pos x="6" y="29"/>
                  </a:cxn>
                  <a:cxn ang="0">
                    <a:pos x="0" y="23"/>
                  </a:cxn>
                </a:cxnLst>
                <a:rect l="0" t="0" r="r" b="b"/>
                <a:pathLst>
                  <a:path w="25" h="34">
                    <a:moveTo>
                      <a:pt x="0" y="23"/>
                    </a:moveTo>
                    <a:lnTo>
                      <a:pt x="0" y="10"/>
                    </a:lnTo>
                    <a:lnTo>
                      <a:pt x="2" y="2"/>
                    </a:lnTo>
                    <a:lnTo>
                      <a:pt x="8" y="0"/>
                    </a:lnTo>
                    <a:lnTo>
                      <a:pt x="14" y="1"/>
                    </a:lnTo>
                    <a:lnTo>
                      <a:pt x="18" y="7"/>
                    </a:lnTo>
                    <a:lnTo>
                      <a:pt x="22" y="20"/>
                    </a:lnTo>
                    <a:lnTo>
                      <a:pt x="24" y="28"/>
                    </a:lnTo>
                    <a:lnTo>
                      <a:pt x="24" y="33"/>
                    </a:lnTo>
                    <a:lnTo>
                      <a:pt x="16" y="33"/>
                    </a:lnTo>
                    <a:lnTo>
                      <a:pt x="6" y="29"/>
                    </a:lnTo>
                    <a:lnTo>
                      <a:pt x="0" y="23"/>
                    </a:lnTo>
                  </a:path>
                </a:pathLst>
              </a:custGeom>
              <a:solidFill>
                <a:srgbClr val="3B3B3B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19542" name="Freeform 54"/>
              <p:cNvSpPr>
                <a:spLocks/>
              </p:cNvSpPr>
              <p:nvPr/>
            </p:nvSpPr>
            <p:spPr bwMode="auto">
              <a:xfrm>
                <a:off x="4779" y="3798"/>
                <a:ext cx="29" cy="35"/>
              </a:xfrm>
              <a:custGeom>
                <a:avLst/>
                <a:gdLst/>
                <a:ahLst/>
                <a:cxnLst>
                  <a:cxn ang="0">
                    <a:pos x="0" y="33"/>
                  </a:cxn>
                  <a:cxn ang="0">
                    <a:pos x="0" y="21"/>
                  </a:cxn>
                  <a:cxn ang="0">
                    <a:pos x="2" y="8"/>
                  </a:cxn>
                  <a:cxn ang="0">
                    <a:pos x="5" y="1"/>
                  </a:cxn>
                  <a:cxn ang="0">
                    <a:pos x="9" y="0"/>
                  </a:cxn>
                  <a:cxn ang="0">
                    <a:pos x="15" y="0"/>
                  </a:cxn>
                  <a:cxn ang="0">
                    <a:pos x="21" y="5"/>
                  </a:cxn>
                  <a:cxn ang="0">
                    <a:pos x="25" y="14"/>
                  </a:cxn>
                  <a:cxn ang="0">
                    <a:pos x="28" y="23"/>
                  </a:cxn>
                  <a:cxn ang="0">
                    <a:pos x="28" y="29"/>
                  </a:cxn>
                  <a:cxn ang="0">
                    <a:pos x="19" y="31"/>
                  </a:cxn>
                  <a:cxn ang="0">
                    <a:pos x="8" y="34"/>
                  </a:cxn>
                  <a:cxn ang="0">
                    <a:pos x="0" y="33"/>
                  </a:cxn>
                </a:cxnLst>
                <a:rect l="0" t="0" r="r" b="b"/>
                <a:pathLst>
                  <a:path w="29" h="35">
                    <a:moveTo>
                      <a:pt x="0" y="33"/>
                    </a:moveTo>
                    <a:lnTo>
                      <a:pt x="0" y="21"/>
                    </a:lnTo>
                    <a:lnTo>
                      <a:pt x="2" y="8"/>
                    </a:lnTo>
                    <a:lnTo>
                      <a:pt x="5" y="1"/>
                    </a:lnTo>
                    <a:lnTo>
                      <a:pt x="9" y="0"/>
                    </a:lnTo>
                    <a:lnTo>
                      <a:pt x="15" y="0"/>
                    </a:lnTo>
                    <a:lnTo>
                      <a:pt x="21" y="5"/>
                    </a:lnTo>
                    <a:lnTo>
                      <a:pt x="25" y="14"/>
                    </a:lnTo>
                    <a:lnTo>
                      <a:pt x="28" y="23"/>
                    </a:lnTo>
                    <a:lnTo>
                      <a:pt x="28" y="29"/>
                    </a:lnTo>
                    <a:lnTo>
                      <a:pt x="19" y="31"/>
                    </a:lnTo>
                    <a:lnTo>
                      <a:pt x="8" y="34"/>
                    </a:lnTo>
                    <a:lnTo>
                      <a:pt x="0" y="33"/>
                    </a:lnTo>
                  </a:path>
                </a:pathLst>
              </a:custGeom>
              <a:solidFill>
                <a:srgbClr val="3B3B3B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19543" name="Freeform 55"/>
              <p:cNvSpPr>
                <a:spLocks/>
              </p:cNvSpPr>
              <p:nvPr/>
            </p:nvSpPr>
            <p:spPr bwMode="auto">
              <a:xfrm>
                <a:off x="4811" y="3790"/>
                <a:ext cx="26" cy="35"/>
              </a:xfrm>
              <a:custGeom>
                <a:avLst/>
                <a:gdLst/>
                <a:ahLst/>
                <a:cxnLst>
                  <a:cxn ang="0">
                    <a:pos x="1" y="34"/>
                  </a:cxn>
                  <a:cxn ang="0">
                    <a:pos x="0" y="28"/>
                  </a:cxn>
                  <a:cxn ang="0">
                    <a:pos x="0" y="18"/>
                  </a:cxn>
                  <a:cxn ang="0">
                    <a:pos x="0" y="10"/>
                  </a:cxn>
                  <a:cxn ang="0">
                    <a:pos x="2" y="6"/>
                  </a:cxn>
                  <a:cxn ang="0">
                    <a:pos x="6" y="2"/>
                  </a:cxn>
                  <a:cxn ang="0">
                    <a:pos x="12" y="0"/>
                  </a:cxn>
                  <a:cxn ang="0">
                    <a:pos x="18" y="4"/>
                  </a:cxn>
                  <a:cxn ang="0">
                    <a:pos x="21" y="9"/>
                  </a:cxn>
                  <a:cxn ang="0">
                    <a:pos x="23" y="15"/>
                  </a:cxn>
                  <a:cxn ang="0">
                    <a:pos x="25" y="23"/>
                  </a:cxn>
                  <a:cxn ang="0">
                    <a:pos x="19" y="28"/>
                  </a:cxn>
                  <a:cxn ang="0">
                    <a:pos x="11" y="32"/>
                  </a:cxn>
                  <a:cxn ang="0">
                    <a:pos x="1" y="34"/>
                  </a:cxn>
                </a:cxnLst>
                <a:rect l="0" t="0" r="r" b="b"/>
                <a:pathLst>
                  <a:path w="26" h="35">
                    <a:moveTo>
                      <a:pt x="1" y="34"/>
                    </a:moveTo>
                    <a:lnTo>
                      <a:pt x="0" y="28"/>
                    </a:lnTo>
                    <a:lnTo>
                      <a:pt x="0" y="18"/>
                    </a:lnTo>
                    <a:lnTo>
                      <a:pt x="0" y="10"/>
                    </a:lnTo>
                    <a:lnTo>
                      <a:pt x="2" y="6"/>
                    </a:lnTo>
                    <a:lnTo>
                      <a:pt x="6" y="2"/>
                    </a:lnTo>
                    <a:lnTo>
                      <a:pt x="12" y="0"/>
                    </a:lnTo>
                    <a:lnTo>
                      <a:pt x="18" y="4"/>
                    </a:lnTo>
                    <a:lnTo>
                      <a:pt x="21" y="9"/>
                    </a:lnTo>
                    <a:lnTo>
                      <a:pt x="23" y="15"/>
                    </a:lnTo>
                    <a:lnTo>
                      <a:pt x="25" y="23"/>
                    </a:lnTo>
                    <a:lnTo>
                      <a:pt x="19" y="28"/>
                    </a:lnTo>
                    <a:lnTo>
                      <a:pt x="11" y="32"/>
                    </a:lnTo>
                    <a:lnTo>
                      <a:pt x="1" y="34"/>
                    </a:lnTo>
                  </a:path>
                </a:pathLst>
              </a:custGeom>
              <a:solidFill>
                <a:srgbClr val="3B3B3B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19544" name="Freeform 56"/>
              <p:cNvSpPr>
                <a:spLocks/>
              </p:cNvSpPr>
              <p:nvPr/>
            </p:nvSpPr>
            <p:spPr bwMode="auto">
              <a:xfrm>
                <a:off x="4840" y="3775"/>
                <a:ext cx="17" cy="37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1" y="5"/>
                  </a:cxn>
                  <a:cxn ang="0">
                    <a:pos x="0" y="11"/>
                  </a:cxn>
                  <a:cxn ang="0">
                    <a:pos x="0" y="15"/>
                  </a:cxn>
                  <a:cxn ang="0">
                    <a:pos x="0" y="22"/>
                  </a:cxn>
                  <a:cxn ang="0">
                    <a:pos x="0" y="28"/>
                  </a:cxn>
                  <a:cxn ang="0">
                    <a:pos x="2" y="36"/>
                  </a:cxn>
                  <a:cxn ang="0">
                    <a:pos x="9" y="29"/>
                  </a:cxn>
                  <a:cxn ang="0">
                    <a:pos x="14" y="22"/>
                  </a:cxn>
                  <a:cxn ang="0">
                    <a:pos x="16" y="19"/>
                  </a:cxn>
                  <a:cxn ang="0">
                    <a:pos x="10" y="9"/>
                  </a:cxn>
                  <a:cxn ang="0">
                    <a:pos x="3" y="0"/>
                  </a:cxn>
                </a:cxnLst>
                <a:rect l="0" t="0" r="r" b="b"/>
                <a:pathLst>
                  <a:path w="17" h="37">
                    <a:moveTo>
                      <a:pt x="3" y="0"/>
                    </a:moveTo>
                    <a:lnTo>
                      <a:pt x="1" y="5"/>
                    </a:lnTo>
                    <a:lnTo>
                      <a:pt x="0" y="11"/>
                    </a:lnTo>
                    <a:lnTo>
                      <a:pt x="0" y="15"/>
                    </a:lnTo>
                    <a:lnTo>
                      <a:pt x="0" y="22"/>
                    </a:lnTo>
                    <a:lnTo>
                      <a:pt x="0" y="28"/>
                    </a:lnTo>
                    <a:lnTo>
                      <a:pt x="2" y="36"/>
                    </a:lnTo>
                    <a:lnTo>
                      <a:pt x="9" y="29"/>
                    </a:lnTo>
                    <a:lnTo>
                      <a:pt x="14" y="22"/>
                    </a:lnTo>
                    <a:lnTo>
                      <a:pt x="16" y="19"/>
                    </a:lnTo>
                    <a:lnTo>
                      <a:pt x="10" y="9"/>
                    </a:lnTo>
                    <a:lnTo>
                      <a:pt x="3" y="0"/>
                    </a:lnTo>
                  </a:path>
                </a:pathLst>
              </a:custGeom>
              <a:solidFill>
                <a:srgbClr val="3B3B3B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2" name="Group 57"/>
            <p:cNvGrpSpPr>
              <a:grpSpLocks/>
            </p:cNvGrpSpPr>
            <p:nvPr/>
          </p:nvGrpSpPr>
          <p:grpSpPr bwMode="auto">
            <a:xfrm>
              <a:off x="4926" y="3762"/>
              <a:ext cx="104" cy="61"/>
              <a:chOff x="4926" y="3762"/>
              <a:chExt cx="104" cy="61"/>
            </a:xfrm>
          </p:grpSpPr>
          <p:sp>
            <p:nvSpPr>
              <p:cNvPr id="319546" name="Freeform 58"/>
              <p:cNvSpPr>
                <a:spLocks/>
              </p:cNvSpPr>
              <p:nvPr/>
            </p:nvSpPr>
            <p:spPr bwMode="auto">
              <a:xfrm>
                <a:off x="4926" y="3762"/>
                <a:ext cx="26" cy="38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6" y="3"/>
                  </a:cxn>
                  <a:cxn ang="0">
                    <a:pos x="12" y="0"/>
                  </a:cxn>
                  <a:cxn ang="0">
                    <a:pos x="17" y="0"/>
                  </a:cxn>
                  <a:cxn ang="0">
                    <a:pos x="22" y="2"/>
                  </a:cxn>
                  <a:cxn ang="0">
                    <a:pos x="25" y="7"/>
                  </a:cxn>
                  <a:cxn ang="0">
                    <a:pos x="24" y="13"/>
                  </a:cxn>
                  <a:cxn ang="0">
                    <a:pos x="20" y="20"/>
                  </a:cxn>
                  <a:cxn ang="0">
                    <a:pos x="16" y="27"/>
                  </a:cxn>
                  <a:cxn ang="0">
                    <a:pos x="11" y="32"/>
                  </a:cxn>
                  <a:cxn ang="0">
                    <a:pos x="6" y="37"/>
                  </a:cxn>
                  <a:cxn ang="0">
                    <a:pos x="1" y="33"/>
                  </a:cxn>
                  <a:cxn ang="0">
                    <a:pos x="0" y="24"/>
                  </a:cxn>
                  <a:cxn ang="0">
                    <a:pos x="0" y="16"/>
                  </a:cxn>
                  <a:cxn ang="0">
                    <a:pos x="0" y="7"/>
                  </a:cxn>
                </a:cxnLst>
                <a:rect l="0" t="0" r="r" b="b"/>
                <a:pathLst>
                  <a:path w="26" h="38">
                    <a:moveTo>
                      <a:pt x="0" y="7"/>
                    </a:moveTo>
                    <a:lnTo>
                      <a:pt x="6" y="3"/>
                    </a:lnTo>
                    <a:lnTo>
                      <a:pt x="12" y="0"/>
                    </a:lnTo>
                    <a:lnTo>
                      <a:pt x="17" y="0"/>
                    </a:lnTo>
                    <a:lnTo>
                      <a:pt x="22" y="2"/>
                    </a:lnTo>
                    <a:lnTo>
                      <a:pt x="25" y="7"/>
                    </a:lnTo>
                    <a:lnTo>
                      <a:pt x="24" y="13"/>
                    </a:lnTo>
                    <a:lnTo>
                      <a:pt x="20" y="20"/>
                    </a:lnTo>
                    <a:lnTo>
                      <a:pt x="16" y="27"/>
                    </a:lnTo>
                    <a:lnTo>
                      <a:pt x="11" y="32"/>
                    </a:lnTo>
                    <a:lnTo>
                      <a:pt x="6" y="37"/>
                    </a:lnTo>
                    <a:lnTo>
                      <a:pt x="1" y="33"/>
                    </a:lnTo>
                    <a:lnTo>
                      <a:pt x="0" y="24"/>
                    </a:lnTo>
                    <a:lnTo>
                      <a:pt x="0" y="16"/>
                    </a:lnTo>
                    <a:lnTo>
                      <a:pt x="0" y="7"/>
                    </a:lnTo>
                  </a:path>
                </a:pathLst>
              </a:custGeom>
              <a:solidFill>
                <a:srgbClr val="DFDFDF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19547" name="Freeform 59"/>
              <p:cNvSpPr>
                <a:spLocks/>
              </p:cNvSpPr>
              <p:nvPr/>
            </p:nvSpPr>
            <p:spPr bwMode="auto">
              <a:xfrm>
                <a:off x="4939" y="3779"/>
                <a:ext cx="34" cy="41"/>
              </a:xfrm>
              <a:custGeom>
                <a:avLst/>
                <a:gdLst/>
                <a:ahLst/>
                <a:cxnLst>
                  <a:cxn ang="0">
                    <a:pos x="0" y="26"/>
                  </a:cxn>
                  <a:cxn ang="0">
                    <a:pos x="2" y="19"/>
                  </a:cxn>
                  <a:cxn ang="0">
                    <a:pos x="5" y="12"/>
                  </a:cxn>
                  <a:cxn ang="0">
                    <a:pos x="11" y="4"/>
                  </a:cxn>
                  <a:cxn ang="0">
                    <a:pos x="18" y="0"/>
                  </a:cxn>
                  <a:cxn ang="0">
                    <a:pos x="25" y="0"/>
                  </a:cxn>
                  <a:cxn ang="0">
                    <a:pos x="30" y="5"/>
                  </a:cxn>
                  <a:cxn ang="0">
                    <a:pos x="33" y="12"/>
                  </a:cxn>
                  <a:cxn ang="0">
                    <a:pos x="32" y="21"/>
                  </a:cxn>
                  <a:cxn ang="0">
                    <a:pos x="31" y="31"/>
                  </a:cxn>
                  <a:cxn ang="0">
                    <a:pos x="26" y="40"/>
                  </a:cxn>
                  <a:cxn ang="0">
                    <a:pos x="16" y="38"/>
                  </a:cxn>
                  <a:cxn ang="0">
                    <a:pos x="7" y="34"/>
                  </a:cxn>
                  <a:cxn ang="0">
                    <a:pos x="0" y="26"/>
                  </a:cxn>
                </a:cxnLst>
                <a:rect l="0" t="0" r="r" b="b"/>
                <a:pathLst>
                  <a:path w="34" h="41">
                    <a:moveTo>
                      <a:pt x="0" y="26"/>
                    </a:moveTo>
                    <a:lnTo>
                      <a:pt x="2" y="19"/>
                    </a:lnTo>
                    <a:lnTo>
                      <a:pt x="5" y="12"/>
                    </a:lnTo>
                    <a:lnTo>
                      <a:pt x="11" y="4"/>
                    </a:lnTo>
                    <a:lnTo>
                      <a:pt x="18" y="0"/>
                    </a:lnTo>
                    <a:lnTo>
                      <a:pt x="25" y="0"/>
                    </a:lnTo>
                    <a:lnTo>
                      <a:pt x="30" y="5"/>
                    </a:lnTo>
                    <a:lnTo>
                      <a:pt x="33" y="12"/>
                    </a:lnTo>
                    <a:lnTo>
                      <a:pt x="32" y="21"/>
                    </a:lnTo>
                    <a:lnTo>
                      <a:pt x="31" y="31"/>
                    </a:lnTo>
                    <a:lnTo>
                      <a:pt x="26" y="40"/>
                    </a:lnTo>
                    <a:lnTo>
                      <a:pt x="16" y="38"/>
                    </a:lnTo>
                    <a:lnTo>
                      <a:pt x="7" y="34"/>
                    </a:lnTo>
                    <a:lnTo>
                      <a:pt x="0" y="26"/>
                    </a:lnTo>
                  </a:path>
                </a:pathLst>
              </a:custGeom>
              <a:solidFill>
                <a:srgbClr val="DFDFDF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19548" name="Freeform 60"/>
              <p:cNvSpPr>
                <a:spLocks/>
              </p:cNvSpPr>
              <p:nvPr/>
            </p:nvSpPr>
            <p:spPr bwMode="auto">
              <a:xfrm>
                <a:off x="4972" y="3789"/>
                <a:ext cx="31" cy="34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2" y="20"/>
                  </a:cxn>
                  <a:cxn ang="0">
                    <a:pos x="5" y="12"/>
                  </a:cxn>
                  <a:cxn ang="0">
                    <a:pos x="8" y="6"/>
                  </a:cxn>
                  <a:cxn ang="0">
                    <a:pos x="10" y="3"/>
                  </a:cxn>
                  <a:cxn ang="0">
                    <a:pos x="14" y="0"/>
                  </a:cxn>
                  <a:cxn ang="0">
                    <a:pos x="20" y="0"/>
                  </a:cxn>
                  <a:cxn ang="0">
                    <a:pos x="27" y="5"/>
                  </a:cxn>
                  <a:cxn ang="0">
                    <a:pos x="29" y="12"/>
                  </a:cxn>
                  <a:cxn ang="0">
                    <a:pos x="30" y="20"/>
                  </a:cxn>
                  <a:cxn ang="0">
                    <a:pos x="29" y="30"/>
                  </a:cxn>
                  <a:cxn ang="0">
                    <a:pos x="21" y="32"/>
                  </a:cxn>
                  <a:cxn ang="0">
                    <a:pos x="15" y="33"/>
                  </a:cxn>
                  <a:cxn ang="0">
                    <a:pos x="8" y="32"/>
                  </a:cxn>
                  <a:cxn ang="0">
                    <a:pos x="0" y="30"/>
                  </a:cxn>
                </a:cxnLst>
                <a:rect l="0" t="0" r="r" b="b"/>
                <a:pathLst>
                  <a:path w="31" h="34">
                    <a:moveTo>
                      <a:pt x="0" y="30"/>
                    </a:moveTo>
                    <a:lnTo>
                      <a:pt x="2" y="20"/>
                    </a:lnTo>
                    <a:lnTo>
                      <a:pt x="5" y="12"/>
                    </a:lnTo>
                    <a:lnTo>
                      <a:pt x="8" y="6"/>
                    </a:lnTo>
                    <a:lnTo>
                      <a:pt x="10" y="3"/>
                    </a:lnTo>
                    <a:lnTo>
                      <a:pt x="14" y="0"/>
                    </a:lnTo>
                    <a:lnTo>
                      <a:pt x="20" y="0"/>
                    </a:lnTo>
                    <a:lnTo>
                      <a:pt x="27" y="5"/>
                    </a:lnTo>
                    <a:lnTo>
                      <a:pt x="29" y="12"/>
                    </a:lnTo>
                    <a:lnTo>
                      <a:pt x="30" y="20"/>
                    </a:lnTo>
                    <a:lnTo>
                      <a:pt x="29" y="30"/>
                    </a:lnTo>
                    <a:lnTo>
                      <a:pt x="21" y="32"/>
                    </a:lnTo>
                    <a:lnTo>
                      <a:pt x="15" y="33"/>
                    </a:lnTo>
                    <a:lnTo>
                      <a:pt x="8" y="32"/>
                    </a:lnTo>
                    <a:lnTo>
                      <a:pt x="0" y="30"/>
                    </a:lnTo>
                  </a:path>
                </a:pathLst>
              </a:custGeom>
              <a:solidFill>
                <a:srgbClr val="DFDFDF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19549" name="Freeform 61"/>
              <p:cNvSpPr>
                <a:spLocks/>
              </p:cNvSpPr>
              <p:nvPr/>
            </p:nvSpPr>
            <p:spPr bwMode="auto">
              <a:xfrm>
                <a:off x="5005" y="3790"/>
                <a:ext cx="25" cy="29"/>
              </a:xfrm>
              <a:custGeom>
                <a:avLst/>
                <a:gdLst/>
                <a:ahLst/>
                <a:cxnLst>
                  <a:cxn ang="0">
                    <a:pos x="0" y="28"/>
                  </a:cxn>
                  <a:cxn ang="0">
                    <a:pos x="1" y="16"/>
                  </a:cxn>
                  <a:cxn ang="0">
                    <a:pos x="4" y="8"/>
                  </a:cxn>
                  <a:cxn ang="0">
                    <a:pos x="7" y="3"/>
                  </a:cxn>
                  <a:cxn ang="0">
                    <a:pos x="12" y="0"/>
                  </a:cxn>
                  <a:cxn ang="0">
                    <a:pos x="17" y="0"/>
                  </a:cxn>
                  <a:cxn ang="0">
                    <a:pos x="23" y="4"/>
                  </a:cxn>
                  <a:cxn ang="0">
                    <a:pos x="24" y="13"/>
                  </a:cxn>
                  <a:cxn ang="0">
                    <a:pos x="23" y="19"/>
                  </a:cxn>
                  <a:cxn ang="0">
                    <a:pos x="17" y="23"/>
                  </a:cxn>
                  <a:cxn ang="0">
                    <a:pos x="8" y="26"/>
                  </a:cxn>
                  <a:cxn ang="0">
                    <a:pos x="0" y="28"/>
                  </a:cxn>
                </a:cxnLst>
                <a:rect l="0" t="0" r="r" b="b"/>
                <a:pathLst>
                  <a:path w="25" h="29">
                    <a:moveTo>
                      <a:pt x="0" y="28"/>
                    </a:moveTo>
                    <a:lnTo>
                      <a:pt x="1" y="16"/>
                    </a:lnTo>
                    <a:lnTo>
                      <a:pt x="4" y="8"/>
                    </a:lnTo>
                    <a:lnTo>
                      <a:pt x="7" y="3"/>
                    </a:lnTo>
                    <a:lnTo>
                      <a:pt x="12" y="0"/>
                    </a:lnTo>
                    <a:lnTo>
                      <a:pt x="17" y="0"/>
                    </a:lnTo>
                    <a:lnTo>
                      <a:pt x="23" y="4"/>
                    </a:lnTo>
                    <a:lnTo>
                      <a:pt x="24" y="13"/>
                    </a:lnTo>
                    <a:lnTo>
                      <a:pt x="23" y="19"/>
                    </a:lnTo>
                    <a:lnTo>
                      <a:pt x="17" y="23"/>
                    </a:lnTo>
                    <a:lnTo>
                      <a:pt x="8" y="26"/>
                    </a:lnTo>
                    <a:lnTo>
                      <a:pt x="0" y="28"/>
                    </a:lnTo>
                  </a:path>
                </a:pathLst>
              </a:custGeom>
              <a:solidFill>
                <a:srgbClr val="DFDFDF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319550" name="Rectangle 62"/>
            <p:cNvSpPr>
              <a:spLocks noChangeArrowheads="1"/>
            </p:cNvSpPr>
            <p:nvPr/>
          </p:nvSpPr>
          <p:spPr bwMode="auto">
            <a:xfrm>
              <a:off x="3809" y="3110"/>
              <a:ext cx="134" cy="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1" hangingPunct="1"/>
              <a:endParaRPr lang="nl-NL" sz="2400" b="1">
                <a:solidFill>
                  <a:schemeClr val="accent2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19553" name="Rectangle 65"/>
          <p:cNvSpPr>
            <a:spLocks noChangeArrowheads="1"/>
          </p:cNvSpPr>
          <p:nvPr/>
        </p:nvSpPr>
        <p:spPr bwMode="auto">
          <a:xfrm>
            <a:off x="1910302" y="2218470"/>
            <a:ext cx="2619307" cy="64697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1" hangingPunct="1"/>
            <a:r>
              <a:rPr lang="en-US" b="1" dirty="0" smtClean="0">
                <a:latin typeface="Arial" pitchFamily="34" charset="0"/>
                <a:cs typeface="Arial" pitchFamily="34" charset="0"/>
              </a:rPr>
              <a:t>1 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1  1  1  1  1  1</a:t>
            </a:r>
            <a:r>
              <a:rPr lang="en-US" sz="3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69" name="Title 6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EA components: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Mutation </a:t>
            </a:r>
            <a:r>
              <a:rPr lang="en-GB" dirty="0" smtClean="0"/>
              <a:t>(2/</a:t>
            </a:r>
            <a:r>
              <a:rPr lang="en-GB" dirty="0"/>
              <a:t>2)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B44630-8149-4451-ADCC-B770086FED53}" type="slidenum">
              <a:rPr lang="nl-NL" smtClean="0"/>
              <a:pPr>
                <a:defRPr/>
              </a:pPr>
              <a:t>18</a:t>
            </a:fld>
            <a:endParaRPr lang="nl-NL" dirty="0"/>
          </a:p>
        </p:txBody>
      </p:sp>
      <p:cxnSp>
        <p:nvCxnSpPr>
          <p:cNvPr id="14" name="Straight Arrow Connector 13"/>
          <p:cNvCxnSpPr>
            <a:stCxn id="319553" idx="3"/>
          </p:cNvCxnSpPr>
          <p:nvPr/>
        </p:nvCxnSpPr>
        <p:spPr>
          <a:xfrm>
            <a:off x="4529609" y="2541957"/>
            <a:ext cx="91324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4495103" y="4689328"/>
            <a:ext cx="91324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4544432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Recap of EC </a:t>
            </a:r>
            <a:r>
              <a:rPr lang="en-GB" dirty="0" smtClean="0"/>
              <a:t>metaphor (1/2)</a:t>
            </a:r>
            <a:endParaRPr lang="en-GB" dirty="0"/>
          </a:p>
        </p:txBody>
      </p:sp>
      <p:sp>
        <p:nvSpPr>
          <p:cNvPr id="1116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sz="2400"/>
              <a:t>A population of individuals exists in an  environment with limited resources</a:t>
            </a:r>
          </a:p>
          <a:p>
            <a:r>
              <a:rPr lang="en-GB" sz="2400" b="1" i="1"/>
              <a:t>Competition</a:t>
            </a:r>
            <a:r>
              <a:rPr lang="en-GB" sz="2400"/>
              <a:t> for those resources causes selection of those </a:t>
            </a:r>
            <a:r>
              <a:rPr lang="en-GB" sz="2400" b="1" i="1"/>
              <a:t>fitter</a:t>
            </a:r>
            <a:r>
              <a:rPr lang="en-GB" sz="2400"/>
              <a:t> individuals that are better adapted to the environment</a:t>
            </a:r>
          </a:p>
          <a:p>
            <a:r>
              <a:rPr lang="en-GB" sz="2400"/>
              <a:t>These individuals act as seeds for the generation of new individuals through recombination and mutation</a:t>
            </a:r>
          </a:p>
          <a:p>
            <a:r>
              <a:rPr lang="en-GB" sz="2400"/>
              <a:t>The new individuals have their fitness evaluated and compete (possibly also with parents) for survival.</a:t>
            </a:r>
          </a:p>
          <a:p>
            <a:r>
              <a:rPr lang="en-GB" sz="2400"/>
              <a:t>Over time </a:t>
            </a:r>
            <a:r>
              <a:rPr lang="en-GB" sz="2400" b="1" i="1"/>
              <a:t>Natural selection</a:t>
            </a:r>
            <a:r>
              <a:rPr lang="en-GB" sz="2400"/>
              <a:t> causes a rise in the fitness of the population</a:t>
            </a:r>
            <a:endParaRPr lang="en-GB" sz="2400" b="1" i="1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B44630-8149-4451-ADCC-B770086FED53}" type="slidenum">
              <a:rPr lang="nl-NL" smtClean="0"/>
              <a:pPr>
                <a:defRPr/>
              </a:pPr>
              <a:t>1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51257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EA components: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Recombination (1/2)</a:t>
            </a:r>
            <a:endParaRPr lang="en-GB" dirty="0"/>
          </a:p>
        </p:txBody>
      </p:sp>
      <p:sp>
        <p:nvSpPr>
          <p:cNvPr id="1228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 smtClean="0"/>
              <a:t>Role: merges </a:t>
            </a:r>
            <a:r>
              <a:rPr lang="en-GB" sz="2400" dirty="0"/>
              <a:t>information from parents into offspring</a:t>
            </a:r>
          </a:p>
          <a:p>
            <a:r>
              <a:rPr lang="en-GB" sz="2400" dirty="0"/>
              <a:t>Choice of what information to merge is stochastic</a:t>
            </a:r>
          </a:p>
          <a:p>
            <a:r>
              <a:rPr lang="en-GB" sz="2400" dirty="0"/>
              <a:t>Most offspring may be worse, or the same as the parents</a:t>
            </a:r>
          </a:p>
          <a:p>
            <a:r>
              <a:rPr lang="en-GB" sz="2400" dirty="0"/>
              <a:t>Hope is that some are better by combining elements of genotypes that lead to good traits</a:t>
            </a:r>
          </a:p>
          <a:p>
            <a:r>
              <a:rPr lang="en-GB" sz="2400" dirty="0"/>
              <a:t>Principle has been used for millennia by breeders of plants and livestock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B44630-8149-4451-ADCC-B770086FED53}" type="slidenum">
              <a:rPr lang="nl-NL" smtClean="0"/>
              <a:pPr>
                <a:defRPr/>
              </a:pPr>
              <a:t>19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653996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43" name="Rectangle 7"/>
          <p:cNvSpPr>
            <a:spLocks noChangeArrowheads="1"/>
          </p:cNvSpPr>
          <p:nvPr/>
        </p:nvSpPr>
        <p:spPr bwMode="auto">
          <a:xfrm>
            <a:off x="620776" y="2519106"/>
            <a:ext cx="1854186" cy="369974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1" hangingPunct="1"/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1  1  1  1  1  1  1 </a:t>
            </a:r>
          </a:p>
        </p:txBody>
      </p:sp>
      <p:sp>
        <p:nvSpPr>
          <p:cNvPr id="321545" name="Rectangle 9"/>
          <p:cNvSpPr>
            <a:spLocks noChangeArrowheads="1"/>
          </p:cNvSpPr>
          <p:nvPr/>
        </p:nvSpPr>
        <p:spPr bwMode="auto">
          <a:xfrm>
            <a:off x="3567976" y="2591678"/>
            <a:ext cx="1854186" cy="369974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1" hangingPunct="1"/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0  0  0  0  0  0  0 </a:t>
            </a:r>
          </a:p>
        </p:txBody>
      </p:sp>
      <p:sp>
        <p:nvSpPr>
          <p:cNvPr id="321546" name="Rectangle 10"/>
          <p:cNvSpPr>
            <a:spLocks noChangeArrowheads="1"/>
          </p:cNvSpPr>
          <p:nvPr/>
        </p:nvSpPr>
        <p:spPr bwMode="auto">
          <a:xfrm>
            <a:off x="1918774" y="1370297"/>
            <a:ext cx="2442759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algn="ctr" eaLnBrk="1" hangingPunct="1"/>
            <a:r>
              <a:rPr lang="en-US" sz="2800" b="1" dirty="0">
                <a:latin typeface="Arial" pitchFamily="34" charset="0"/>
                <a:cs typeface="Arial" pitchFamily="34" charset="0"/>
              </a:rPr>
              <a:t>P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arents</a:t>
            </a:r>
            <a:endParaRPr lang="en-US" sz="2800" b="1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5" name="Group 11"/>
          <p:cNvGrpSpPr>
            <a:grpSpLocks/>
          </p:cNvGrpSpPr>
          <p:nvPr/>
        </p:nvGrpSpPr>
        <p:grpSpPr bwMode="auto">
          <a:xfrm>
            <a:off x="1598242" y="2112662"/>
            <a:ext cx="647701" cy="1144589"/>
            <a:chOff x="2203" y="2400"/>
            <a:chExt cx="408" cy="721"/>
          </a:xfrm>
        </p:grpSpPr>
        <p:sp>
          <p:nvSpPr>
            <p:cNvPr id="321548" name="Freeform 12"/>
            <p:cNvSpPr>
              <a:spLocks/>
            </p:cNvSpPr>
            <p:nvPr/>
          </p:nvSpPr>
          <p:spPr bwMode="auto">
            <a:xfrm>
              <a:off x="2203" y="2544"/>
              <a:ext cx="145" cy="57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6" y="144"/>
                </a:cxn>
                <a:cxn ang="0">
                  <a:pos x="48" y="240"/>
                </a:cxn>
                <a:cxn ang="0">
                  <a:pos x="144" y="384"/>
                </a:cxn>
                <a:cxn ang="0">
                  <a:pos x="48" y="528"/>
                </a:cxn>
                <a:cxn ang="0">
                  <a:pos x="144" y="576"/>
                </a:cxn>
              </a:cxnLst>
              <a:rect l="0" t="0" r="r" b="b"/>
              <a:pathLst>
                <a:path w="145" h="577">
                  <a:moveTo>
                    <a:pt x="0" y="0"/>
                  </a:moveTo>
                  <a:lnTo>
                    <a:pt x="96" y="144"/>
                  </a:lnTo>
                  <a:lnTo>
                    <a:pt x="48" y="240"/>
                  </a:lnTo>
                  <a:lnTo>
                    <a:pt x="144" y="384"/>
                  </a:lnTo>
                  <a:lnTo>
                    <a:pt x="48" y="528"/>
                  </a:lnTo>
                  <a:lnTo>
                    <a:pt x="144" y="576"/>
                  </a:lnTo>
                </a:path>
              </a:pathLst>
            </a:custGeom>
            <a:noFill/>
            <a:ln w="25400" cap="rnd" cmpd="sng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1549" name="Rectangle 13"/>
            <p:cNvSpPr>
              <a:spLocks noChangeArrowheads="1"/>
            </p:cNvSpPr>
            <p:nvPr/>
          </p:nvSpPr>
          <p:spPr bwMode="auto">
            <a:xfrm>
              <a:off x="2203" y="2400"/>
              <a:ext cx="408" cy="2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1" hangingPunct="1"/>
              <a:r>
                <a:rPr lang="en-US" b="1" dirty="0">
                  <a:latin typeface="Arial" pitchFamily="34" charset="0"/>
                  <a:cs typeface="Arial" pitchFamily="34" charset="0"/>
                </a:rPr>
                <a:t>cut</a:t>
              </a:r>
            </a:p>
          </p:txBody>
        </p:sp>
      </p:grpSp>
      <p:grpSp>
        <p:nvGrpSpPr>
          <p:cNvPr id="6" name="Group 14"/>
          <p:cNvGrpSpPr>
            <a:grpSpLocks/>
          </p:cNvGrpSpPr>
          <p:nvPr/>
        </p:nvGrpSpPr>
        <p:grpSpPr bwMode="auto">
          <a:xfrm>
            <a:off x="4499783" y="2113336"/>
            <a:ext cx="677337" cy="1143003"/>
            <a:chOff x="3581" y="2419"/>
            <a:chExt cx="593" cy="720"/>
          </a:xfrm>
        </p:grpSpPr>
        <p:sp>
          <p:nvSpPr>
            <p:cNvPr id="321551" name="Freeform 15"/>
            <p:cNvSpPr>
              <a:spLocks/>
            </p:cNvSpPr>
            <p:nvPr/>
          </p:nvSpPr>
          <p:spPr bwMode="auto">
            <a:xfrm>
              <a:off x="3581" y="2562"/>
              <a:ext cx="145" cy="57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6" y="144"/>
                </a:cxn>
                <a:cxn ang="0">
                  <a:pos x="48" y="240"/>
                </a:cxn>
                <a:cxn ang="0">
                  <a:pos x="144" y="384"/>
                </a:cxn>
                <a:cxn ang="0">
                  <a:pos x="48" y="528"/>
                </a:cxn>
                <a:cxn ang="0">
                  <a:pos x="144" y="576"/>
                </a:cxn>
              </a:cxnLst>
              <a:rect l="0" t="0" r="r" b="b"/>
              <a:pathLst>
                <a:path w="145" h="577">
                  <a:moveTo>
                    <a:pt x="0" y="0"/>
                  </a:moveTo>
                  <a:lnTo>
                    <a:pt x="96" y="144"/>
                  </a:lnTo>
                  <a:lnTo>
                    <a:pt x="48" y="240"/>
                  </a:lnTo>
                  <a:lnTo>
                    <a:pt x="144" y="384"/>
                  </a:lnTo>
                  <a:lnTo>
                    <a:pt x="48" y="528"/>
                  </a:lnTo>
                  <a:lnTo>
                    <a:pt x="144" y="576"/>
                  </a:lnTo>
                </a:path>
              </a:pathLst>
            </a:custGeom>
            <a:noFill/>
            <a:ln w="25400" cap="rnd" cmpd="sng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1552" name="Rectangle 16"/>
            <p:cNvSpPr>
              <a:spLocks noChangeArrowheads="1"/>
            </p:cNvSpPr>
            <p:nvPr/>
          </p:nvSpPr>
          <p:spPr bwMode="auto">
            <a:xfrm>
              <a:off x="3766" y="2419"/>
              <a:ext cx="408" cy="2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1" hangingPunct="1"/>
              <a:r>
                <a:rPr lang="en-US" b="1" dirty="0">
                  <a:latin typeface="Arial" pitchFamily="34" charset="0"/>
                  <a:cs typeface="Arial" pitchFamily="34" charset="0"/>
                </a:rPr>
                <a:t>cut</a:t>
              </a:r>
            </a:p>
          </p:txBody>
        </p:sp>
      </p:grpSp>
      <p:sp>
        <p:nvSpPr>
          <p:cNvPr id="321555" name="Line 19"/>
          <p:cNvSpPr>
            <a:spLocks noChangeShapeType="1"/>
          </p:cNvSpPr>
          <p:nvPr/>
        </p:nvSpPr>
        <p:spPr bwMode="auto">
          <a:xfrm flipH="1">
            <a:off x="1556766" y="3374571"/>
            <a:ext cx="2713705" cy="1047134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1561" name="Rectangle 25"/>
          <p:cNvSpPr>
            <a:spLocks noChangeArrowheads="1"/>
          </p:cNvSpPr>
          <p:nvPr/>
        </p:nvSpPr>
        <p:spPr bwMode="auto">
          <a:xfrm>
            <a:off x="2179042" y="5525904"/>
            <a:ext cx="1803379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 eaLnBrk="1" hangingPunct="1"/>
            <a:r>
              <a:rPr lang="en-US" sz="2800" b="1" dirty="0">
                <a:latin typeface="Arial" pitchFamily="34" charset="0"/>
                <a:cs typeface="Arial" pitchFamily="34" charset="0"/>
              </a:rPr>
              <a:t>O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ffspring</a:t>
            </a:r>
            <a:endParaRPr lang="en-US" sz="2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21562" name="Line 26"/>
          <p:cNvSpPr>
            <a:spLocks noChangeShapeType="1"/>
          </p:cNvSpPr>
          <p:nvPr/>
        </p:nvSpPr>
        <p:spPr bwMode="auto">
          <a:xfrm>
            <a:off x="1556767" y="3374571"/>
            <a:ext cx="2713706" cy="1113502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321564" name="Picture 28" descr="eleph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76982" y="2156928"/>
            <a:ext cx="2493246" cy="1483711"/>
          </a:xfrm>
          <a:prstGeom prst="rect">
            <a:avLst/>
          </a:prstGeom>
          <a:noFill/>
        </p:spPr>
      </p:pic>
      <p:pic>
        <p:nvPicPr>
          <p:cNvPr id="321565" name="Picture 29" descr="eleph2b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64675" y="4107854"/>
            <a:ext cx="2455911" cy="1332781"/>
          </a:xfrm>
          <a:prstGeom prst="rect">
            <a:avLst/>
          </a:prstGeom>
          <a:noFill/>
        </p:spPr>
      </p:pic>
      <p:sp>
        <p:nvSpPr>
          <p:cNvPr id="34" name="Title 3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EA components: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Recombination </a:t>
            </a:r>
            <a:r>
              <a:rPr lang="en-GB" dirty="0" smtClean="0"/>
              <a:t>(2/</a:t>
            </a:r>
            <a:r>
              <a:rPr lang="en-GB" dirty="0"/>
              <a:t>2)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B44630-8149-4451-ADCC-B770086FED53}" type="slidenum">
              <a:rPr lang="nl-NL" smtClean="0"/>
              <a:pPr>
                <a:defRPr/>
              </a:pPr>
              <a:t>20</a:t>
            </a:fld>
            <a:endParaRPr lang="nl-NL" dirty="0"/>
          </a:p>
        </p:txBody>
      </p:sp>
      <p:sp>
        <p:nvSpPr>
          <p:cNvPr id="30" name="Rectangle 7"/>
          <p:cNvSpPr>
            <a:spLocks noChangeArrowheads="1"/>
          </p:cNvSpPr>
          <p:nvPr/>
        </p:nvSpPr>
        <p:spPr bwMode="auto">
          <a:xfrm>
            <a:off x="581451" y="4655167"/>
            <a:ext cx="1854186" cy="369974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1" hangingPunct="1"/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1  1  1  </a:t>
            </a:r>
            <a:r>
              <a:rPr lang="en-US" b="1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0  0  0  0 </a:t>
            </a:r>
            <a:endParaRPr lang="en-US" b="1" dirty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Rectangle 9"/>
          <p:cNvSpPr>
            <a:spLocks noChangeArrowheads="1"/>
          </p:cNvSpPr>
          <p:nvPr/>
        </p:nvSpPr>
        <p:spPr bwMode="auto">
          <a:xfrm>
            <a:off x="3528651" y="4655167"/>
            <a:ext cx="1854186" cy="369974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1" hangingPunct="1"/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0  0  0  </a:t>
            </a:r>
            <a:r>
              <a:rPr lang="en-US" b="1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1  1  1  1 </a:t>
            </a:r>
            <a:endParaRPr lang="en-US" b="1" dirty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4487809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EA components: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Initialisation </a:t>
            </a:r>
            <a:r>
              <a:rPr lang="en-GB" dirty="0"/>
              <a:t>/ Termination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sz="2400"/>
              <a:t>Initialisation usually done at random, </a:t>
            </a:r>
          </a:p>
          <a:p>
            <a:pPr lvl="1"/>
            <a:r>
              <a:rPr lang="en-GB" sz="2000"/>
              <a:t>Need to ensure even spread and mixture of possible allele values</a:t>
            </a:r>
          </a:p>
          <a:p>
            <a:pPr lvl="1"/>
            <a:r>
              <a:rPr lang="en-GB" sz="2000"/>
              <a:t>Can include existing solutions, or use problem-specific heuristics, to “seed” the population</a:t>
            </a:r>
          </a:p>
          <a:p>
            <a:endParaRPr lang="en-GB" sz="2400"/>
          </a:p>
          <a:p>
            <a:r>
              <a:rPr lang="en-GB" sz="2400"/>
              <a:t>Termination condition checked every generation </a:t>
            </a:r>
          </a:p>
          <a:p>
            <a:pPr lvl="1"/>
            <a:r>
              <a:rPr lang="en-GB" sz="2000"/>
              <a:t>Reaching some (known/hoped for) fitness</a:t>
            </a:r>
          </a:p>
          <a:p>
            <a:pPr lvl="1"/>
            <a:r>
              <a:rPr lang="en-GB" sz="2000"/>
              <a:t>Reaching some maximum allowed number of generations</a:t>
            </a:r>
          </a:p>
          <a:p>
            <a:pPr lvl="1"/>
            <a:r>
              <a:rPr lang="en-GB" sz="2000"/>
              <a:t>Reaching some minimum level of diversity</a:t>
            </a:r>
          </a:p>
          <a:p>
            <a:pPr lvl="1"/>
            <a:r>
              <a:rPr lang="en-GB" sz="2000"/>
              <a:t>Reaching some specified number of generations without fitness improvement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B44630-8149-4451-ADCC-B770086FED53}" type="slidenum">
              <a:rPr lang="nl-NL" smtClean="0"/>
              <a:pPr>
                <a:defRPr/>
              </a:pPr>
              <a:t>21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191660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Main EA components:</a:t>
            </a:r>
            <a:br>
              <a:rPr lang="en-GB" dirty="0" smtClean="0"/>
            </a:br>
            <a:r>
              <a:rPr lang="en-GB" dirty="0" smtClean="0"/>
              <a:t>What </a:t>
            </a:r>
            <a:r>
              <a:rPr lang="en-GB" dirty="0"/>
              <a:t>are the different types of EAs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/>
              <a:t>Historically different flavours of </a:t>
            </a:r>
            <a:r>
              <a:rPr lang="en-GB" sz="2400" dirty="0" err="1"/>
              <a:t>EAs</a:t>
            </a:r>
            <a:r>
              <a:rPr lang="en-GB" sz="2400" dirty="0"/>
              <a:t> have been associated with different </a:t>
            </a:r>
            <a:r>
              <a:rPr lang="en-GB" sz="2400" dirty="0" smtClean="0"/>
              <a:t>data types to represent solutions</a:t>
            </a:r>
            <a:endParaRPr lang="en-GB" sz="2400" dirty="0"/>
          </a:p>
          <a:p>
            <a:pPr lvl="1"/>
            <a:r>
              <a:rPr lang="en-GB" sz="1800" dirty="0"/>
              <a:t>Binary strings : Genetic Algorithms</a:t>
            </a:r>
          </a:p>
          <a:p>
            <a:pPr lvl="1"/>
            <a:r>
              <a:rPr lang="en-GB" sz="1800" dirty="0"/>
              <a:t>Real-valued vectors : Evolution Strategies</a:t>
            </a:r>
          </a:p>
          <a:p>
            <a:pPr lvl="1"/>
            <a:r>
              <a:rPr lang="en-GB" sz="1800" dirty="0"/>
              <a:t>Finite state Machines: Evolutionary Programming</a:t>
            </a:r>
          </a:p>
          <a:p>
            <a:pPr lvl="1"/>
            <a:r>
              <a:rPr lang="en-GB" sz="1800" dirty="0"/>
              <a:t>LISP trees: Genetic Programming</a:t>
            </a:r>
          </a:p>
          <a:p>
            <a:r>
              <a:rPr lang="en-GB" sz="2400" dirty="0"/>
              <a:t>These differences are largely irrelevant, best strategy </a:t>
            </a:r>
          </a:p>
          <a:p>
            <a:pPr lvl="1"/>
            <a:r>
              <a:rPr lang="en-GB" sz="2000" dirty="0"/>
              <a:t>choose representation to suit problem</a:t>
            </a:r>
          </a:p>
          <a:p>
            <a:pPr lvl="1"/>
            <a:r>
              <a:rPr lang="en-GB" sz="2000" dirty="0"/>
              <a:t>choose variation operators to suit representation</a:t>
            </a:r>
          </a:p>
          <a:p>
            <a:r>
              <a:rPr lang="en-GB" sz="2400" dirty="0"/>
              <a:t>Selection operators only use fitness and so are independent of representation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B44630-8149-4451-ADCC-B770086FED53}" type="slidenum">
              <a:rPr lang="nl-NL" smtClean="0"/>
              <a:pPr>
                <a:defRPr/>
              </a:pPr>
              <a:t>22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407131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954" name="Group 2"/>
          <p:cNvGrpSpPr>
            <a:grpSpLocks/>
          </p:cNvGrpSpPr>
          <p:nvPr/>
        </p:nvGrpSpPr>
        <p:grpSpPr bwMode="auto">
          <a:xfrm>
            <a:off x="1909916" y="1452716"/>
            <a:ext cx="4109884" cy="3805084"/>
            <a:chOff x="1958" y="973"/>
            <a:chExt cx="1920" cy="1920"/>
          </a:xfrm>
        </p:grpSpPr>
        <p:sp>
          <p:nvSpPr>
            <p:cNvPr id="125955" name="Rectangle 3"/>
            <p:cNvSpPr>
              <a:spLocks noChangeArrowheads="1"/>
            </p:cNvSpPr>
            <p:nvPr/>
          </p:nvSpPr>
          <p:spPr bwMode="auto">
            <a:xfrm>
              <a:off x="1958" y="973"/>
              <a:ext cx="240" cy="240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956" name="Rectangle 4"/>
            <p:cNvSpPr>
              <a:spLocks noChangeArrowheads="1"/>
            </p:cNvSpPr>
            <p:nvPr/>
          </p:nvSpPr>
          <p:spPr bwMode="auto">
            <a:xfrm>
              <a:off x="2198" y="973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957" name="Rectangle 5"/>
            <p:cNvSpPr>
              <a:spLocks noChangeArrowheads="1"/>
            </p:cNvSpPr>
            <p:nvPr/>
          </p:nvSpPr>
          <p:spPr bwMode="auto">
            <a:xfrm>
              <a:off x="1958" y="1213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958" name="Rectangle 6"/>
            <p:cNvSpPr>
              <a:spLocks noChangeArrowheads="1"/>
            </p:cNvSpPr>
            <p:nvPr/>
          </p:nvSpPr>
          <p:spPr bwMode="auto">
            <a:xfrm>
              <a:off x="2198" y="1213"/>
              <a:ext cx="240" cy="240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959" name="Rectangle 7"/>
            <p:cNvSpPr>
              <a:spLocks noChangeArrowheads="1"/>
            </p:cNvSpPr>
            <p:nvPr/>
          </p:nvSpPr>
          <p:spPr bwMode="auto">
            <a:xfrm>
              <a:off x="2438" y="973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960" name="Rectangle 8"/>
            <p:cNvSpPr>
              <a:spLocks noChangeArrowheads="1"/>
            </p:cNvSpPr>
            <p:nvPr/>
          </p:nvSpPr>
          <p:spPr bwMode="auto">
            <a:xfrm>
              <a:off x="2678" y="973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961" name="Rectangle 9"/>
            <p:cNvSpPr>
              <a:spLocks noChangeArrowheads="1"/>
            </p:cNvSpPr>
            <p:nvPr/>
          </p:nvSpPr>
          <p:spPr bwMode="auto">
            <a:xfrm>
              <a:off x="2438" y="1213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962" name="Rectangle 10"/>
            <p:cNvSpPr>
              <a:spLocks noChangeArrowheads="1"/>
            </p:cNvSpPr>
            <p:nvPr/>
          </p:nvSpPr>
          <p:spPr bwMode="auto">
            <a:xfrm>
              <a:off x="2678" y="1213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963" name="Rectangle 11"/>
            <p:cNvSpPr>
              <a:spLocks noChangeArrowheads="1"/>
            </p:cNvSpPr>
            <p:nvPr/>
          </p:nvSpPr>
          <p:spPr bwMode="auto">
            <a:xfrm>
              <a:off x="1958" y="1453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964" name="Rectangle 12"/>
            <p:cNvSpPr>
              <a:spLocks noChangeArrowheads="1"/>
            </p:cNvSpPr>
            <p:nvPr/>
          </p:nvSpPr>
          <p:spPr bwMode="auto">
            <a:xfrm>
              <a:off x="2198" y="1453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965" name="Rectangle 13"/>
            <p:cNvSpPr>
              <a:spLocks noChangeArrowheads="1"/>
            </p:cNvSpPr>
            <p:nvPr/>
          </p:nvSpPr>
          <p:spPr bwMode="auto">
            <a:xfrm>
              <a:off x="1958" y="1693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966" name="Rectangle 14"/>
            <p:cNvSpPr>
              <a:spLocks noChangeArrowheads="1"/>
            </p:cNvSpPr>
            <p:nvPr/>
          </p:nvSpPr>
          <p:spPr bwMode="auto">
            <a:xfrm>
              <a:off x="2198" y="1693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967" name="Rectangle 15"/>
            <p:cNvSpPr>
              <a:spLocks noChangeArrowheads="1"/>
            </p:cNvSpPr>
            <p:nvPr/>
          </p:nvSpPr>
          <p:spPr bwMode="auto">
            <a:xfrm>
              <a:off x="2438" y="1453"/>
              <a:ext cx="240" cy="240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968" name="Rectangle 16"/>
            <p:cNvSpPr>
              <a:spLocks noChangeArrowheads="1"/>
            </p:cNvSpPr>
            <p:nvPr/>
          </p:nvSpPr>
          <p:spPr bwMode="auto">
            <a:xfrm>
              <a:off x="2678" y="1453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969" name="Rectangle 17"/>
            <p:cNvSpPr>
              <a:spLocks noChangeArrowheads="1"/>
            </p:cNvSpPr>
            <p:nvPr/>
          </p:nvSpPr>
          <p:spPr bwMode="auto">
            <a:xfrm>
              <a:off x="2438" y="1693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970" name="Rectangle 18"/>
            <p:cNvSpPr>
              <a:spLocks noChangeArrowheads="1"/>
            </p:cNvSpPr>
            <p:nvPr/>
          </p:nvSpPr>
          <p:spPr bwMode="auto">
            <a:xfrm>
              <a:off x="2678" y="1693"/>
              <a:ext cx="240" cy="240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971" name="Rectangle 19"/>
            <p:cNvSpPr>
              <a:spLocks noChangeArrowheads="1"/>
            </p:cNvSpPr>
            <p:nvPr/>
          </p:nvSpPr>
          <p:spPr bwMode="auto">
            <a:xfrm>
              <a:off x="2918" y="973"/>
              <a:ext cx="240" cy="240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972" name="Rectangle 20"/>
            <p:cNvSpPr>
              <a:spLocks noChangeArrowheads="1"/>
            </p:cNvSpPr>
            <p:nvPr/>
          </p:nvSpPr>
          <p:spPr bwMode="auto">
            <a:xfrm>
              <a:off x="3158" y="973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973" name="Rectangle 21"/>
            <p:cNvSpPr>
              <a:spLocks noChangeArrowheads="1"/>
            </p:cNvSpPr>
            <p:nvPr/>
          </p:nvSpPr>
          <p:spPr bwMode="auto">
            <a:xfrm>
              <a:off x="2918" y="1213"/>
              <a:ext cx="240" cy="240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974" name="Rectangle 22"/>
            <p:cNvSpPr>
              <a:spLocks noChangeArrowheads="1"/>
            </p:cNvSpPr>
            <p:nvPr/>
          </p:nvSpPr>
          <p:spPr bwMode="auto">
            <a:xfrm>
              <a:off x="3158" y="1213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975" name="Rectangle 23"/>
            <p:cNvSpPr>
              <a:spLocks noChangeArrowheads="1"/>
            </p:cNvSpPr>
            <p:nvPr/>
          </p:nvSpPr>
          <p:spPr bwMode="auto">
            <a:xfrm>
              <a:off x="3398" y="973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976" name="Rectangle 24"/>
            <p:cNvSpPr>
              <a:spLocks noChangeArrowheads="1"/>
            </p:cNvSpPr>
            <p:nvPr/>
          </p:nvSpPr>
          <p:spPr bwMode="auto">
            <a:xfrm>
              <a:off x="3638" y="973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977" name="Rectangle 25"/>
            <p:cNvSpPr>
              <a:spLocks noChangeArrowheads="1"/>
            </p:cNvSpPr>
            <p:nvPr/>
          </p:nvSpPr>
          <p:spPr bwMode="auto">
            <a:xfrm>
              <a:off x="3398" y="1213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978" name="Rectangle 26"/>
            <p:cNvSpPr>
              <a:spLocks noChangeArrowheads="1"/>
            </p:cNvSpPr>
            <p:nvPr/>
          </p:nvSpPr>
          <p:spPr bwMode="auto">
            <a:xfrm>
              <a:off x="3638" y="1213"/>
              <a:ext cx="240" cy="240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979" name="Rectangle 27"/>
            <p:cNvSpPr>
              <a:spLocks noChangeArrowheads="1"/>
            </p:cNvSpPr>
            <p:nvPr/>
          </p:nvSpPr>
          <p:spPr bwMode="auto">
            <a:xfrm>
              <a:off x="2918" y="1453"/>
              <a:ext cx="240" cy="240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980" name="Rectangle 28"/>
            <p:cNvSpPr>
              <a:spLocks noChangeArrowheads="1"/>
            </p:cNvSpPr>
            <p:nvPr/>
          </p:nvSpPr>
          <p:spPr bwMode="auto">
            <a:xfrm>
              <a:off x="3158" y="1453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981" name="Rectangle 29"/>
            <p:cNvSpPr>
              <a:spLocks noChangeArrowheads="1"/>
            </p:cNvSpPr>
            <p:nvPr/>
          </p:nvSpPr>
          <p:spPr bwMode="auto">
            <a:xfrm>
              <a:off x="2918" y="1693"/>
              <a:ext cx="240" cy="240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982" name="Rectangle 30"/>
            <p:cNvSpPr>
              <a:spLocks noChangeArrowheads="1"/>
            </p:cNvSpPr>
            <p:nvPr/>
          </p:nvSpPr>
          <p:spPr bwMode="auto">
            <a:xfrm>
              <a:off x="3158" y="1693"/>
              <a:ext cx="240" cy="240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983" name="Rectangle 31"/>
            <p:cNvSpPr>
              <a:spLocks noChangeArrowheads="1"/>
            </p:cNvSpPr>
            <p:nvPr/>
          </p:nvSpPr>
          <p:spPr bwMode="auto">
            <a:xfrm>
              <a:off x="3398" y="1453"/>
              <a:ext cx="240" cy="240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984" name="Rectangle 32"/>
            <p:cNvSpPr>
              <a:spLocks noChangeArrowheads="1"/>
            </p:cNvSpPr>
            <p:nvPr/>
          </p:nvSpPr>
          <p:spPr bwMode="auto">
            <a:xfrm>
              <a:off x="3638" y="1453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985" name="Rectangle 33"/>
            <p:cNvSpPr>
              <a:spLocks noChangeArrowheads="1"/>
            </p:cNvSpPr>
            <p:nvPr/>
          </p:nvSpPr>
          <p:spPr bwMode="auto">
            <a:xfrm>
              <a:off x="3398" y="1693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986" name="Rectangle 34"/>
            <p:cNvSpPr>
              <a:spLocks noChangeArrowheads="1"/>
            </p:cNvSpPr>
            <p:nvPr/>
          </p:nvSpPr>
          <p:spPr bwMode="auto">
            <a:xfrm>
              <a:off x="3638" y="1693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987" name="Rectangle 35"/>
            <p:cNvSpPr>
              <a:spLocks noChangeArrowheads="1"/>
            </p:cNvSpPr>
            <p:nvPr/>
          </p:nvSpPr>
          <p:spPr bwMode="auto">
            <a:xfrm>
              <a:off x="1958" y="1933"/>
              <a:ext cx="240" cy="240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988" name="Rectangle 36"/>
            <p:cNvSpPr>
              <a:spLocks noChangeArrowheads="1"/>
            </p:cNvSpPr>
            <p:nvPr/>
          </p:nvSpPr>
          <p:spPr bwMode="auto">
            <a:xfrm>
              <a:off x="2198" y="1933"/>
              <a:ext cx="240" cy="240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989" name="Rectangle 37"/>
            <p:cNvSpPr>
              <a:spLocks noChangeArrowheads="1"/>
            </p:cNvSpPr>
            <p:nvPr/>
          </p:nvSpPr>
          <p:spPr bwMode="auto">
            <a:xfrm>
              <a:off x="1958" y="2173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990" name="Rectangle 38"/>
            <p:cNvSpPr>
              <a:spLocks noChangeArrowheads="1"/>
            </p:cNvSpPr>
            <p:nvPr/>
          </p:nvSpPr>
          <p:spPr bwMode="auto">
            <a:xfrm>
              <a:off x="2198" y="2173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991" name="Rectangle 39"/>
            <p:cNvSpPr>
              <a:spLocks noChangeArrowheads="1"/>
            </p:cNvSpPr>
            <p:nvPr/>
          </p:nvSpPr>
          <p:spPr bwMode="auto">
            <a:xfrm>
              <a:off x="2438" y="1933"/>
              <a:ext cx="240" cy="240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992" name="Rectangle 40"/>
            <p:cNvSpPr>
              <a:spLocks noChangeArrowheads="1"/>
            </p:cNvSpPr>
            <p:nvPr/>
          </p:nvSpPr>
          <p:spPr bwMode="auto">
            <a:xfrm>
              <a:off x="2678" y="1933"/>
              <a:ext cx="240" cy="240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993" name="Rectangle 41"/>
            <p:cNvSpPr>
              <a:spLocks noChangeArrowheads="1"/>
            </p:cNvSpPr>
            <p:nvPr/>
          </p:nvSpPr>
          <p:spPr bwMode="auto">
            <a:xfrm>
              <a:off x="2438" y="2173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994" name="Rectangle 42"/>
            <p:cNvSpPr>
              <a:spLocks noChangeArrowheads="1"/>
            </p:cNvSpPr>
            <p:nvPr/>
          </p:nvSpPr>
          <p:spPr bwMode="auto">
            <a:xfrm>
              <a:off x="2678" y="2173"/>
              <a:ext cx="240" cy="240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995" name="Rectangle 43"/>
            <p:cNvSpPr>
              <a:spLocks noChangeArrowheads="1"/>
            </p:cNvSpPr>
            <p:nvPr/>
          </p:nvSpPr>
          <p:spPr bwMode="auto">
            <a:xfrm>
              <a:off x="1958" y="2413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996" name="Rectangle 44"/>
            <p:cNvSpPr>
              <a:spLocks noChangeArrowheads="1"/>
            </p:cNvSpPr>
            <p:nvPr/>
          </p:nvSpPr>
          <p:spPr bwMode="auto">
            <a:xfrm>
              <a:off x="2198" y="2413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997" name="Rectangle 45"/>
            <p:cNvSpPr>
              <a:spLocks noChangeArrowheads="1"/>
            </p:cNvSpPr>
            <p:nvPr/>
          </p:nvSpPr>
          <p:spPr bwMode="auto">
            <a:xfrm>
              <a:off x="1958" y="2653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998" name="Rectangle 46"/>
            <p:cNvSpPr>
              <a:spLocks noChangeArrowheads="1"/>
            </p:cNvSpPr>
            <p:nvPr/>
          </p:nvSpPr>
          <p:spPr bwMode="auto">
            <a:xfrm>
              <a:off x="2198" y="2653"/>
              <a:ext cx="240" cy="240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999" name="Rectangle 47"/>
            <p:cNvSpPr>
              <a:spLocks noChangeArrowheads="1"/>
            </p:cNvSpPr>
            <p:nvPr/>
          </p:nvSpPr>
          <p:spPr bwMode="auto">
            <a:xfrm>
              <a:off x="2438" y="2413"/>
              <a:ext cx="240" cy="240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000" name="Rectangle 48"/>
            <p:cNvSpPr>
              <a:spLocks noChangeArrowheads="1"/>
            </p:cNvSpPr>
            <p:nvPr/>
          </p:nvSpPr>
          <p:spPr bwMode="auto">
            <a:xfrm>
              <a:off x="2678" y="2413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001" name="Rectangle 49"/>
            <p:cNvSpPr>
              <a:spLocks noChangeArrowheads="1"/>
            </p:cNvSpPr>
            <p:nvPr/>
          </p:nvSpPr>
          <p:spPr bwMode="auto">
            <a:xfrm>
              <a:off x="2438" y="2653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002" name="Rectangle 50"/>
            <p:cNvSpPr>
              <a:spLocks noChangeArrowheads="1"/>
            </p:cNvSpPr>
            <p:nvPr/>
          </p:nvSpPr>
          <p:spPr bwMode="auto">
            <a:xfrm>
              <a:off x="2678" y="2653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003" name="Rectangle 51"/>
            <p:cNvSpPr>
              <a:spLocks noChangeArrowheads="1"/>
            </p:cNvSpPr>
            <p:nvPr/>
          </p:nvSpPr>
          <p:spPr bwMode="auto">
            <a:xfrm>
              <a:off x="2918" y="1933"/>
              <a:ext cx="240" cy="240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004" name="Rectangle 52"/>
            <p:cNvSpPr>
              <a:spLocks noChangeArrowheads="1"/>
            </p:cNvSpPr>
            <p:nvPr/>
          </p:nvSpPr>
          <p:spPr bwMode="auto">
            <a:xfrm>
              <a:off x="3158" y="1933"/>
              <a:ext cx="240" cy="240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005" name="Rectangle 53"/>
            <p:cNvSpPr>
              <a:spLocks noChangeArrowheads="1"/>
            </p:cNvSpPr>
            <p:nvPr/>
          </p:nvSpPr>
          <p:spPr bwMode="auto">
            <a:xfrm>
              <a:off x="2918" y="2173"/>
              <a:ext cx="240" cy="240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006" name="Rectangle 54"/>
            <p:cNvSpPr>
              <a:spLocks noChangeArrowheads="1"/>
            </p:cNvSpPr>
            <p:nvPr/>
          </p:nvSpPr>
          <p:spPr bwMode="auto">
            <a:xfrm>
              <a:off x="3158" y="2173"/>
              <a:ext cx="240" cy="240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007" name="Rectangle 55"/>
            <p:cNvSpPr>
              <a:spLocks noChangeArrowheads="1"/>
            </p:cNvSpPr>
            <p:nvPr/>
          </p:nvSpPr>
          <p:spPr bwMode="auto">
            <a:xfrm>
              <a:off x="3398" y="1933"/>
              <a:ext cx="240" cy="240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008" name="Rectangle 56"/>
            <p:cNvSpPr>
              <a:spLocks noChangeArrowheads="1"/>
            </p:cNvSpPr>
            <p:nvPr/>
          </p:nvSpPr>
          <p:spPr bwMode="auto">
            <a:xfrm>
              <a:off x="3638" y="1933"/>
              <a:ext cx="240" cy="240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009" name="Rectangle 57"/>
            <p:cNvSpPr>
              <a:spLocks noChangeArrowheads="1"/>
            </p:cNvSpPr>
            <p:nvPr/>
          </p:nvSpPr>
          <p:spPr bwMode="auto">
            <a:xfrm>
              <a:off x="3398" y="2173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010" name="Rectangle 58"/>
            <p:cNvSpPr>
              <a:spLocks noChangeArrowheads="1"/>
            </p:cNvSpPr>
            <p:nvPr/>
          </p:nvSpPr>
          <p:spPr bwMode="auto">
            <a:xfrm>
              <a:off x="3638" y="2173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011" name="Rectangle 59"/>
            <p:cNvSpPr>
              <a:spLocks noChangeArrowheads="1"/>
            </p:cNvSpPr>
            <p:nvPr/>
          </p:nvSpPr>
          <p:spPr bwMode="auto">
            <a:xfrm>
              <a:off x="2918" y="2413"/>
              <a:ext cx="240" cy="240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012" name="Rectangle 60"/>
            <p:cNvSpPr>
              <a:spLocks noChangeArrowheads="1"/>
            </p:cNvSpPr>
            <p:nvPr/>
          </p:nvSpPr>
          <p:spPr bwMode="auto">
            <a:xfrm>
              <a:off x="3158" y="2413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013" name="Rectangle 61"/>
            <p:cNvSpPr>
              <a:spLocks noChangeArrowheads="1"/>
            </p:cNvSpPr>
            <p:nvPr/>
          </p:nvSpPr>
          <p:spPr bwMode="auto">
            <a:xfrm>
              <a:off x="2918" y="2653"/>
              <a:ext cx="240" cy="240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014" name="Rectangle 62"/>
            <p:cNvSpPr>
              <a:spLocks noChangeArrowheads="1"/>
            </p:cNvSpPr>
            <p:nvPr/>
          </p:nvSpPr>
          <p:spPr bwMode="auto">
            <a:xfrm>
              <a:off x="3158" y="2653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015" name="Rectangle 63"/>
            <p:cNvSpPr>
              <a:spLocks noChangeArrowheads="1"/>
            </p:cNvSpPr>
            <p:nvPr/>
          </p:nvSpPr>
          <p:spPr bwMode="auto">
            <a:xfrm>
              <a:off x="3398" y="2413"/>
              <a:ext cx="240" cy="240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016" name="Rectangle 64"/>
            <p:cNvSpPr>
              <a:spLocks noChangeArrowheads="1"/>
            </p:cNvSpPr>
            <p:nvPr/>
          </p:nvSpPr>
          <p:spPr bwMode="auto">
            <a:xfrm>
              <a:off x="3638" y="2413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017" name="Rectangle 65"/>
            <p:cNvSpPr>
              <a:spLocks noChangeArrowheads="1"/>
            </p:cNvSpPr>
            <p:nvPr/>
          </p:nvSpPr>
          <p:spPr bwMode="auto">
            <a:xfrm>
              <a:off x="3398" y="2653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018" name="Rectangle 66"/>
            <p:cNvSpPr>
              <a:spLocks noChangeArrowheads="1"/>
            </p:cNvSpPr>
            <p:nvPr/>
          </p:nvSpPr>
          <p:spPr bwMode="auto">
            <a:xfrm>
              <a:off x="3638" y="2653"/>
              <a:ext cx="240" cy="240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019" name="Oval 67"/>
            <p:cNvSpPr>
              <a:spLocks noChangeArrowheads="1"/>
            </p:cNvSpPr>
            <p:nvPr/>
          </p:nvSpPr>
          <p:spPr bwMode="auto">
            <a:xfrm>
              <a:off x="2934" y="1965"/>
              <a:ext cx="192" cy="19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6020" name="Text Box 68"/>
          <p:cNvSpPr txBox="1">
            <a:spLocks noChangeArrowheads="1"/>
          </p:cNvSpPr>
          <p:nvPr/>
        </p:nvSpPr>
        <p:spPr bwMode="auto">
          <a:xfrm>
            <a:off x="838200" y="5446288"/>
            <a:ext cx="7507288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2800" dirty="0">
                <a:latin typeface="Arial" charset="0"/>
              </a:rPr>
              <a:t>Place 8 queens on an 8x8 chessboard in</a:t>
            </a:r>
          </a:p>
          <a:p>
            <a:pPr algn="l"/>
            <a:r>
              <a:rPr lang="en-US" sz="2800" dirty="0">
                <a:latin typeface="Arial" charset="0"/>
              </a:rPr>
              <a:t>such a way that they cannot check each other</a:t>
            </a:r>
          </a:p>
        </p:txBody>
      </p:sp>
      <p:sp>
        <p:nvSpPr>
          <p:cNvPr id="70" name="Titel 6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Example</a:t>
            </a:r>
            <a:r>
              <a:rPr lang="nl-NL" dirty="0" smtClean="0"/>
              <a:t>: </a:t>
            </a:r>
            <a:br>
              <a:rPr lang="nl-NL" dirty="0" smtClean="0"/>
            </a:br>
            <a:r>
              <a:rPr lang="nl-NL" dirty="0" smtClean="0"/>
              <a:t>The 8-queens </a:t>
            </a:r>
            <a:r>
              <a:rPr lang="nl-NL" dirty="0" err="1" smtClean="0"/>
              <a:t>problem</a:t>
            </a:r>
            <a:endParaRPr lang="nl-NL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B44630-8149-4451-ADCC-B770086FED53}" type="slidenum">
              <a:rPr lang="nl-NL" smtClean="0"/>
              <a:pPr>
                <a:defRPr/>
              </a:pPr>
              <a:t>23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1428379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003" name="Group 3"/>
          <p:cNvGrpSpPr>
            <a:grpSpLocks/>
          </p:cNvGrpSpPr>
          <p:nvPr/>
        </p:nvGrpSpPr>
        <p:grpSpPr bwMode="auto">
          <a:xfrm>
            <a:off x="589944" y="4346353"/>
            <a:ext cx="7239000" cy="1382713"/>
            <a:chOff x="864" y="3216"/>
            <a:chExt cx="4560" cy="871"/>
          </a:xfrm>
        </p:grpSpPr>
        <p:grpSp>
          <p:nvGrpSpPr>
            <p:cNvPr id="128004" name="Group 4"/>
            <p:cNvGrpSpPr>
              <a:grpSpLocks/>
            </p:cNvGrpSpPr>
            <p:nvPr/>
          </p:nvGrpSpPr>
          <p:grpSpPr bwMode="auto">
            <a:xfrm>
              <a:off x="3504" y="3744"/>
              <a:ext cx="1920" cy="325"/>
              <a:chOff x="432" y="1873"/>
              <a:chExt cx="1920" cy="325"/>
            </a:xfrm>
          </p:grpSpPr>
          <p:grpSp>
            <p:nvGrpSpPr>
              <p:cNvPr id="128005" name="Group 5"/>
              <p:cNvGrpSpPr>
                <a:grpSpLocks/>
              </p:cNvGrpSpPr>
              <p:nvPr/>
            </p:nvGrpSpPr>
            <p:grpSpPr bwMode="auto">
              <a:xfrm>
                <a:off x="432" y="1920"/>
                <a:ext cx="1920" cy="240"/>
                <a:chOff x="432" y="1920"/>
                <a:chExt cx="1920" cy="240"/>
              </a:xfrm>
            </p:grpSpPr>
            <p:sp>
              <p:nvSpPr>
                <p:cNvPr id="128006" name="Rectangle 6"/>
                <p:cNvSpPr>
                  <a:spLocks noChangeArrowheads="1"/>
                </p:cNvSpPr>
                <p:nvPr/>
              </p:nvSpPr>
              <p:spPr bwMode="auto">
                <a:xfrm>
                  <a:off x="2112" y="1920"/>
                  <a:ext cx="240" cy="24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8007" name="Rectangle 7"/>
                <p:cNvSpPr>
                  <a:spLocks noChangeArrowheads="1"/>
                </p:cNvSpPr>
                <p:nvPr/>
              </p:nvSpPr>
              <p:spPr bwMode="auto">
                <a:xfrm>
                  <a:off x="432" y="1920"/>
                  <a:ext cx="240" cy="24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8008" name="Rectangle 8"/>
                <p:cNvSpPr>
                  <a:spLocks noChangeArrowheads="1"/>
                </p:cNvSpPr>
                <p:nvPr/>
              </p:nvSpPr>
              <p:spPr bwMode="auto">
                <a:xfrm>
                  <a:off x="672" y="1920"/>
                  <a:ext cx="240" cy="24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8009" name="Rectangle 9"/>
                <p:cNvSpPr>
                  <a:spLocks noChangeArrowheads="1"/>
                </p:cNvSpPr>
                <p:nvPr/>
              </p:nvSpPr>
              <p:spPr bwMode="auto">
                <a:xfrm>
                  <a:off x="912" y="1920"/>
                  <a:ext cx="240" cy="24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8010" name="Rectangle 10"/>
                <p:cNvSpPr>
                  <a:spLocks noChangeArrowheads="1"/>
                </p:cNvSpPr>
                <p:nvPr/>
              </p:nvSpPr>
              <p:spPr bwMode="auto">
                <a:xfrm>
                  <a:off x="1152" y="1920"/>
                  <a:ext cx="240" cy="24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8011" name="Rectangle 11"/>
                <p:cNvSpPr>
                  <a:spLocks noChangeArrowheads="1"/>
                </p:cNvSpPr>
                <p:nvPr/>
              </p:nvSpPr>
              <p:spPr bwMode="auto">
                <a:xfrm>
                  <a:off x="1392" y="1920"/>
                  <a:ext cx="240" cy="24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8012" name="Rectangle 12"/>
                <p:cNvSpPr>
                  <a:spLocks noChangeArrowheads="1"/>
                </p:cNvSpPr>
                <p:nvPr/>
              </p:nvSpPr>
              <p:spPr bwMode="auto">
                <a:xfrm>
                  <a:off x="1632" y="1920"/>
                  <a:ext cx="240" cy="24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8013" name="Rectangle 13"/>
                <p:cNvSpPr>
                  <a:spLocks noChangeArrowheads="1"/>
                </p:cNvSpPr>
                <p:nvPr/>
              </p:nvSpPr>
              <p:spPr bwMode="auto">
                <a:xfrm>
                  <a:off x="1872" y="1920"/>
                  <a:ext cx="240" cy="24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28014" name="Rectangle 14"/>
              <p:cNvSpPr>
                <a:spLocks noChangeArrowheads="1"/>
              </p:cNvSpPr>
              <p:nvPr/>
            </p:nvSpPr>
            <p:spPr bwMode="auto">
              <a:xfrm>
                <a:off x="433" y="1873"/>
                <a:ext cx="226" cy="32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algn="ctr"/>
                <a:r>
                  <a:rPr lang="en-US" sz="2800"/>
                  <a:t>1</a:t>
                </a:r>
              </a:p>
            </p:txBody>
          </p:sp>
          <p:sp>
            <p:nvSpPr>
              <p:cNvPr id="128015" name="Rectangle 15"/>
              <p:cNvSpPr>
                <a:spLocks noChangeArrowheads="1"/>
              </p:cNvSpPr>
              <p:nvPr/>
            </p:nvSpPr>
            <p:spPr bwMode="auto">
              <a:xfrm>
                <a:off x="1153" y="1873"/>
                <a:ext cx="226" cy="32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algn="ctr"/>
                <a:r>
                  <a:rPr lang="en-US" sz="2800"/>
                  <a:t>2</a:t>
                </a:r>
              </a:p>
            </p:txBody>
          </p:sp>
          <p:sp>
            <p:nvSpPr>
              <p:cNvPr id="128016" name="Rectangle 16"/>
              <p:cNvSpPr>
                <a:spLocks noChangeArrowheads="1"/>
              </p:cNvSpPr>
              <p:nvPr/>
            </p:nvSpPr>
            <p:spPr bwMode="auto">
              <a:xfrm>
                <a:off x="673" y="1873"/>
                <a:ext cx="226" cy="32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algn="ctr"/>
                <a:r>
                  <a:rPr lang="en-US" sz="2800" dirty="0"/>
                  <a:t>3</a:t>
                </a:r>
              </a:p>
            </p:txBody>
          </p:sp>
          <p:sp>
            <p:nvSpPr>
              <p:cNvPr id="128017" name="Rectangle 17"/>
              <p:cNvSpPr>
                <a:spLocks noChangeArrowheads="1"/>
              </p:cNvSpPr>
              <p:nvPr/>
            </p:nvSpPr>
            <p:spPr bwMode="auto">
              <a:xfrm>
                <a:off x="1633" y="1873"/>
                <a:ext cx="226" cy="32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algn="ctr"/>
                <a:r>
                  <a:rPr lang="en-US" sz="2800"/>
                  <a:t>4</a:t>
                </a:r>
              </a:p>
            </p:txBody>
          </p:sp>
          <p:sp>
            <p:nvSpPr>
              <p:cNvPr id="128018" name="Rectangle 18"/>
              <p:cNvSpPr>
                <a:spLocks noChangeArrowheads="1"/>
              </p:cNvSpPr>
              <p:nvPr/>
            </p:nvSpPr>
            <p:spPr bwMode="auto">
              <a:xfrm>
                <a:off x="913" y="1873"/>
                <a:ext cx="226" cy="32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algn="ctr"/>
                <a:r>
                  <a:rPr lang="en-US" sz="2800"/>
                  <a:t>5</a:t>
                </a:r>
              </a:p>
            </p:txBody>
          </p:sp>
          <p:sp>
            <p:nvSpPr>
              <p:cNvPr id="128019" name="Rectangle 19"/>
              <p:cNvSpPr>
                <a:spLocks noChangeArrowheads="1"/>
              </p:cNvSpPr>
              <p:nvPr/>
            </p:nvSpPr>
            <p:spPr bwMode="auto">
              <a:xfrm>
                <a:off x="1393" y="1873"/>
                <a:ext cx="226" cy="32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algn="ctr"/>
                <a:r>
                  <a:rPr lang="en-US" sz="2800"/>
                  <a:t>6</a:t>
                </a:r>
              </a:p>
            </p:txBody>
          </p:sp>
          <p:sp>
            <p:nvSpPr>
              <p:cNvPr id="128020" name="Rectangle 20"/>
              <p:cNvSpPr>
                <a:spLocks noChangeArrowheads="1"/>
              </p:cNvSpPr>
              <p:nvPr/>
            </p:nvSpPr>
            <p:spPr bwMode="auto">
              <a:xfrm>
                <a:off x="1873" y="1873"/>
                <a:ext cx="226" cy="32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algn="ctr"/>
                <a:r>
                  <a:rPr lang="en-US" sz="2800"/>
                  <a:t>7</a:t>
                </a:r>
              </a:p>
            </p:txBody>
          </p:sp>
          <p:sp>
            <p:nvSpPr>
              <p:cNvPr id="128021" name="Rectangle 21"/>
              <p:cNvSpPr>
                <a:spLocks noChangeArrowheads="1"/>
              </p:cNvSpPr>
              <p:nvPr/>
            </p:nvSpPr>
            <p:spPr bwMode="auto">
              <a:xfrm>
                <a:off x="2113" y="1873"/>
                <a:ext cx="226" cy="32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algn="ctr"/>
                <a:r>
                  <a:rPr lang="en-US" sz="2800"/>
                  <a:t>8</a:t>
                </a:r>
              </a:p>
            </p:txBody>
          </p:sp>
        </p:grpSp>
        <p:sp>
          <p:nvSpPr>
            <p:cNvPr id="128022" name="Rectangle 22"/>
            <p:cNvSpPr>
              <a:spLocks noChangeArrowheads="1"/>
            </p:cNvSpPr>
            <p:nvPr/>
          </p:nvSpPr>
          <p:spPr bwMode="auto">
            <a:xfrm>
              <a:off x="864" y="3216"/>
              <a:ext cx="1879" cy="87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2800" dirty="0">
                  <a:solidFill>
                    <a:srgbClr val="008000"/>
                  </a:solidFill>
                  <a:latin typeface="Arial" charset="0"/>
                </a:rPr>
                <a:t>Genotype</a:t>
              </a:r>
              <a:r>
                <a:rPr lang="en-US" sz="2800" dirty="0">
                  <a:solidFill>
                    <a:srgbClr val="009900"/>
                  </a:solidFill>
                  <a:latin typeface="Arial" charset="0"/>
                </a:rPr>
                <a:t>:</a:t>
              </a:r>
              <a:r>
                <a:rPr lang="en-US" sz="2800" dirty="0">
                  <a:solidFill>
                    <a:schemeClr val="tx2"/>
                  </a:solidFill>
                  <a:latin typeface="Arial" charset="0"/>
                </a:rPr>
                <a:t> </a:t>
              </a:r>
            </a:p>
            <a:p>
              <a:pPr algn="l"/>
              <a:r>
                <a:rPr lang="en-US" sz="2800" dirty="0">
                  <a:latin typeface="Arial" charset="0"/>
                </a:rPr>
                <a:t>a permutation of </a:t>
              </a:r>
            </a:p>
            <a:p>
              <a:pPr algn="l"/>
              <a:r>
                <a:rPr lang="en-US" sz="2800" dirty="0">
                  <a:latin typeface="Arial" charset="0"/>
                </a:rPr>
                <a:t>the numbers </a:t>
              </a:r>
              <a:r>
                <a:rPr lang="sl-SI" sz="2800" dirty="0">
                  <a:latin typeface="Arial" charset="0"/>
                </a:rPr>
                <a:t>1</a:t>
              </a:r>
              <a:r>
                <a:rPr lang="sl-SI" sz="2800" dirty="0" smtClean="0">
                  <a:latin typeface="Arial" charset="0"/>
                </a:rPr>
                <a:t>–</a:t>
              </a:r>
              <a:r>
                <a:rPr lang="en-US" sz="2800" dirty="0" smtClean="0">
                  <a:latin typeface="Arial" charset="0"/>
                </a:rPr>
                <a:t>8</a:t>
              </a:r>
              <a:endParaRPr lang="en-US" sz="2800" dirty="0"/>
            </a:p>
          </p:txBody>
        </p:sp>
      </p:grpSp>
      <p:grpSp>
        <p:nvGrpSpPr>
          <p:cNvPr id="128023" name="Group 23"/>
          <p:cNvGrpSpPr>
            <a:grpSpLocks/>
          </p:cNvGrpSpPr>
          <p:nvPr/>
        </p:nvGrpSpPr>
        <p:grpSpPr bwMode="auto">
          <a:xfrm>
            <a:off x="589944" y="1501554"/>
            <a:ext cx="7239000" cy="3048000"/>
            <a:chOff x="864" y="1152"/>
            <a:chExt cx="4560" cy="1920"/>
          </a:xfrm>
        </p:grpSpPr>
        <p:sp>
          <p:nvSpPr>
            <p:cNvPr id="128024" name="Rectangle 24"/>
            <p:cNvSpPr>
              <a:spLocks noChangeArrowheads="1"/>
            </p:cNvSpPr>
            <p:nvPr/>
          </p:nvSpPr>
          <p:spPr bwMode="auto">
            <a:xfrm>
              <a:off x="864" y="1776"/>
              <a:ext cx="2286" cy="5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2800" dirty="0">
                  <a:solidFill>
                    <a:srgbClr val="008000"/>
                  </a:solidFill>
                  <a:latin typeface="Arial" charset="0"/>
                </a:rPr>
                <a:t>Phenotype</a:t>
              </a:r>
              <a:r>
                <a:rPr lang="en-US" sz="2800" dirty="0">
                  <a:solidFill>
                    <a:srgbClr val="009900"/>
                  </a:solidFill>
                  <a:latin typeface="Arial" charset="0"/>
                </a:rPr>
                <a:t>:</a:t>
              </a:r>
              <a:r>
                <a:rPr lang="en-US" sz="2800" dirty="0">
                  <a:solidFill>
                    <a:schemeClr val="tx2"/>
                  </a:solidFill>
                  <a:latin typeface="Arial" charset="0"/>
                </a:rPr>
                <a:t> </a:t>
              </a:r>
            </a:p>
            <a:p>
              <a:pPr algn="l"/>
              <a:r>
                <a:rPr lang="en-US" sz="2800" dirty="0">
                  <a:latin typeface="Arial" charset="0"/>
                </a:rPr>
                <a:t>a board configuration</a:t>
              </a:r>
              <a:r>
                <a:rPr lang="en-US" sz="2800" dirty="0">
                  <a:solidFill>
                    <a:schemeClr val="tx2"/>
                  </a:solidFill>
                  <a:latin typeface="Arial" charset="0"/>
                </a:rPr>
                <a:t> </a:t>
              </a:r>
              <a:endParaRPr lang="en-US" sz="2800" dirty="0">
                <a:solidFill>
                  <a:schemeClr val="tx2"/>
                </a:solidFill>
              </a:endParaRPr>
            </a:p>
          </p:txBody>
        </p:sp>
        <p:grpSp>
          <p:nvGrpSpPr>
            <p:cNvPr id="128025" name="Group 25"/>
            <p:cNvGrpSpPr>
              <a:grpSpLocks/>
            </p:cNvGrpSpPr>
            <p:nvPr/>
          </p:nvGrpSpPr>
          <p:grpSpPr bwMode="auto">
            <a:xfrm>
              <a:off x="3504" y="1152"/>
              <a:ext cx="1920" cy="1920"/>
              <a:chOff x="3524" y="1516"/>
              <a:chExt cx="1920" cy="1920"/>
            </a:xfrm>
          </p:grpSpPr>
          <p:sp>
            <p:nvSpPr>
              <p:cNvPr id="128026" name="Rectangle 26"/>
              <p:cNvSpPr>
                <a:spLocks noChangeArrowheads="1"/>
              </p:cNvSpPr>
              <p:nvPr/>
            </p:nvSpPr>
            <p:spPr bwMode="auto">
              <a:xfrm>
                <a:off x="3524" y="1516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027" name="Rectangle 27"/>
              <p:cNvSpPr>
                <a:spLocks noChangeArrowheads="1"/>
              </p:cNvSpPr>
              <p:nvPr/>
            </p:nvSpPr>
            <p:spPr bwMode="auto">
              <a:xfrm>
                <a:off x="3764" y="1516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028" name="Rectangle 28"/>
              <p:cNvSpPr>
                <a:spLocks noChangeArrowheads="1"/>
              </p:cNvSpPr>
              <p:nvPr/>
            </p:nvSpPr>
            <p:spPr bwMode="auto">
              <a:xfrm>
                <a:off x="3524" y="1756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029" name="Rectangle 29"/>
              <p:cNvSpPr>
                <a:spLocks noChangeArrowheads="1"/>
              </p:cNvSpPr>
              <p:nvPr/>
            </p:nvSpPr>
            <p:spPr bwMode="auto">
              <a:xfrm>
                <a:off x="3764" y="1756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030" name="Rectangle 30"/>
              <p:cNvSpPr>
                <a:spLocks noChangeArrowheads="1"/>
              </p:cNvSpPr>
              <p:nvPr/>
            </p:nvSpPr>
            <p:spPr bwMode="auto">
              <a:xfrm>
                <a:off x="4004" y="1516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031" name="Rectangle 31"/>
              <p:cNvSpPr>
                <a:spLocks noChangeArrowheads="1"/>
              </p:cNvSpPr>
              <p:nvPr/>
            </p:nvSpPr>
            <p:spPr bwMode="auto">
              <a:xfrm>
                <a:off x="4244" y="1516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032" name="Rectangle 32"/>
              <p:cNvSpPr>
                <a:spLocks noChangeArrowheads="1"/>
              </p:cNvSpPr>
              <p:nvPr/>
            </p:nvSpPr>
            <p:spPr bwMode="auto">
              <a:xfrm>
                <a:off x="4004" y="1756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033" name="Rectangle 33"/>
              <p:cNvSpPr>
                <a:spLocks noChangeArrowheads="1"/>
              </p:cNvSpPr>
              <p:nvPr/>
            </p:nvSpPr>
            <p:spPr bwMode="auto">
              <a:xfrm>
                <a:off x="4244" y="1756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034" name="Rectangle 34"/>
              <p:cNvSpPr>
                <a:spLocks noChangeArrowheads="1"/>
              </p:cNvSpPr>
              <p:nvPr/>
            </p:nvSpPr>
            <p:spPr bwMode="auto">
              <a:xfrm>
                <a:off x="3524" y="1996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035" name="Rectangle 35"/>
              <p:cNvSpPr>
                <a:spLocks noChangeArrowheads="1"/>
              </p:cNvSpPr>
              <p:nvPr/>
            </p:nvSpPr>
            <p:spPr bwMode="auto">
              <a:xfrm>
                <a:off x="3764" y="1996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036" name="Rectangle 36"/>
              <p:cNvSpPr>
                <a:spLocks noChangeArrowheads="1"/>
              </p:cNvSpPr>
              <p:nvPr/>
            </p:nvSpPr>
            <p:spPr bwMode="auto">
              <a:xfrm>
                <a:off x="3524" y="2236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037" name="Rectangle 37"/>
              <p:cNvSpPr>
                <a:spLocks noChangeArrowheads="1"/>
              </p:cNvSpPr>
              <p:nvPr/>
            </p:nvSpPr>
            <p:spPr bwMode="auto">
              <a:xfrm>
                <a:off x="3764" y="2236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038" name="Rectangle 38"/>
              <p:cNvSpPr>
                <a:spLocks noChangeArrowheads="1"/>
              </p:cNvSpPr>
              <p:nvPr/>
            </p:nvSpPr>
            <p:spPr bwMode="auto">
              <a:xfrm>
                <a:off x="4004" y="1996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039" name="Rectangle 39"/>
              <p:cNvSpPr>
                <a:spLocks noChangeArrowheads="1"/>
              </p:cNvSpPr>
              <p:nvPr/>
            </p:nvSpPr>
            <p:spPr bwMode="auto">
              <a:xfrm>
                <a:off x="4244" y="1996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040" name="Rectangle 40"/>
              <p:cNvSpPr>
                <a:spLocks noChangeArrowheads="1"/>
              </p:cNvSpPr>
              <p:nvPr/>
            </p:nvSpPr>
            <p:spPr bwMode="auto">
              <a:xfrm>
                <a:off x="4004" y="2236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041" name="Rectangle 41"/>
              <p:cNvSpPr>
                <a:spLocks noChangeArrowheads="1"/>
              </p:cNvSpPr>
              <p:nvPr/>
            </p:nvSpPr>
            <p:spPr bwMode="auto">
              <a:xfrm>
                <a:off x="4244" y="2236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042" name="Rectangle 42"/>
              <p:cNvSpPr>
                <a:spLocks noChangeArrowheads="1"/>
              </p:cNvSpPr>
              <p:nvPr/>
            </p:nvSpPr>
            <p:spPr bwMode="auto">
              <a:xfrm>
                <a:off x="4484" y="1516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043" name="Rectangle 43"/>
              <p:cNvSpPr>
                <a:spLocks noChangeArrowheads="1"/>
              </p:cNvSpPr>
              <p:nvPr/>
            </p:nvSpPr>
            <p:spPr bwMode="auto">
              <a:xfrm>
                <a:off x="4724" y="1516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044" name="Rectangle 44"/>
              <p:cNvSpPr>
                <a:spLocks noChangeArrowheads="1"/>
              </p:cNvSpPr>
              <p:nvPr/>
            </p:nvSpPr>
            <p:spPr bwMode="auto">
              <a:xfrm>
                <a:off x="4484" y="1756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045" name="Rectangle 45"/>
              <p:cNvSpPr>
                <a:spLocks noChangeArrowheads="1"/>
              </p:cNvSpPr>
              <p:nvPr/>
            </p:nvSpPr>
            <p:spPr bwMode="auto">
              <a:xfrm>
                <a:off x="4724" y="1756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046" name="Rectangle 46"/>
              <p:cNvSpPr>
                <a:spLocks noChangeArrowheads="1"/>
              </p:cNvSpPr>
              <p:nvPr/>
            </p:nvSpPr>
            <p:spPr bwMode="auto">
              <a:xfrm>
                <a:off x="4964" y="1516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047" name="Rectangle 47"/>
              <p:cNvSpPr>
                <a:spLocks noChangeArrowheads="1"/>
              </p:cNvSpPr>
              <p:nvPr/>
            </p:nvSpPr>
            <p:spPr bwMode="auto">
              <a:xfrm>
                <a:off x="5204" y="1516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048" name="Rectangle 48"/>
              <p:cNvSpPr>
                <a:spLocks noChangeArrowheads="1"/>
              </p:cNvSpPr>
              <p:nvPr/>
            </p:nvSpPr>
            <p:spPr bwMode="auto">
              <a:xfrm>
                <a:off x="4964" y="1756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049" name="Rectangle 49"/>
              <p:cNvSpPr>
                <a:spLocks noChangeArrowheads="1"/>
              </p:cNvSpPr>
              <p:nvPr/>
            </p:nvSpPr>
            <p:spPr bwMode="auto">
              <a:xfrm>
                <a:off x="5204" y="1756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050" name="Rectangle 50"/>
              <p:cNvSpPr>
                <a:spLocks noChangeArrowheads="1"/>
              </p:cNvSpPr>
              <p:nvPr/>
            </p:nvSpPr>
            <p:spPr bwMode="auto">
              <a:xfrm>
                <a:off x="4484" y="1996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051" name="Rectangle 51"/>
              <p:cNvSpPr>
                <a:spLocks noChangeArrowheads="1"/>
              </p:cNvSpPr>
              <p:nvPr/>
            </p:nvSpPr>
            <p:spPr bwMode="auto">
              <a:xfrm>
                <a:off x="4724" y="1996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052" name="Rectangle 52"/>
              <p:cNvSpPr>
                <a:spLocks noChangeArrowheads="1"/>
              </p:cNvSpPr>
              <p:nvPr/>
            </p:nvSpPr>
            <p:spPr bwMode="auto">
              <a:xfrm>
                <a:off x="4484" y="2236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053" name="Rectangle 53"/>
              <p:cNvSpPr>
                <a:spLocks noChangeArrowheads="1"/>
              </p:cNvSpPr>
              <p:nvPr/>
            </p:nvSpPr>
            <p:spPr bwMode="auto">
              <a:xfrm>
                <a:off x="4724" y="2236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054" name="Rectangle 54"/>
              <p:cNvSpPr>
                <a:spLocks noChangeArrowheads="1"/>
              </p:cNvSpPr>
              <p:nvPr/>
            </p:nvSpPr>
            <p:spPr bwMode="auto">
              <a:xfrm>
                <a:off x="4964" y="1996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055" name="Rectangle 55"/>
              <p:cNvSpPr>
                <a:spLocks noChangeArrowheads="1"/>
              </p:cNvSpPr>
              <p:nvPr/>
            </p:nvSpPr>
            <p:spPr bwMode="auto">
              <a:xfrm>
                <a:off x="5204" y="1996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056" name="Rectangle 56"/>
              <p:cNvSpPr>
                <a:spLocks noChangeArrowheads="1"/>
              </p:cNvSpPr>
              <p:nvPr/>
            </p:nvSpPr>
            <p:spPr bwMode="auto">
              <a:xfrm>
                <a:off x="4964" y="2236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057" name="Rectangle 57"/>
              <p:cNvSpPr>
                <a:spLocks noChangeArrowheads="1"/>
              </p:cNvSpPr>
              <p:nvPr/>
            </p:nvSpPr>
            <p:spPr bwMode="auto">
              <a:xfrm>
                <a:off x="5204" y="2236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058" name="Rectangle 58"/>
              <p:cNvSpPr>
                <a:spLocks noChangeArrowheads="1"/>
              </p:cNvSpPr>
              <p:nvPr/>
            </p:nvSpPr>
            <p:spPr bwMode="auto">
              <a:xfrm>
                <a:off x="3524" y="2476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059" name="Rectangle 59"/>
              <p:cNvSpPr>
                <a:spLocks noChangeArrowheads="1"/>
              </p:cNvSpPr>
              <p:nvPr/>
            </p:nvSpPr>
            <p:spPr bwMode="auto">
              <a:xfrm>
                <a:off x="3764" y="2476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060" name="Rectangle 60"/>
              <p:cNvSpPr>
                <a:spLocks noChangeArrowheads="1"/>
              </p:cNvSpPr>
              <p:nvPr/>
            </p:nvSpPr>
            <p:spPr bwMode="auto">
              <a:xfrm>
                <a:off x="3524" y="2716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061" name="Rectangle 61"/>
              <p:cNvSpPr>
                <a:spLocks noChangeArrowheads="1"/>
              </p:cNvSpPr>
              <p:nvPr/>
            </p:nvSpPr>
            <p:spPr bwMode="auto">
              <a:xfrm>
                <a:off x="3764" y="2716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062" name="Rectangle 62"/>
              <p:cNvSpPr>
                <a:spLocks noChangeArrowheads="1"/>
              </p:cNvSpPr>
              <p:nvPr/>
            </p:nvSpPr>
            <p:spPr bwMode="auto">
              <a:xfrm>
                <a:off x="4004" y="2476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063" name="Rectangle 63"/>
              <p:cNvSpPr>
                <a:spLocks noChangeArrowheads="1"/>
              </p:cNvSpPr>
              <p:nvPr/>
            </p:nvSpPr>
            <p:spPr bwMode="auto">
              <a:xfrm>
                <a:off x="4244" y="2476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064" name="Rectangle 64"/>
              <p:cNvSpPr>
                <a:spLocks noChangeArrowheads="1"/>
              </p:cNvSpPr>
              <p:nvPr/>
            </p:nvSpPr>
            <p:spPr bwMode="auto">
              <a:xfrm>
                <a:off x="4004" y="2716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065" name="Rectangle 65"/>
              <p:cNvSpPr>
                <a:spLocks noChangeArrowheads="1"/>
              </p:cNvSpPr>
              <p:nvPr/>
            </p:nvSpPr>
            <p:spPr bwMode="auto">
              <a:xfrm>
                <a:off x="4244" y="2716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066" name="Rectangle 66"/>
              <p:cNvSpPr>
                <a:spLocks noChangeArrowheads="1"/>
              </p:cNvSpPr>
              <p:nvPr/>
            </p:nvSpPr>
            <p:spPr bwMode="auto">
              <a:xfrm>
                <a:off x="3524" y="2956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067" name="Rectangle 67"/>
              <p:cNvSpPr>
                <a:spLocks noChangeArrowheads="1"/>
              </p:cNvSpPr>
              <p:nvPr/>
            </p:nvSpPr>
            <p:spPr bwMode="auto">
              <a:xfrm>
                <a:off x="3764" y="2956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068" name="Rectangle 68"/>
              <p:cNvSpPr>
                <a:spLocks noChangeArrowheads="1"/>
              </p:cNvSpPr>
              <p:nvPr/>
            </p:nvSpPr>
            <p:spPr bwMode="auto">
              <a:xfrm>
                <a:off x="3524" y="3196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069" name="Rectangle 69"/>
              <p:cNvSpPr>
                <a:spLocks noChangeArrowheads="1"/>
              </p:cNvSpPr>
              <p:nvPr/>
            </p:nvSpPr>
            <p:spPr bwMode="auto">
              <a:xfrm>
                <a:off x="3764" y="3196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070" name="Rectangle 70"/>
              <p:cNvSpPr>
                <a:spLocks noChangeArrowheads="1"/>
              </p:cNvSpPr>
              <p:nvPr/>
            </p:nvSpPr>
            <p:spPr bwMode="auto">
              <a:xfrm>
                <a:off x="4004" y="2956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071" name="Rectangle 71"/>
              <p:cNvSpPr>
                <a:spLocks noChangeArrowheads="1"/>
              </p:cNvSpPr>
              <p:nvPr/>
            </p:nvSpPr>
            <p:spPr bwMode="auto">
              <a:xfrm>
                <a:off x="4244" y="2956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072" name="Rectangle 72"/>
              <p:cNvSpPr>
                <a:spLocks noChangeArrowheads="1"/>
              </p:cNvSpPr>
              <p:nvPr/>
            </p:nvSpPr>
            <p:spPr bwMode="auto">
              <a:xfrm>
                <a:off x="4004" y="3196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073" name="Rectangle 73"/>
              <p:cNvSpPr>
                <a:spLocks noChangeArrowheads="1"/>
              </p:cNvSpPr>
              <p:nvPr/>
            </p:nvSpPr>
            <p:spPr bwMode="auto">
              <a:xfrm>
                <a:off x="4244" y="3196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074" name="Rectangle 74"/>
              <p:cNvSpPr>
                <a:spLocks noChangeArrowheads="1"/>
              </p:cNvSpPr>
              <p:nvPr/>
            </p:nvSpPr>
            <p:spPr bwMode="auto">
              <a:xfrm>
                <a:off x="4484" y="2476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075" name="Rectangle 75"/>
              <p:cNvSpPr>
                <a:spLocks noChangeArrowheads="1"/>
              </p:cNvSpPr>
              <p:nvPr/>
            </p:nvSpPr>
            <p:spPr bwMode="auto">
              <a:xfrm>
                <a:off x="4724" y="2476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076" name="Rectangle 76"/>
              <p:cNvSpPr>
                <a:spLocks noChangeArrowheads="1"/>
              </p:cNvSpPr>
              <p:nvPr/>
            </p:nvSpPr>
            <p:spPr bwMode="auto">
              <a:xfrm>
                <a:off x="4484" y="2716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077" name="Rectangle 77"/>
              <p:cNvSpPr>
                <a:spLocks noChangeArrowheads="1"/>
              </p:cNvSpPr>
              <p:nvPr/>
            </p:nvSpPr>
            <p:spPr bwMode="auto">
              <a:xfrm>
                <a:off x="4724" y="2716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078" name="Rectangle 78"/>
              <p:cNvSpPr>
                <a:spLocks noChangeArrowheads="1"/>
              </p:cNvSpPr>
              <p:nvPr/>
            </p:nvSpPr>
            <p:spPr bwMode="auto">
              <a:xfrm>
                <a:off x="4964" y="2476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079" name="Rectangle 79"/>
              <p:cNvSpPr>
                <a:spLocks noChangeArrowheads="1"/>
              </p:cNvSpPr>
              <p:nvPr/>
            </p:nvSpPr>
            <p:spPr bwMode="auto">
              <a:xfrm>
                <a:off x="5204" y="2476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080" name="Rectangle 80"/>
              <p:cNvSpPr>
                <a:spLocks noChangeArrowheads="1"/>
              </p:cNvSpPr>
              <p:nvPr/>
            </p:nvSpPr>
            <p:spPr bwMode="auto">
              <a:xfrm>
                <a:off x="4964" y="2716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081" name="Rectangle 81"/>
              <p:cNvSpPr>
                <a:spLocks noChangeArrowheads="1"/>
              </p:cNvSpPr>
              <p:nvPr/>
            </p:nvSpPr>
            <p:spPr bwMode="auto">
              <a:xfrm>
                <a:off x="5204" y="2716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082" name="Rectangle 82"/>
              <p:cNvSpPr>
                <a:spLocks noChangeArrowheads="1"/>
              </p:cNvSpPr>
              <p:nvPr/>
            </p:nvSpPr>
            <p:spPr bwMode="auto">
              <a:xfrm>
                <a:off x="4484" y="2956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083" name="Rectangle 83"/>
              <p:cNvSpPr>
                <a:spLocks noChangeArrowheads="1"/>
              </p:cNvSpPr>
              <p:nvPr/>
            </p:nvSpPr>
            <p:spPr bwMode="auto">
              <a:xfrm>
                <a:off x="4724" y="2956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084" name="Rectangle 84"/>
              <p:cNvSpPr>
                <a:spLocks noChangeArrowheads="1"/>
              </p:cNvSpPr>
              <p:nvPr/>
            </p:nvSpPr>
            <p:spPr bwMode="auto">
              <a:xfrm>
                <a:off x="4484" y="3196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085" name="Rectangle 85"/>
              <p:cNvSpPr>
                <a:spLocks noChangeArrowheads="1"/>
              </p:cNvSpPr>
              <p:nvPr/>
            </p:nvSpPr>
            <p:spPr bwMode="auto">
              <a:xfrm>
                <a:off x="4724" y="3196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086" name="Rectangle 86"/>
              <p:cNvSpPr>
                <a:spLocks noChangeArrowheads="1"/>
              </p:cNvSpPr>
              <p:nvPr/>
            </p:nvSpPr>
            <p:spPr bwMode="auto">
              <a:xfrm>
                <a:off x="4964" y="2956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087" name="Rectangle 87"/>
              <p:cNvSpPr>
                <a:spLocks noChangeArrowheads="1"/>
              </p:cNvSpPr>
              <p:nvPr/>
            </p:nvSpPr>
            <p:spPr bwMode="auto">
              <a:xfrm>
                <a:off x="5204" y="2956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088" name="Rectangle 88"/>
              <p:cNvSpPr>
                <a:spLocks noChangeArrowheads="1"/>
              </p:cNvSpPr>
              <p:nvPr/>
            </p:nvSpPr>
            <p:spPr bwMode="auto">
              <a:xfrm>
                <a:off x="4964" y="3196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089" name="Rectangle 89"/>
              <p:cNvSpPr>
                <a:spLocks noChangeArrowheads="1"/>
              </p:cNvSpPr>
              <p:nvPr/>
            </p:nvSpPr>
            <p:spPr bwMode="auto">
              <a:xfrm>
                <a:off x="5204" y="3196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090" name="Oval 90"/>
              <p:cNvSpPr>
                <a:spLocks noChangeArrowheads="1"/>
              </p:cNvSpPr>
              <p:nvPr/>
            </p:nvSpPr>
            <p:spPr bwMode="auto">
              <a:xfrm>
                <a:off x="4507" y="2742"/>
                <a:ext cx="192" cy="19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091" name="Oval 91"/>
              <p:cNvSpPr>
                <a:spLocks noChangeArrowheads="1"/>
              </p:cNvSpPr>
              <p:nvPr/>
            </p:nvSpPr>
            <p:spPr bwMode="auto">
              <a:xfrm>
                <a:off x="3544" y="1544"/>
                <a:ext cx="192" cy="19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092" name="Oval 92"/>
              <p:cNvSpPr>
                <a:spLocks noChangeArrowheads="1"/>
              </p:cNvSpPr>
              <p:nvPr/>
            </p:nvSpPr>
            <p:spPr bwMode="auto">
              <a:xfrm>
                <a:off x="3796" y="2014"/>
                <a:ext cx="192" cy="19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093" name="Oval 93"/>
              <p:cNvSpPr>
                <a:spLocks noChangeArrowheads="1"/>
              </p:cNvSpPr>
              <p:nvPr/>
            </p:nvSpPr>
            <p:spPr bwMode="auto">
              <a:xfrm>
                <a:off x="4029" y="2505"/>
                <a:ext cx="192" cy="19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094" name="Oval 94"/>
              <p:cNvSpPr>
                <a:spLocks noChangeArrowheads="1"/>
              </p:cNvSpPr>
              <p:nvPr/>
            </p:nvSpPr>
            <p:spPr bwMode="auto">
              <a:xfrm>
                <a:off x="4272" y="1780"/>
                <a:ext cx="192" cy="19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095" name="Oval 95"/>
              <p:cNvSpPr>
                <a:spLocks noChangeArrowheads="1"/>
              </p:cNvSpPr>
              <p:nvPr/>
            </p:nvSpPr>
            <p:spPr bwMode="auto">
              <a:xfrm>
                <a:off x="5230" y="3221"/>
                <a:ext cx="192" cy="19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096" name="Oval 96"/>
              <p:cNvSpPr>
                <a:spLocks noChangeArrowheads="1"/>
              </p:cNvSpPr>
              <p:nvPr/>
            </p:nvSpPr>
            <p:spPr bwMode="auto">
              <a:xfrm>
                <a:off x="4988" y="2981"/>
                <a:ext cx="192" cy="19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097" name="Oval 97"/>
              <p:cNvSpPr>
                <a:spLocks noChangeArrowheads="1"/>
              </p:cNvSpPr>
              <p:nvPr/>
            </p:nvSpPr>
            <p:spPr bwMode="auto">
              <a:xfrm>
                <a:off x="4756" y="2262"/>
                <a:ext cx="192" cy="19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28098" name="Group 98"/>
          <p:cNvGrpSpPr>
            <a:grpSpLocks/>
          </p:cNvGrpSpPr>
          <p:nvPr/>
        </p:nvGrpSpPr>
        <p:grpSpPr bwMode="auto">
          <a:xfrm>
            <a:off x="6228746" y="4561491"/>
            <a:ext cx="2438401" cy="685800"/>
            <a:chOff x="3792" y="2976"/>
            <a:chExt cx="1536" cy="432"/>
          </a:xfrm>
        </p:grpSpPr>
        <p:sp>
          <p:nvSpPr>
            <p:cNvPr id="128099" name="Line 99"/>
            <p:cNvSpPr>
              <a:spLocks noChangeShapeType="1"/>
            </p:cNvSpPr>
            <p:nvPr/>
          </p:nvSpPr>
          <p:spPr bwMode="auto">
            <a:xfrm rot="5400000">
              <a:off x="3577" y="3191"/>
              <a:ext cx="432" cy="1"/>
            </a:xfrm>
            <a:prstGeom prst="line">
              <a:avLst/>
            </a:prstGeom>
            <a:noFill/>
            <a:ln w="50800">
              <a:solidFill>
                <a:schemeClr val="tx2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100" name="Text Box 100"/>
            <p:cNvSpPr txBox="1">
              <a:spLocks noChangeArrowheads="1"/>
            </p:cNvSpPr>
            <p:nvPr/>
          </p:nvSpPr>
          <p:spPr bwMode="auto">
            <a:xfrm>
              <a:off x="3936" y="3072"/>
              <a:ext cx="1392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000" dirty="0" smtClean="0">
                  <a:solidFill>
                    <a:schemeClr val="tx2"/>
                  </a:solidFill>
                  <a:latin typeface="Arial" charset="0"/>
                </a:rPr>
                <a:t>Possible mapping</a:t>
              </a:r>
              <a:endParaRPr lang="en-US" sz="2000" dirty="0">
                <a:solidFill>
                  <a:schemeClr val="tx2"/>
                </a:solidFill>
                <a:latin typeface="Arial" charset="0"/>
              </a:endParaRPr>
            </a:p>
          </p:txBody>
        </p:sp>
      </p:grpSp>
      <p:sp>
        <p:nvSpPr>
          <p:cNvPr id="103" name="Titel 10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8-queens problem: </a:t>
            </a:r>
            <a:br>
              <a:rPr lang="en-US" dirty="0" smtClean="0"/>
            </a:br>
            <a:r>
              <a:rPr lang="en-US" dirty="0" smtClean="0"/>
              <a:t>Representation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B44630-8149-4451-ADCC-B770086FED53}" type="slidenum">
              <a:rPr lang="nl-NL" smtClean="0"/>
              <a:pPr>
                <a:defRPr/>
              </a:pPr>
              <a:t>24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976813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The 8-queens </a:t>
            </a:r>
            <a:r>
              <a:rPr lang="nl-NL" dirty="0" err="1" smtClean="0"/>
              <a:t>problem</a:t>
            </a:r>
            <a:r>
              <a:rPr lang="nl-NL" dirty="0" smtClean="0"/>
              <a:t>: </a:t>
            </a:r>
            <a:br>
              <a:rPr lang="nl-NL" dirty="0" smtClean="0"/>
            </a:br>
            <a:r>
              <a:rPr lang="nl-NL" dirty="0"/>
              <a:t>F</a:t>
            </a:r>
            <a:r>
              <a:rPr lang="nl-NL" dirty="0" smtClean="0"/>
              <a:t>itness </a:t>
            </a:r>
            <a:r>
              <a:rPr lang="nl-NL" dirty="0" err="1" smtClean="0"/>
              <a:t>evaluation</a:t>
            </a:r>
            <a:r>
              <a:rPr lang="nl-NL" dirty="0" smtClean="0"/>
              <a:t> </a:t>
            </a:r>
            <a:endParaRPr lang="nl-NL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E46C0A"/>
                </a:solidFill>
              </a:rPr>
              <a:t>Penalty</a:t>
            </a:r>
            <a:r>
              <a:rPr lang="en-US" dirty="0" smtClean="0">
                <a:solidFill>
                  <a:srgbClr val="008000"/>
                </a:solidFill>
              </a:rPr>
              <a:t> </a:t>
            </a:r>
            <a:r>
              <a:rPr lang="en-US" dirty="0" smtClean="0"/>
              <a:t>of one queen: the number of queens she can check</a:t>
            </a:r>
          </a:p>
          <a:p>
            <a:endParaRPr lang="en-US" dirty="0" smtClean="0"/>
          </a:p>
          <a:p>
            <a:r>
              <a:rPr lang="en-US" dirty="0" smtClean="0"/>
              <a:t>Penalty of a configuration: the sum of penalties of all queens</a:t>
            </a:r>
          </a:p>
          <a:p>
            <a:endParaRPr lang="en-US" dirty="0" smtClean="0"/>
          </a:p>
          <a:p>
            <a:r>
              <a:rPr lang="en-US" dirty="0" smtClean="0"/>
              <a:t>Note: penalty is to be minimized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E46C0A"/>
                </a:solidFill>
              </a:rPr>
              <a:t>Fitness</a:t>
            </a:r>
            <a:r>
              <a:rPr lang="en-US" dirty="0" smtClean="0">
                <a:solidFill>
                  <a:srgbClr val="008000"/>
                </a:solidFill>
              </a:rPr>
              <a:t> </a:t>
            </a:r>
            <a:r>
              <a:rPr lang="en-US" dirty="0" smtClean="0"/>
              <a:t>of a configuration: inverse penalty to be maximized</a:t>
            </a:r>
          </a:p>
          <a:p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B44630-8149-4451-ADCC-B770086FED53}" type="slidenum">
              <a:rPr lang="nl-NL" smtClean="0"/>
              <a:pPr>
                <a:defRPr/>
              </a:pPr>
              <a:t>25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7051646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5" name="Rectangle 3"/>
          <p:cNvSpPr>
            <a:spLocks noChangeArrowheads="1"/>
          </p:cNvSpPr>
          <p:nvPr/>
        </p:nvSpPr>
        <p:spPr bwMode="auto">
          <a:xfrm>
            <a:off x="857868" y="1477320"/>
            <a:ext cx="7467600" cy="8810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l" eaLnBrk="0" hangingPunct="0"/>
            <a:r>
              <a:rPr lang="en-US" sz="2800" dirty="0">
                <a:latin typeface="Arial" charset="0"/>
              </a:rPr>
              <a:t>Small variation in one permutation, e.g.:</a:t>
            </a:r>
          </a:p>
          <a:p>
            <a:pPr algn="l" eaLnBrk="0" hangingPunct="0">
              <a:buFontTx/>
              <a:buChar char="•"/>
            </a:pPr>
            <a:r>
              <a:rPr lang="en-US" dirty="0">
                <a:latin typeface="Arial" charset="0"/>
              </a:rPr>
              <a:t> swapping values of two randomly chosen positions, </a:t>
            </a:r>
          </a:p>
        </p:txBody>
      </p:sp>
      <p:grpSp>
        <p:nvGrpSpPr>
          <p:cNvPr id="131076" name="Group 4"/>
          <p:cNvGrpSpPr>
            <a:grpSpLocks/>
          </p:cNvGrpSpPr>
          <p:nvPr/>
        </p:nvGrpSpPr>
        <p:grpSpPr bwMode="auto">
          <a:xfrm>
            <a:off x="1071720" y="3200448"/>
            <a:ext cx="7148513" cy="531813"/>
            <a:chOff x="825" y="1670"/>
            <a:chExt cx="4503" cy="335"/>
          </a:xfrm>
        </p:grpSpPr>
        <p:grpSp>
          <p:nvGrpSpPr>
            <p:cNvPr id="131077" name="Group 5"/>
            <p:cNvGrpSpPr>
              <a:grpSpLocks/>
            </p:cNvGrpSpPr>
            <p:nvPr/>
          </p:nvGrpSpPr>
          <p:grpSpPr bwMode="auto">
            <a:xfrm>
              <a:off x="825" y="1670"/>
              <a:ext cx="1920" cy="325"/>
              <a:chOff x="449" y="1659"/>
              <a:chExt cx="1920" cy="325"/>
            </a:xfrm>
          </p:grpSpPr>
          <p:sp>
            <p:nvSpPr>
              <p:cNvPr id="131078" name="Rectangle 6"/>
              <p:cNvSpPr>
                <a:spLocks noChangeArrowheads="1"/>
              </p:cNvSpPr>
              <p:nvPr/>
            </p:nvSpPr>
            <p:spPr bwMode="auto">
              <a:xfrm>
                <a:off x="2129" y="1706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1079" name="Rectangle 7"/>
              <p:cNvSpPr>
                <a:spLocks noChangeArrowheads="1"/>
              </p:cNvSpPr>
              <p:nvPr/>
            </p:nvSpPr>
            <p:spPr bwMode="auto">
              <a:xfrm>
                <a:off x="449" y="1706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1080" name="Rectangle 8"/>
              <p:cNvSpPr>
                <a:spLocks noChangeArrowheads="1"/>
              </p:cNvSpPr>
              <p:nvPr/>
            </p:nvSpPr>
            <p:spPr bwMode="auto">
              <a:xfrm>
                <a:off x="689" y="1706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1081" name="Rectangle 9"/>
              <p:cNvSpPr>
                <a:spLocks noChangeArrowheads="1"/>
              </p:cNvSpPr>
              <p:nvPr/>
            </p:nvSpPr>
            <p:spPr bwMode="auto">
              <a:xfrm>
                <a:off x="929" y="1706"/>
                <a:ext cx="240" cy="24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1082" name="Rectangle 10"/>
              <p:cNvSpPr>
                <a:spLocks noChangeArrowheads="1"/>
              </p:cNvSpPr>
              <p:nvPr/>
            </p:nvSpPr>
            <p:spPr bwMode="auto">
              <a:xfrm>
                <a:off x="1169" y="1706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1083" name="Rectangle 11"/>
              <p:cNvSpPr>
                <a:spLocks noChangeArrowheads="1"/>
              </p:cNvSpPr>
              <p:nvPr/>
            </p:nvSpPr>
            <p:spPr bwMode="auto">
              <a:xfrm>
                <a:off x="1409" y="1706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1084" name="Rectangle 12"/>
              <p:cNvSpPr>
                <a:spLocks noChangeArrowheads="1"/>
              </p:cNvSpPr>
              <p:nvPr/>
            </p:nvSpPr>
            <p:spPr bwMode="auto">
              <a:xfrm>
                <a:off x="1649" y="1706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1085" name="Rectangle 13"/>
              <p:cNvSpPr>
                <a:spLocks noChangeArrowheads="1"/>
              </p:cNvSpPr>
              <p:nvPr/>
            </p:nvSpPr>
            <p:spPr bwMode="auto">
              <a:xfrm>
                <a:off x="1889" y="1706"/>
                <a:ext cx="240" cy="24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1086" name="Rectangle 14"/>
              <p:cNvSpPr>
                <a:spLocks noChangeArrowheads="1"/>
              </p:cNvSpPr>
              <p:nvPr/>
            </p:nvSpPr>
            <p:spPr bwMode="auto">
              <a:xfrm>
                <a:off x="450" y="1659"/>
                <a:ext cx="226" cy="32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algn="ctr"/>
                <a:r>
                  <a:rPr lang="en-US" sz="2800"/>
                  <a:t>1</a:t>
                </a:r>
              </a:p>
            </p:txBody>
          </p:sp>
          <p:sp>
            <p:nvSpPr>
              <p:cNvPr id="131087" name="Rectangle 15"/>
              <p:cNvSpPr>
                <a:spLocks noChangeArrowheads="1"/>
              </p:cNvSpPr>
              <p:nvPr/>
            </p:nvSpPr>
            <p:spPr bwMode="auto">
              <a:xfrm>
                <a:off x="1170" y="1659"/>
                <a:ext cx="226" cy="32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algn="ctr"/>
                <a:r>
                  <a:rPr lang="en-US" sz="2800"/>
                  <a:t>2</a:t>
                </a:r>
              </a:p>
            </p:txBody>
          </p:sp>
          <p:sp>
            <p:nvSpPr>
              <p:cNvPr id="131088" name="Rectangle 16"/>
              <p:cNvSpPr>
                <a:spLocks noChangeArrowheads="1"/>
              </p:cNvSpPr>
              <p:nvPr/>
            </p:nvSpPr>
            <p:spPr bwMode="auto">
              <a:xfrm>
                <a:off x="690" y="1659"/>
                <a:ext cx="226" cy="32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algn="ctr"/>
                <a:r>
                  <a:rPr lang="en-US" sz="2800"/>
                  <a:t>3</a:t>
                </a:r>
              </a:p>
            </p:txBody>
          </p:sp>
          <p:sp>
            <p:nvSpPr>
              <p:cNvPr id="131089" name="Rectangle 17"/>
              <p:cNvSpPr>
                <a:spLocks noChangeArrowheads="1"/>
              </p:cNvSpPr>
              <p:nvPr/>
            </p:nvSpPr>
            <p:spPr bwMode="auto">
              <a:xfrm>
                <a:off x="1650" y="1659"/>
                <a:ext cx="226" cy="32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algn="ctr"/>
                <a:r>
                  <a:rPr lang="en-US" sz="2800"/>
                  <a:t>4</a:t>
                </a:r>
              </a:p>
            </p:txBody>
          </p:sp>
          <p:sp>
            <p:nvSpPr>
              <p:cNvPr id="131090" name="Rectangle 18"/>
              <p:cNvSpPr>
                <a:spLocks noChangeArrowheads="1"/>
              </p:cNvSpPr>
              <p:nvPr/>
            </p:nvSpPr>
            <p:spPr bwMode="auto">
              <a:xfrm>
                <a:off x="930" y="1659"/>
                <a:ext cx="226" cy="32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algn="ctr"/>
                <a:r>
                  <a:rPr lang="en-US" sz="2800"/>
                  <a:t>5</a:t>
                </a:r>
              </a:p>
            </p:txBody>
          </p:sp>
          <p:sp>
            <p:nvSpPr>
              <p:cNvPr id="131091" name="Rectangle 19"/>
              <p:cNvSpPr>
                <a:spLocks noChangeArrowheads="1"/>
              </p:cNvSpPr>
              <p:nvPr/>
            </p:nvSpPr>
            <p:spPr bwMode="auto">
              <a:xfrm>
                <a:off x="1410" y="1659"/>
                <a:ext cx="226" cy="32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algn="ctr"/>
                <a:r>
                  <a:rPr lang="en-US" sz="2800"/>
                  <a:t>6</a:t>
                </a:r>
              </a:p>
            </p:txBody>
          </p:sp>
          <p:sp>
            <p:nvSpPr>
              <p:cNvPr id="131092" name="Rectangle 20"/>
              <p:cNvSpPr>
                <a:spLocks noChangeArrowheads="1"/>
              </p:cNvSpPr>
              <p:nvPr/>
            </p:nvSpPr>
            <p:spPr bwMode="auto">
              <a:xfrm>
                <a:off x="1890" y="1659"/>
                <a:ext cx="226" cy="32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algn="ctr"/>
                <a:r>
                  <a:rPr lang="en-US" sz="2800" dirty="0"/>
                  <a:t>7</a:t>
                </a:r>
              </a:p>
            </p:txBody>
          </p:sp>
          <p:sp>
            <p:nvSpPr>
              <p:cNvPr id="131093" name="Rectangle 21"/>
              <p:cNvSpPr>
                <a:spLocks noChangeArrowheads="1"/>
              </p:cNvSpPr>
              <p:nvPr/>
            </p:nvSpPr>
            <p:spPr bwMode="auto">
              <a:xfrm>
                <a:off x="2130" y="1659"/>
                <a:ext cx="226" cy="32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algn="ctr"/>
                <a:r>
                  <a:rPr lang="en-US" sz="2800"/>
                  <a:t>8</a:t>
                </a:r>
              </a:p>
            </p:txBody>
          </p:sp>
        </p:grpSp>
        <p:sp>
          <p:nvSpPr>
            <p:cNvPr id="131094" name="Line 22"/>
            <p:cNvSpPr>
              <a:spLocks noChangeShapeType="1"/>
            </p:cNvSpPr>
            <p:nvPr/>
          </p:nvSpPr>
          <p:spPr bwMode="auto">
            <a:xfrm>
              <a:off x="2832" y="1824"/>
              <a:ext cx="495" cy="0"/>
            </a:xfrm>
            <a:prstGeom prst="line">
              <a:avLst/>
            </a:prstGeom>
            <a:noFill/>
            <a:ln w="50800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1095" name="Group 23"/>
            <p:cNvGrpSpPr>
              <a:grpSpLocks/>
            </p:cNvGrpSpPr>
            <p:nvPr/>
          </p:nvGrpSpPr>
          <p:grpSpPr bwMode="auto">
            <a:xfrm>
              <a:off x="3408" y="1680"/>
              <a:ext cx="1920" cy="325"/>
              <a:chOff x="3464" y="1659"/>
              <a:chExt cx="1920" cy="325"/>
            </a:xfrm>
          </p:grpSpPr>
          <p:sp>
            <p:nvSpPr>
              <p:cNvPr id="131096" name="Rectangle 24"/>
              <p:cNvSpPr>
                <a:spLocks noChangeArrowheads="1"/>
              </p:cNvSpPr>
              <p:nvPr/>
            </p:nvSpPr>
            <p:spPr bwMode="auto">
              <a:xfrm>
                <a:off x="5144" y="1706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1097" name="Rectangle 25"/>
              <p:cNvSpPr>
                <a:spLocks noChangeArrowheads="1"/>
              </p:cNvSpPr>
              <p:nvPr/>
            </p:nvSpPr>
            <p:spPr bwMode="auto">
              <a:xfrm>
                <a:off x="3464" y="1706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1098" name="Rectangle 26"/>
              <p:cNvSpPr>
                <a:spLocks noChangeArrowheads="1"/>
              </p:cNvSpPr>
              <p:nvPr/>
            </p:nvSpPr>
            <p:spPr bwMode="auto">
              <a:xfrm>
                <a:off x="3704" y="1706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1099" name="Rectangle 27"/>
              <p:cNvSpPr>
                <a:spLocks noChangeArrowheads="1"/>
              </p:cNvSpPr>
              <p:nvPr/>
            </p:nvSpPr>
            <p:spPr bwMode="auto">
              <a:xfrm>
                <a:off x="3944" y="1706"/>
                <a:ext cx="240" cy="24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1100" name="Rectangle 28"/>
              <p:cNvSpPr>
                <a:spLocks noChangeArrowheads="1"/>
              </p:cNvSpPr>
              <p:nvPr/>
            </p:nvSpPr>
            <p:spPr bwMode="auto">
              <a:xfrm>
                <a:off x="4184" y="1706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1101" name="Rectangle 29"/>
              <p:cNvSpPr>
                <a:spLocks noChangeArrowheads="1"/>
              </p:cNvSpPr>
              <p:nvPr/>
            </p:nvSpPr>
            <p:spPr bwMode="auto">
              <a:xfrm>
                <a:off x="4424" y="1706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1102" name="Rectangle 30"/>
              <p:cNvSpPr>
                <a:spLocks noChangeArrowheads="1"/>
              </p:cNvSpPr>
              <p:nvPr/>
            </p:nvSpPr>
            <p:spPr bwMode="auto">
              <a:xfrm>
                <a:off x="4664" y="1706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1103" name="Rectangle 31"/>
              <p:cNvSpPr>
                <a:spLocks noChangeArrowheads="1"/>
              </p:cNvSpPr>
              <p:nvPr/>
            </p:nvSpPr>
            <p:spPr bwMode="auto">
              <a:xfrm>
                <a:off x="4904" y="1706"/>
                <a:ext cx="240" cy="24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1104" name="Rectangle 32"/>
              <p:cNvSpPr>
                <a:spLocks noChangeArrowheads="1"/>
              </p:cNvSpPr>
              <p:nvPr/>
            </p:nvSpPr>
            <p:spPr bwMode="auto">
              <a:xfrm>
                <a:off x="3465" y="1659"/>
                <a:ext cx="226" cy="32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algn="ctr"/>
                <a:r>
                  <a:rPr lang="en-US" sz="2800"/>
                  <a:t>1</a:t>
                </a:r>
              </a:p>
            </p:txBody>
          </p:sp>
          <p:sp>
            <p:nvSpPr>
              <p:cNvPr id="131105" name="Rectangle 33"/>
              <p:cNvSpPr>
                <a:spLocks noChangeArrowheads="1"/>
              </p:cNvSpPr>
              <p:nvPr/>
            </p:nvSpPr>
            <p:spPr bwMode="auto">
              <a:xfrm>
                <a:off x="4185" y="1659"/>
                <a:ext cx="226" cy="32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algn="ctr"/>
                <a:r>
                  <a:rPr lang="en-US" sz="2800"/>
                  <a:t>2</a:t>
                </a:r>
              </a:p>
            </p:txBody>
          </p:sp>
          <p:sp>
            <p:nvSpPr>
              <p:cNvPr id="131106" name="Rectangle 34"/>
              <p:cNvSpPr>
                <a:spLocks noChangeArrowheads="1"/>
              </p:cNvSpPr>
              <p:nvPr/>
            </p:nvSpPr>
            <p:spPr bwMode="auto">
              <a:xfrm>
                <a:off x="3705" y="1659"/>
                <a:ext cx="226" cy="32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algn="ctr"/>
                <a:r>
                  <a:rPr lang="en-US" sz="2800"/>
                  <a:t>3</a:t>
                </a:r>
              </a:p>
            </p:txBody>
          </p:sp>
          <p:sp>
            <p:nvSpPr>
              <p:cNvPr id="131107" name="Rectangle 35"/>
              <p:cNvSpPr>
                <a:spLocks noChangeArrowheads="1"/>
              </p:cNvSpPr>
              <p:nvPr/>
            </p:nvSpPr>
            <p:spPr bwMode="auto">
              <a:xfrm>
                <a:off x="4665" y="1659"/>
                <a:ext cx="226" cy="32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algn="ctr"/>
                <a:r>
                  <a:rPr lang="en-US" sz="2800"/>
                  <a:t>4</a:t>
                </a:r>
              </a:p>
            </p:txBody>
          </p:sp>
          <p:sp>
            <p:nvSpPr>
              <p:cNvPr id="131108" name="Rectangle 36"/>
              <p:cNvSpPr>
                <a:spLocks noChangeArrowheads="1"/>
              </p:cNvSpPr>
              <p:nvPr/>
            </p:nvSpPr>
            <p:spPr bwMode="auto">
              <a:xfrm>
                <a:off x="4917" y="1659"/>
                <a:ext cx="226" cy="32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algn="ctr"/>
                <a:r>
                  <a:rPr lang="en-US" sz="2800"/>
                  <a:t>5</a:t>
                </a:r>
              </a:p>
            </p:txBody>
          </p:sp>
          <p:sp>
            <p:nvSpPr>
              <p:cNvPr id="131109" name="Rectangle 37"/>
              <p:cNvSpPr>
                <a:spLocks noChangeArrowheads="1"/>
              </p:cNvSpPr>
              <p:nvPr/>
            </p:nvSpPr>
            <p:spPr bwMode="auto">
              <a:xfrm>
                <a:off x="4425" y="1659"/>
                <a:ext cx="226" cy="32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algn="ctr"/>
                <a:r>
                  <a:rPr lang="en-US" sz="2800"/>
                  <a:t>6</a:t>
                </a:r>
              </a:p>
            </p:txBody>
          </p:sp>
          <p:sp>
            <p:nvSpPr>
              <p:cNvPr id="131110" name="Rectangle 38"/>
              <p:cNvSpPr>
                <a:spLocks noChangeArrowheads="1"/>
              </p:cNvSpPr>
              <p:nvPr/>
            </p:nvSpPr>
            <p:spPr bwMode="auto">
              <a:xfrm>
                <a:off x="3957" y="1659"/>
                <a:ext cx="226" cy="32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algn="ctr"/>
                <a:r>
                  <a:rPr lang="en-US" sz="2800"/>
                  <a:t>7</a:t>
                </a:r>
              </a:p>
            </p:txBody>
          </p:sp>
          <p:sp>
            <p:nvSpPr>
              <p:cNvPr id="131111" name="Rectangle 39"/>
              <p:cNvSpPr>
                <a:spLocks noChangeArrowheads="1"/>
              </p:cNvSpPr>
              <p:nvPr/>
            </p:nvSpPr>
            <p:spPr bwMode="auto">
              <a:xfrm>
                <a:off x="5145" y="1659"/>
                <a:ext cx="226" cy="32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algn="ctr"/>
                <a:r>
                  <a:rPr lang="en-US" sz="2800"/>
                  <a:t>8</a:t>
                </a:r>
              </a:p>
            </p:txBody>
          </p:sp>
        </p:grpSp>
      </p:grpSp>
      <p:sp>
        <p:nvSpPr>
          <p:cNvPr id="40" name="Titel 3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The 8-queens </a:t>
            </a:r>
            <a:r>
              <a:rPr lang="nl-NL" dirty="0" err="1" smtClean="0"/>
              <a:t>problem</a:t>
            </a:r>
            <a:r>
              <a:rPr lang="nl-NL" dirty="0" smtClean="0"/>
              <a:t>: </a:t>
            </a:r>
            <a:r>
              <a:rPr lang="nl-NL" dirty="0"/>
              <a:t/>
            </a:r>
            <a:br>
              <a:rPr lang="nl-NL" dirty="0"/>
            </a:br>
            <a:r>
              <a:rPr lang="nl-NL" dirty="0" err="1" smtClean="0"/>
              <a:t>Mutation</a:t>
            </a:r>
            <a:endParaRPr lang="nl-NL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B44630-8149-4451-ADCC-B770086FED53}" type="slidenum">
              <a:rPr lang="nl-NL" smtClean="0"/>
              <a:pPr>
                <a:defRPr/>
              </a:pPr>
              <a:t>26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9371150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9" name="Rectangle 3"/>
          <p:cNvSpPr>
            <a:spLocks noChangeArrowheads="1"/>
          </p:cNvSpPr>
          <p:nvPr/>
        </p:nvSpPr>
        <p:spPr bwMode="auto">
          <a:xfrm>
            <a:off x="471948" y="1417485"/>
            <a:ext cx="8369710" cy="267509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l"/>
            <a:r>
              <a:rPr lang="en-US" sz="2400" dirty="0">
                <a:latin typeface="Arial" charset="0"/>
              </a:rPr>
              <a:t>Combining  two permutations into two new permutations:</a:t>
            </a:r>
          </a:p>
          <a:p>
            <a:pPr algn="l">
              <a:buFontTx/>
              <a:buChar char="•"/>
            </a:pPr>
            <a:r>
              <a:rPr lang="en-US" sz="2400" dirty="0">
                <a:latin typeface="Arial" charset="0"/>
              </a:rPr>
              <a:t> choose random crossover point</a:t>
            </a:r>
          </a:p>
          <a:p>
            <a:pPr algn="l">
              <a:buFontTx/>
              <a:buChar char="•"/>
            </a:pPr>
            <a:r>
              <a:rPr lang="en-US" sz="2400" dirty="0">
                <a:latin typeface="Arial" charset="0"/>
              </a:rPr>
              <a:t> copy first parts into children</a:t>
            </a:r>
          </a:p>
          <a:p>
            <a:pPr algn="l">
              <a:buFontTx/>
              <a:buChar char="•"/>
            </a:pPr>
            <a:r>
              <a:rPr lang="en-US" sz="2400" dirty="0">
                <a:latin typeface="Arial" charset="0"/>
              </a:rPr>
              <a:t> create second part by inserting values from other parent:</a:t>
            </a:r>
          </a:p>
          <a:p>
            <a:pPr lvl="1" algn="l">
              <a:buFontTx/>
              <a:buChar char="•"/>
            </a:pPr>
            <a:r>
              <a:rPr lang="en-US" sz="2400" dirty="0">
                <a:latin typeface="Arial" charset="0"/>
              </a:rPr>
              <a:t> in the order they appear there </a:t>
            </a:r>
          </a:p>
          <a:p>
            <a:pPr lvl="1" algn="l">
              <a:buFontTx/>
              <a:buChar char="•"/>
            </a:pPr>
            <a:r>
              <a:rPr lang="en-US" sz="2400" dirty="0">
                <a:latin typeface="Arial" charset="0"/>
              </a:rPr>
              <a:t> beginning after crossover point</a:t>
            </a:r>
          </a:p>
          <a:p>
            <a:pPr lvl="1" algn="l">
              <a:buFontTx/>
              <a:buChar char="•"/>
            </a:pPr>
            <a:r>
              <a:rPr lang="en-US" sz="2400" dirty="0">
                <a:latin typeface="Arial" charset="0"/>
              </a:rPr>
              <a:t> skipping values already in child</a:t>
            </a:r>
          </a:p>
        </p:txBody>
      </p:sp>
      <p:grpSp>
        <p:nvGrpSpPr>
          <p:cNvPr id="132100" name="Group 4"/>
          <p:cNvGrpSpPr>
            <a:grpSpLocks/>
          </p:cNvGrpSpPr>
          <p:nvPr/>
        </p:nvGrpSpPr>
        <p:grpSpPr bwMode="auto">
          <a:xfrm>
            <a:off x="961103" y="4441723"/>
            <a:ext cx="6913563" cy="1352550"/>
            <a:chOff x="1082" y="3264"/>
            <a:chExt cx="4355" cy="852"/>
          </a:xfrm>
        </p:grpSpPr>
        <p:sp>
          <p:nvSpPr>
            <p:cNvPr id="132101" name="Line 5"/>
            <p:cNvSpPr>
              <a:spLocks noChangeShapeType="1"/>
            </p:cNvSpPr>
            <p:nvPr/>
          </p:nvSpPr>
          <p:spPr bwMode="auto">
            <a:xfrm>
              <a:off x="3024" y="3696"/>
              <a:ext cx="508" cy="0"/>
            </a:xfrm>
            <a:prstGeom prst="line">
              <a:avLst/>
            </a:prstGeom>
            <a:noFill/>
            <a:ln w="50800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2102" name="Group 6"/>
            <p:cNvGrpSpPr>
              <a:grpSpLocks/>
            </p:cNvGrpSpPr>
            <p:nvPr/>
          </p:nvGrpSpPr>
          <p:grpSpPr bwMode="auto">
            <a:xfrm>
              <a:off x="3647" y="3655"/>
              <a:ext cx="1789" cy="335"/>
              <a:chOff x="3364" y="3743"/>
              <a:chExt cx="1741" cy="554"/>
            </a:xfrm>
          </p:grpSpPr>
          <p:grpSp>
            <p:nvGrpSpPr>
              <p:cNvPr id="132103" name="Group 7"/>
              <p:cNvGrpSpPr>
                <a:grpSpLocks/>
              </p:cNvGrpSpPr>
              <p:nvPr/>
            </p:nvGrpSpPr>
            <p:grpSpPr bwMode="auto">
              <a:xfrm>
                <a:off x="3364" y="3744"/>
                <a:ext cx="657" cy="553"/>
                <a:chOff x="3396" y="2880"/>
                <a:chExt cx="733" cy="553"/>
              </a:xfrm>
            </p:grpSpPr>
            <p:sp>
              <p:nvSpPr>
                <p:cNvPr id="132104" name="Rectangle 8"/>
                <p:cNvSpPr>
                  <a:spLocks noChangeArrowheads="1"/>
                </p:cNvSpPr>
                <p:nvPr/>
              </p:nvSpPr>
              <p:spPr bwMode="auto">
                <a:xfrm>
                  <a:off x="3396" y="2882"/>
                  <a:ext cx="254" cy="551"/>
                </a:xfrm>
                <a:prstGeom prst="rect">
                  <a:avLst/>
                </a:prstGeom>
                <a:solidFill>
                  <a:srgbClr val="FFCC00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/>
                  <a:r>
                    <a:rPr lang="en-US" sz="2800"/>
                    <a:t>8</a:t>
                  </a:r>
                </a:p>
              </p:txBody>
            </p:sp>
            <p:sp>
              <p:nvSpPr>
                <p:cNvPr id="132105" name="Rectangle 9"/>
                <p:cNvSpPr>
                  <a:spLocks noChangeArrowheads="1"/>
                </p:cNvSpPr>
                <p:nvPr/>
              </p:nvSpPr>
              <p:spPr bwMode="auto">
                <a:xfrm>
                  <a:off x="3636" y="2882"/>
                  <a:ext cx="254" cy="551"/>
                </a:xfrm>
                <a:prstGeom prst="rect">
                  <a:avLst/>
                </a:prstGeom>
                <a:solidFill>
                  <a:srgbClr val="FFCC00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/>
                  <a:r>
                    <a:rPr lang="en-US" sz="2800"/>
                    <a:t>7</a:t>
                  </a:r>
                </a:p>
              </p:txBody>
            </p:sp>
            <p:sp>
              <p:nvSpPr>
                <p:cNvPr id="132106" name="Rectangle 10"/>
                <p:cNvSpPr>
                  <a:spLocks noChangeArrowheads="1"/>
                </p:cNvSpPr>
                <p:nvPr/>
              </p:nvSpPr>
              <p:spPr bwMode="auto">
                <a:xfrm>
                  <a:off x="3875" y="2880"/>
                  <a:ext cx="254" cy="552"/>
                </a:xfrm>
                <a:prstGeom prst="rect">
                  <a:avLst/>
                </a:prstGeom>
                <a:solidFill>
                  <a:srgbClr val="FFCC00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/>
                  <a:r>
                    <a:rPr lang="en-US" sz="2800"/>
                    <a:t>6</a:t>
                  </a:r>
                </a:p>
              </p:txBody>
            </p:sp>
          </p:grpSp>
          <p:grpSp>
            <p:nvGrpSpPr>
              <p:cNvPr id="132107" name="Group 11"/>
              <p:cNvGrpSpPr>
                <a:grpSpLocks/>
              </p:cNvGrpSpPr>
              <p:nvPr/>
            </p:nvGrpSpPr>
            <p:grpSpPr bwMode="auto">
              <a:xfrm>
                <a:off x="3998" y="3743"/>
                <a:ext cx="1107" cy="553"/>
                <a:chOff x="4104" y="2879"/>
                <a:chExt cx="1236" cy="553"/>
              </a:xfrm>
            </p:grpSpPr>
            <p:sp>
              <p:nvSpPr>
                <p:cNvPr id="132108" name="Rectangle 12"/>
                <p:cNvSpPr>
                  <a:spLocks noChangeArrowheads="1"/>
                </p:cNvSpPr>
                <p:nvPr/>
              </p:nvSpPr>
              <p:spPr bwMode="auto">
                <a:xfrm>
                  <a:off x="4333" y="2880"/>
                  <a:ext cx="254" cy="552"/>
                </a:xfrm>
                <a:prstGeom prst="rect">
                  <a:avLst/>
                </a:prstGeom>
                <a:solidFill>
                  <a:srgbClr val="0066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/>
                  <a:r>
                    <a:rPr lang="en-US" sz="2800"/>
                    <a:t>4</a:t>
                  </a:r>
                </a:p>
              </p:txBody>
            </p:sp>
            <p:sp>
              <p:nvSpPr>
                <p:cNvPr id="132109" name="Rectangle 13"/>
                <p:cNvSpPr>
                  <a:spLocks noChangeArrowheads="1"/>
                </p:cNvSpPr>
                <p:nvPr/>
              </p:nvSpPr>
              <p:spPr bwMode="auto">
                <a:xfrm>
                  <a:off x="4104" y="2880"/>
                  <a:ext cx="253" cy="552"/>
                </a:xfrm>
                <a:prstGeom prst="rect">
                  <a:avLst/>
                </a:prstGeom>
                <a:solidFill>
                  <a:srgbClr val="0066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/>
                  <a:r>
                    <a:rPr lang="en-US" sz="2800"/>
                    <a:t>2</a:t>
                  </a:r>
                </a:p>
              </p:txBody>
            </p:sp>
            <p:sp>
              <p:nvSpPr>
                <p:cNvPr id="132110" name="Rectangle 14"/>
                <p:cNvSpPr>
                  <a:spLocks noChangeArrowheads="1"/>
                </p:cNvSpPr>
                <p:nvPr/>
              </p:nvSpPr>
              <p:spPr bwMode="auto">
                <a:xfrm>
                  <a:off x="5085" y="2880"/>
                  <a:ext cx="255" cy="552"/>
                </a:xfrm>
                <a:prstGeom prst="rect">
                  <a:avLst/>
                </a:prstGeom>
                <a:solidFill>
                  <a:srgbClr val="0066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/>
                  <a:r>
                    <a:rPr lang="en-US" sz="2800"/>
                    <a:t>5</a:t>
                  </a:r>
                </a:p>
              </p:txBody>
            </p:sp>
            <p:sp>
              <p:nvSpPr>
                <p:cNvPr id="132111" name="Rectangle 15"/>
                <p:cNvSpPr>
                  <a:spLocks noChangeArrowheads="1"/>
                </p:cNvSpPr>
                <p:nvPr/>
              </p:nvSpPr>
              <p:spPr bwMode="auto">
                <a:xfrm>
                  <a:off x="4825" y="2880"/>
                  <a:ext cx="254" cy="552"/>
                </a:xfrm>
                <a:prstGeom prst="rect">
                  <a:avLst/>
                </a:prstGeom>
                <a:solidFill>
                  <a:srgbClr val="0066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/>
                  <a:r>
                    <a:rPr lang="en-US" sz="2800"/>
                    <a:t>3</a:t>
                  </a:r>
                </a:p>
              </p:txBody>
            </p:sp>
            <p:sp>
              <p:nvSpPr>
                <p:cNvPr id="132112" name="Rectangle 16"/>
                <p:cNvSpPr>
                  <a:spLocks noChangeArrowheads="1"/>
                </p:cNvSpPr>
                <p:nvPr/>
              </p:nvSpPr>
              <p:spPr bwMode="auto">
                <a:xfrm>
                  <a:off x="4584" y="2879"/>
                  <a:ext cx="253" cy="551"/>
                </a:xfrm>
                <a:prstGeom prst="rect">
                  <a:avLst/>
                </a:prstGeom>
                <a:solidFill>
                  <a:srgbClr val="0066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/>
                  <a:r>
                    <a:rPr lang="en-US" sz="2800"/>
                    <a:t>1</a:t>
                  </a:r>
                </a:p>
              </p:txBody>
            </p:sp>
          </p:grpSp>
        </p:grpSp>
        <p:grpSp>
          <p:nvGrpSpPr>
            <p:cNvPr id="132113" name="Group 17"/>
            <p:cNvGrpSpPr>
              <a:grpSpLocks/>
            </p:cNvGrpSpPr>
            <p:nvPr/>
          </p:nvGrpSpPr>
          <p:grpSpPr bwMode="auto">
            <a:xfrm>
              <a:off x="3647" y="3366"/>
              <a:ext cx="1790" cy="334"/>
              <a:chOff x="3364" y="3840"/>
              <a:chExt cx="1742" cy="553"/>
            </a:xfrm>
          </p:grpSpPr>
          <p:grpSp>
            <p:nvGrpSpPr>
              <p:cNvPr id="132114" name="Group 18"/>
              <p:cNvGrpSpPr>
                <a:grpSpLocks/>
              </p:cNvGrpSpPr>
              <p:nvPr/>
            </p:nvGrpSpPr>
            <p:grpSpPr bwMode="auto">
              <a:xfrm>
                <a:off x="3364" y="3842"/>
                <a:ext cx="657" cy="551"/>
                <a:chOff x="3396" y="2882"/>
                <a:chExt cx="733" cy="551"/>
              </a:xfrm>
            </p:grpSpPr>
            <p:sp>
              <p:nvSpPr>
                <p:cNvPr id="132115" name="Rectangle 19"/>
                <p:cNvSpPr>
                  <a:spLocks noChangeArrowheads="1"/>
                </p:cNvSpPr>
                <p:nvPr/>
              </p:nvSpPr>
              <p:spPr bwMode="auto">
                <a:xfrm>
                  <a:off x="3396" y="2882"/>
                  <a:ext cx="254" cy="551"/>
                </a:xfrm>
                <a:prstGeom prst="rect">
                  <a:avLst/>
                </a:prstGeom>
                <a:solidFill>
                  <a:srgbClr val="0066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/>
                  <a:r>
                    <a:rPr lang="en-US" sz="2800"/>
                    <a:t>1</a:t>
                  </a:r>
                </a:p>
              </p:txBody>
            </p:sp>
            <p:sp>
              <p:nvSpPr>
                <p:cNvPr id="132116" name="Rectangle 20"/>
                <p:cNvSpPr>
                  <a:spLocks noChangeArrowheads="1"/>
                </p:cNvSpPr>
                <p:nvPr/>
              </p:nvSpPr>
              <p:spPr bwMode="auto">
                <a:xfrm>
                  <a:off x="3636" y="2882"/>
                  <a:ext cx="254" cy="551"/>
                </a:xfrm>
                <a:prstGeom prst="rect">
                  <a:avLst/>
                </a:prstGeom>
                <a:solidFill>
                  <a:srgbClr val="0066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/>
                  <a:r>
                    <a:rPr lang="en-US" sz="2800"/>
                    <a:t>3</a:t>
                  </a:r>
                </a:p>
              </p:txBody>
            </p:sp>
            <p:sp>
              <p:nvSpPr>
                <p:cNvPr id="132117" name="Rectangle 21"/>
                <p:cNvSpPr>
                  <a:spLocks noChangeArrowheads="1"/>
                </p:cNvSpPr>
                <p:nvPr/>
              </p:nvSpPr>
              <p:spPr bwMode="auto">
                <a:xfrm>
                  <a:off x="3875" y="2882"/>
                  <a:ext cx="254" cy="551"/>
                </a:xfrm>
                <a:prstGeom prst="rect">
                  <a:avLst/>
                </a:prstGeom>
                <a:solidFill>
                  <a:srgbClr val="0066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/>
                  <a:r>
                    <a:rPr lang="en-US" sz="2800"/>
                    <a:t>5</a:t>
                  </a:r>
                </a:p>
              </p:txBody>
            </p:sp>
          </p:grpSp>
          <p:grpSp>
            <p:nvGrpSpPr>
              <p:cNvPr id="132118" name="Group 22"/>
              <p:cNvGrpSpPr>
                <a:grpSpLocks/>
              </p:cNvGrpSpPr>
              <p:nvPr/>
            </p:nvGrpSpPr>
            <p:grpSpPr bwMode="auto">
              <a:xfrm>
                <a:off x="3998" y="3840"/>
                <a:ext cx="1108" cy="553"/>
                <a:chOff x="4104" y="2880"/>
                <a:chExt cx="1237" cy="553"/>
              </a:xfrm>
            </p:grpSpPr>
            <p:sp>
              <p:nvSpPr>
                <p:cNvPr id="132119" name="Rectangle 23"/>
                <p:cNvSpPr>
                  <a:spLocks noChangeArrowheads="1"/>
                </p:cNvSpPr>
                <p:nvPr/>
              </p:nvSpPr>
              <p:spPr bwMode="auto">
                <a:xfrm>
                  <a:off x="4333" y="2882"/>
                  <a:ext cx="254" cy="551"/>
                </a:xfrm>
                <a:prstGeom prst="rect">
                  <a:avLst/>
                </a:prstGeom>
                <a:solidFill>
                  <a:srgbClr val="FFCC00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/>
                  <a:r>
                    <a:rPr lang="en-US" sz="2800"/>
                    <a:t>2</a:t>
                  </a:r>
                </a:p>
              </p:txBody>
            </p:sp>
            <p:sp>
              <p:nvSpPr>
                <p:cNvPr id="132120" name="Rectangle 24"/>
                <p:cNvSpPr>
                  <a:spLocks noChangeArrowheads="1"/>
                </p:cNvSpPr>
                <p:nvPr/>
              </p:nvSpPr>
              <p:spPr bwMode="auto">
                <a:xfrm>
                  <a:off x="4104" y="2882"/>
                  <a:ext cx="253" cy="551"/>
                </a:xfrm>
                <a:prstGeom prst="rect">
                  <a:avLst/>
                </a:prstGeom>
                <a:solidFill>
                  <a:srgbClr val="FFCC00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/>
                  <a:r>
                    <a:rPr lang="en-US" sz="2800"/>
                    <a:t>4</a:t>
                  </a:r>
                </a:p>
              </p:txBody>
            </p:sp>
            <p:sp>
              <p:nvSpPr>
                <p:cNvPr id="132121" name="Rectangle 25"/>
                <p:cNvSpPr>
                  <a:spLocks noChangeArrowheads="1"/>
                </p:cNvSpPr>
                <p:nvPr/>
              </p:nvSpPr>
              <p:spPr bwMode="auto">
                <a:xfrm>
                  <a:off x="5086" y="2882"/>
                  <a:ext cx="255" cy="551"/>
                </a:xfrm>
                <a:prstGeom prst="rect">
                  <a:avLst/>
                </a:prstGeom>
                <a:solidFill>
                  <a:srgbClr val="FFCC00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/>
                  <a:r>
                    <a:rPr lang="en-US" sz="2800"/>
                    <a:t>6</a:t>
                  </a:r>
                </a:p>
              </p:txBody>
            </p:sp>
            <p:sp>
              <p:nvSpPr>
                <p:cNvPr id="132122" name="Rectangle 26"/>
                <p:cNvSpPr>
                  <a:spLocks noChangeArrowheads="1"/>
                </p:cNvSpPr>
                <p:nvPr/>
              </p:nvSpPr>
              <p:spPr bwMode="auto">
                <a:xfrm>
                  <a:off x="4825" y="2882"/>
                  <a:ext cx="255" cy="551"/>
                </a:xfrm>
                <a:prstGeom prst="rect">
                  <a:avLst/>
                </a:prstGeom>
                <a:solidFill>
                  <a:srgbClr val="FFCC00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/>
                  <a:r>
                    <a:rPr lang="en-US" sz="2800"/>
                    <a:t>7</a:t>
                  </a:r>
                </a:p>
              </p:txBody>
            </p:sp>
            <p:sp>
              <p:nvSpPr>
                <p:cNvPr id="132123" name="Rectangle 27"/>
                <p:cNvSpPr>
                  <a:spLocks noChangeArrowheads="1"/>
                </p:cNvSpPr>
                <p:nvPr/>
              </p:nvSpPr>
              <p:spPr bwMode="auto">
                <a:xfrm>
                  <a:off x="4584" y="2880"/>
                  <a:ext cx="253" cy="552"/>
                </a:xfrm>
                <a:prstGeom prst="rect">
                  <a:avLst/>
                </a:prstGeom>
                <a:solidFill>
                  <a:srgbClr val="FFCC00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/>
                  <a:r>
                    <a:rPr lang="en-US" sz="2800"/>
                    <a:t>8</a:t>
                  </a:r>
                </a:p>
              </p:txBody>
            </p:sp>
          </p:grpSp>
        </p:grpSp>
        <p:grpSp>
          <p:nvGrpSpPr>
            <p:cNvPr id="132124" name="Group 28"/>
            <p:cNvGrpSpPr>
              <a:grpSpLocks/>
            </p:cNvGrpSpPr>
            <p:nvPr/>
          </p:nvGrpSpPr>
          <p:grpSpPr bwMode="auto">
            <a:xfrm>
              <a:off x="1082" y="3655"/>
              <a:ext cx="1790" cy="335"/>
              <a:chOff x="3364" y="3743"/>
              <a:chExt cx="1742" cy="554"/>
            </a:xfrm>
          </p:grpSpPr>
          <p:grpSp>
            <p:nvGrpSpPr>
              <p:cNvPr id="132125" name="Group 29"/>
              <p:cNvGrpSpPr>
                <a:grpSpLocks/>
              </p:cNvGrpSpPr>
              <p:nvPr/>
            </p:nvGrpSpPr>
            <p:grpSpPr bwMode="auto">
              <a:xfrm>
                <a:off x="3364" y="3744"/>
                <a:ext cx="657" cy="553"/>
                <a:chOff x="3396" y="2880"/>
                <a:chExt cx="733" cy="553"/>
              </a:xfrm>
            </p:grpSpPr>
            <p:sp>
              <p:nvSpPr>
                <p:cNvPr id="132126" name="Rectangle 30"/>
                <p:cNvSpPr>
                  <a:spLocks noChangeArrowheads="1"/>
                </p:cNvSpPr>
                <p:nvPr/>
              </p:nvSpPr>
              <p:spPr bwMode="auto">
                <a:xfrm>
                  <a:off x="3396" y="2882"/>
                  <a:ext cx="254" cy="551"/>
                </a:xfrm>
                <a:prstGeom prst="rect">
                  <a:avLst/>
                </a:prstGeom>
                <a:solidFill>
                  <a:srgbClr val="FFCC00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/>
                  <a:r>
                    <a:rPr lang="en-US" sz="2800"/>
                    <a:t>8</a:t>
                  </a:r>
                </a:p>
              </p:txBody>
            </p:sp>
            <p:sp>
              <p:nvSpPr>
                <p:cNvPr id="132127" name="Rectangle 31"/>
                <p:cNvSpPr>
                  <a:spLocks noChangeArrowheads="1"/>
                </p:cNvSpPr>
                <p:nvPr/>
              </p:nvSpPr>
              <p:spPr bwMode="auto">
                <a:xfrm>
                  <a:off x="3636" y="2882"/>
                  <a:ext cx="254" cy="551"/>
                </a:xfrm>
                <a:prstGeom prst="rect">
                  <a:avLst/>
                </a:prstGeom>
                <a:solidFill>
                  <a:srgbClr val="FFCC00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/>
                  <a:r>
                    <a:rPr lang="en-US" sz="2800"/>
                    <a:t>7</a:t>
                  </a:r>
                </a:p>
              </p:txBody>
            </p:sp>
            <p:sp>
              <p:nvSpPr>
                <p:cNvPr id="132128" name="Rectangle 32"/>
                <p:cNvSpPr>
                  <a:spLocks noChangeArrowheads="1"/>
                </p:cNvSpPr>
                <p:nvPr/>
              </p:nvSpPr>
              <p:spPr bwMode="auto">
                <a:xfrm>
                  <a:off x="3875" y="2880"/>
                  <a:ext cx="254" cy="552"/>
                </a:xfrm>
                <a:prstGeom prst="rect">
                  <a:avLst/>
                </a:prstGeom>
                <a:solidFill>
                  <a:srgbClr val="FFCC00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/>
                  <a:r>
                    <a:rPr lang="en-US" sz="2800"/>
                    <a:t>6</a:t>
                  </a:r>
                </a:p>
              </p:txBody>
            </p:sp>
          </p:grpSp>
          <p:grpSp>
            <p:nvGrpSpPr>
              <p:cNvPr id="132129" name="Group 33"/>
              <p:cNvGrpSpPr>
                <a:grpSpLocks/>
              </p:cNvGrpSpPr>
              <p:nvPr/>
            </p:nvGrpSpPr>
            <p:grpSpPr bwMode="auto">
              <a:xfrm>
                <a:off x="3998" y="3743"/>
                <a:ext cx="1108" cy="553"/>
                <a:chOff x="4104" y="2879"/>
                <a:chExt cx="1237" cy="553"/>
              </a:xfrm>
            </p:grpSpPr>
            <p:sp>
              <p:nvSpPr>
                <p:cNvPr id="132130" name="Rectangle 34"/>
                <p:cNvSpPr>
                  <a:spLocks noChangeArrowheads="1"/>
                </p:cNvSpPr>
                <p:nvPr/>
              </p:nvSpPr>
              <p:spPr bwMode="auto">
                <a:xfrm>
                  <a:off x="4333" y="2880"/>
                  <a:ext cx="254" cy="552"/>
                </a:xfrm>
                <a:prstGeom prst="rect">
                  <a:avLst/>
                </a:prstGeom>
                <a:solidFill>
                  <a:srgbClr val="FFCC00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/>
                  <a:r>
                    <a:rPr lang="en-US" sz="2800"/>
                    <a:t>4</a:t>
                  </a:r>
                </a:p>
              </p:txBody>
            </p:sp>
            <p:sp>
              <p:nvSpPr>
                <p:cNvPr id="132131" name="Rectangle 35"/>
                <p:cNvSpPr>
                  <a:spLocks noChangeArrowheads="1"/>
                </p:cNvSpPr>
                <p:nvPr/>
              </p:nvSpPr>
              <p:spPr bwMode="auto">
                <a:xfrm>
                  <a:off x="4104" y="2880"/>
                  <a:ext cx="253" cy="552"/>
                </a:xfrm>
                <a:prstGeom prst="rect">
                  <a:avLst/>
                </a:prstGeom>
                <a:solidFill>
                  <a:srgbClr val="FFCC00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/>
                  <a:r>
                    <a:rPr lang="en-US" sz="2800"/>
                    <a:t>5</a:t>
                  </a:r>
                </a:p>
              </p:txBody>
            </p:sp>
            <p:sp>
              <p:nvSpPr>
                <p:cNvPr id="132132" name="Rectangle 36"/>
                <p:cNvSpPr>
                  <a:spLocks noChangeArrowheads="1"/>
                </p:cNvSpPr>
                <p:nvPr/>
              </p:nvSpPr>
              <p:spPr bwMode="auto">
                <a:xfrm>
                  <a:off x="5086" y="2880"/>
                  <a:ext cx="255" cy="552"/>
                </a:xfrm>
                <a:prstGeom prst="rect">
                  <a:avLst/>
                </a:prstGeom>
                <a:solidFill>
                  <a:srgbClr val="FFCC00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/>
                  <a:r>
                    <a:rPr lang="en-US" sz="2800"/>
                    <a:t>1</a:t>
                  </a:r>
                </a:p>
              </p:txBody>
            </p:sp>
            <p:sp>
              <p:nvSpPr>
                <p:cNvPr id="132133" name="Rectangle 37"/>
                <p:cNvSpPr>
                  <a:spLocks noChangeArrowheads="1"/>
                </p:cNvSpPr>
                <p:nvPr/>
              </p:nvSpPr>
              <p:spPr bwMode="auto">
                <a:xfrm>
                  <a:off x="4825" y="2879"/>
                  <a:ext cx="254" cy="551"/>
                </a:xfrm>
                <a:prstGeom prst="rect">
                  <a:avLst/>
                </a:prstGeom>
                <a:solidFill>
                  <a:srgbClr val="FFCC00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/>
                  <a:r>
                    <a:rPr lang="en-US" sz="2800"/>
                    <a:t>2</a:t>
                  </a:r>
                </a:p>
              </p:txBody>
            </p:sp>
            <p:sp>
              <p:nvSpPr>
                <p:cNvPr id="132134" name="Rectangle 38"/>
                <p:cNvSpPr>
                  <a:spLocks noChangeArrowheads="1"/>
                </p:cNvSpPr>
                <p:nvPr/>
              </p:nvSpPr>
              <p:spPr bwMode="auto">
                <a:xfrm>
                  <a:off x="4584" y="2880"/>
                  <a:ext cx="253" cy="552"/>
                </a:xfrm>
                <a:prstGeom prst="rect">
                  <a:avLst/>
                </a:prstGeom>
                <a:solidFill>
                  <a:srgbClr val="FFCC00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/>
                  <a:r>
                    <a:rPr lang="en-US" sz="2800"/>
                    <a:t>3</a:t>
                  </a:r>
                </a:p>
              </p:txBody>
            </p:sp>
          </p:grpSp>
        </p:grpSp>
        <p:grpSp>
          <p:nvGrpSpPr>
            <p:cNvPr id="132135" name="Group 39"/>
            <p:cNvGrpSpPr>
              <a:grpSpLocks/>
            </p:cNvGrpSpPr>
            <p:nvPr/>
          </p:nvGrpSpPr>
          <p:grpSpPr bwMode="auto">
            <a:xfrm>
              <a:off x="1082" y="3366"/>
              <a:ext cx="1790" cy="334"/>
              <a:chOff x="3364" y="3840"/>
              <a:chExt cx="1742" cy="553"/>
            </a:xfrm>
          </p:grpSpPr>
          <p:grpSp>
            <p:nvGrpSpPr>
              <p:cNvPr id="132136" name="Group 40"/>
              <p:cNvGrpSpPr>
                <a:grpSpLocks/>
              </p:cNvGrpSpPr>
              <p:nvPr/>
            </p:nvGrpSpPr>
            <p:grpSpPr bwMode="auto">
              <a:xfrm>
                <a:off x="3364" y="3842"/>
                <a:ext cx="657" cy="551"/>
                <a:chOff x="3396" y="2882"/>
                <a:chExt cx="733" cy="551"/>
              </a:xfrm>
            </p:grpSpPr>
            <p:sp>
              <p:nvSpPr>
                <p:cNvPr id="132137" name="Rectangle 41"/>
                <p:cNvSpPr>
                  <a:spLocks noChangeArrowheads="1"/>
                </p:cNvSpPr>
                <p:nvPr/>
              </p:nvSpPr>
              <p:spPr bwMode="auto">
                <a:xfrm>
                  <a:off x="3396" y="2882"/>
                  <a:ext cx="254" cy="551"/>
                </a:xfrm>
                <a:prstGeom prst="rect">
                  <a:avLst/>
                </a:prstGeom>
                <a:solidFill>
                  <a:srgbClr val="0066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/>
                  <a:r>
                    <a:rPr lang="en-US" sz="2800"/>
                    <a:t>1</a:t>
                  </a:r>
                </a:p>
              </p:txBody>
            </p:sp>
            <p:sp>
              <p:nvSpPr>
                <p:cNvPr id="132138" name="Rectangle 42"/>
                <p:cNvSpPr>
                  <a:spLocks noChangeArrowheads="1"/>
                </p:cNvSpPr>
                <p:nvPr/>
              </p:nvSpPr>
              <p:spPr bwMode="auto">
                <a:xfrm>
                  <a:off x="3636" y="2882"/>
                  <a:ext cx="254" cy="551"/>
                </a:xfrm>
                <a:prstGeom prst="rect">
                  <a:avLst/>
                </a:prstGeom>
                <a:solidFill>
                  <a:srgbClr val="0066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/>
                  <a:r>
                    <a:rPr lang="en-US" sz="2800"/>
                    <a:t>3</a:t>
                  </a:r>
                </a:p>
              </p:txBody>
            </p:sp>
            <p:sp>
              <p:nvSpPr>
                <p:cNvPr id="132139" name="Rectangle 43"/>
                <p:cNvSpPr>
                  <a:spLocks noChangeArrowheads="1"/>
                </p:cNvSpPr>
                <p:nvPr/>
              </p:nvSpPr>
              <p:spPr bwMode="auto">
                <a:xfrm>
                  <a:off x="3875" y="2882"/>
                  <a:ext cx="254" cy="551"/>
                </a:xfrm>
                <a:prstGeom prst="rect">
                  <a:avLst/>
                </a:prstGeom>
                <a:solidFill>
                  <a:srgbClr val="0066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/>
                  <a:r>
                    <a:rPr lang="en-US" sz="2800" dirty="0"/>
                    <a:t>5</a:t>
                  </a:r>
                </a:p>
              </p:txBody>
            </p:sp>
          </p:grpSp>
          <p:grpSp>
            <p:nvGrpSpPr>
              <p:cNvPr id="132140" name="Group 44"/>
              <p:cNvGrpSpPr>
                <a:grpSpLocks/>
              </p:cNvGrpSpPr>
              <p:nvPr/>
            </p:nvGrpSpPr>
            <p:grpSpPr bwMode="auto">
              <a:xfrm>
                <a:off x="3998" y="3840"/>
                <a:ext cx="1108" cy="553"/>
                <a:chOff x="4104" y="2880"/>
                <a:chExt cx="1237" cy="553"/>
              </a:xfrm>
            </p:grpSpPr>
            <p:sp>
              <p:nvSpPr>
                <p:cNvPr id="132141" name="Rectangle 45"/>
                <p:cNvSpPr>
                  <a:spLocks noChangeArrowheads="1"/>
                </p:cNvSpPr>
                <p:nvPr/>
              </p:nvSpPr>
              <p:spPr bwMode="auto">
                <a:xfrm>
                  <a:off x="4333" y="2882"/>
                  <a:ext cx="254" cy="551"/>
                </a:xfrm>
                <a:prstGeom prst="rect">
                  <a:avLst/>
                </a:prstGeom>
                <a:solidFill>
                  <a:srgbClr val="0066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/>
                  <a:r>
                    <a:rPr lang="en-US" sz="2800"/>
                    <a:t>6</a:t>
                  </a:r>
                </a:p>
              </p:txBody>
            </p:sp>
            <p:sp>
              <p:nvSpPr>
                <p:cNvPr id="132142" name="Rectangle 46"/>
                <p:cNvSpPr>
                  <a:spLocks noChangeArrowheads="1"/>
                </p:cNvSpPr>
                <p:nvPr/>
              </p:nvSpPr>
              <p:spPr bwMode="auto">
                <a:xfrm>
                  <a:off x="4104" y="2882"/>
                  <a:ext cx="253" cy="551"/>
                </a:xfrm>
                <a:prstGeom prst="rect">
                  <a:avLst/>
                </a:prstGeom>
                <a:solidFill>
                  <a:srgbClr val="0066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/>
                  <a:r>
                    <a:rPr lang="en-US" sz="2800"/>
                    <a:t>2</a:t>
                  </a:r>
                </a:p>
              </p:txBody>
            </p:sp>
            <p:sp>
              <p:nvSpPr>
                <p:cNvPr id="132143" name="Rectangle 47"/>
                <p:cNvSpPr>
                  <a:spLocks noChangeArrowheads="1"/>
                </p:cNvSpPr>
                <p:nvPr/>
              </p:nvSpPr>
              <p:spPr bwMode="auto">
                <a:xfrm>
                  <a:off x="5086" y="2882"/>
                  <a:ext cx="255" cy="551"/>
                </a:xfrm>
                <a:prstGeom prst="rect">
                  <a:avLst/>
                </a:prstGeom>
                <a:solidFill>
                  <a:srgbClr val="0066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/>
                  <a:r>
                    <a:rPr lang="en-US" sz="2800"/>
                    <a:t>8</a:t>
                  </a:r>
                </a:p>
              </p:txBody>
            </p:sp>
            <p:sp>
              <p:nvSpPr>
                <p:cNvPr id="132144" name="Rectangle 48"/>
                <p:cNvSpPr>
                  <a:spLocks noChangeArrowheads="1"/>
                </p:cNvSpPr>
                <p:nvPr/>
              </p:nvSpPr>
              <p:spPr bwMode="auto">
                <a:xfrm>
                  <a:off x="4825" y="2882"/>
                  <a:ext cx="254" cy="551"/>
                </a:xfrm>
                <a:prstGeom prst="rect">
                  <a:avLst/>
                </a:prstGeom>
                <a:solidFill>
                  <a:srgbClr val="0066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/>
                  <a:r>
                    <a:rPr lang="en-US" sz="2800"/>
                    <a:t>7</a:t>
                  </a:r>
                </a:p>
              </p:txBody>
            </p:sp>
            <p:sp>
              <p:nvSpPr>
                <p:cNvPr id="132145" name="Rectangle 49"/>
                <p:cNvSpPr>
                  <a:spLocks noChangeArrowheads="1"/>
                </p:cNvSpPr>
                <p:nvPr/>
              </p:nvSpPr>
              <p:spPr bwMode="auto">
                <a:xfrm>
                  <a:off x="4584" y="2880"/>
                  <a:ext cx="253" cy="552"/>
                </a:xfrm>
                <a:prstGeom prst="rect">
                  <a:avLst/>
                </a:prstGeom>
                <a:solidFill>
                  <a:srgbClr val="0066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/>
                  <a:r>
                    <a:rPr lang="en-US" sz="2800"/>
                    <a:t>4</a:t>
                  </a:r>
                </a:p>
              </p:txBody>
            </p:sp>
          </p:grpSp>
        </p:grpSp>
        <p:sp>
          <p:nvSpPr>
            <p:cNvPr id="132146" name="Line 50"/>
            <p:cNvSpPr>
              <a:spLocks noChangeShapeType="1"/>
            </p:cNvSpPr>
            <p:nvPr/>
          </p:nvSpPr>
          <p:spPr bwMode="auto">
            <a:xfrm>
              <a:off x="1728" y="3264"/>
              <a:ext cx="0" cy="852"/>
            </a:xfrm>
            <a:prstGeom prst="line">
              <a:avLst/>
            </a:prstGeom>
            <a:noFill/>
            <a:ln w="5080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1" name="Titel 5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8-queens problem: </a:t>
            </a:r>
            <a:br>
              <a:rPr lang="en-US" dirty="0" smtClean="0"/>
            </a:br>
            <a:r>
              <a:rPr lang="en-US" dirty="0"/>
              <a:t>R</a:t>
            </a:r>
            <a:r>
              <a:rPr lang="en-US" dirty="0" smtClean="0"/>
              <a:t>ecombination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B44630-8149-4451-ADCC-B770086FED53}" type="slidenum">
              <a:rPr lang="nl-NL" smtClean="0"/>
              <a:pPr>
                <a:defRPr/>
              </a:pPr>
              <a:t>27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158545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The 8-queens </a:t>
            </a:r>
            <a:r>
              <a:rPr lang="nl-NL" dirty="0" err="1" smtClean="0"/>
              <a:t>problem</a:t>
            </a:r>
            <a:r>
              <a:rPr lang="nl-NL" dirty="0" smtClean="0"/>
              <a:t>: </a:t>
            </a:r>
            <a:r>
              <a:rPr lang="nl-NL" dirty="0"/>
              <a:t/>
            </a:r>
            <a:br>
              <a:rPr lang="nl-NL" dirty="0"/>
            </a:br>
            <a:r>
              <a:rPr lang="nl-NL" dirty="0" err="1" smtClean="0"/>
              <a:t>Selection</a:t>
            </a:r>
            <a:endParaRPr lang="nl-NL" dirty="0"/>
          </a:p>
        </p:txBody>
      </p:sp>
      <p:sp>
        <p:nvSpPr>
          <p:cNvPr id="133126" name="Rectangle 6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Parent selection:</a:t>
            </a:r>
          </a:p>
          <a:p>
            <a:pPr lvl="1"/>
            <a:r>
              <a:rPr lang="en-US"/>
              <a:t>Pick 5 parents and take best two to undergo crossover</a:t>
            </a:r>
          </a:p>
          <a:p>
            <a:r>
              <a:rPr lang="en-US"/>
              <a:t>Survivor selection (replacement)</a:t>
            </a:r>
          </a:p>
          <a:p>
            <a:pPr lvl="1"/>
            <a:r>
              <a:rPr lang="en-GB"/>
              <a:t>When inserting a new child into the population, choose an existing member to replace by:</a:t>
            </a:r>
          </a:p>
          <a:p>
            <a:pPr lvl="1"/>
            <a:r>
              <a:rPr lang="en-GB"/>
              <a:t>sorting the whole population by decreasing fitness</a:t>
            </a:r>
          </a:p>
          <a:p>
            <a:pPr lvl="1"/>
            <a:r>
              <a:rPr lang="en-GB"/>
              <a:t>enumerating this list from high to low</a:t>
            </a:r>
          </a:p>
          <a:p>
            <a:pPr lvl="1"/>
            <a:r>
              <a:rPr lang="en-GB"/>
              <a:t>replacing the first with a fitness lower than the given child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B44630-8149-4451-ADCC-B770086FED53}" type="slidenum">
              <a:rPr lang="nl-NL" smtClean="0"/>
              <a:pPr>
                <a:defRPr/>
              </a:pPr>
              <a:t>28</a:t>
            </a:fld>
            <a:r>
              <a:rPr lang="nl-NL" dirty="0" smtClean="0"/>
              <a:t>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67100772"/>
      </p:ext>
    </p:extLst>
  </p:cSld>
  <p:clrMapOvr>
    <a:masterClrMapping/>
  </p:clrMapOvr>
  <p:transition xmlns:p14="http://schemas.microsoft.com/office/powerpoint/2010/main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Recap of EC metaphor </a:t>
            </a:r>
            <a:r>
              <a:rPr lang="en-GB" dirty="0" smtClean="0"/>
              <a:t>(2/</a:t>
            </a:r>
            <a:r>
              <a:rPr lang="en-GB" dirty="0"/>
              <a:t>2)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sz="2400"/>
              <a:t>EAs fall into the category of “generate and test” algorithms</a:t>
            </a:r>
          </a:p>
          <a:p>
            <a:r>
              <a:rPr lang="en-GB" sz="2400"/>
              <a:t>They are stochastic,</a:t>
            </a:r>
            <a:r>
              <a:rPr lang="en-US" sz="2400"/>
              <a:t> </a:t>
            </a:r>
            <a:r>
              <a:rPr lang="en-GB" sz="2400"/>
              <a:t>population-based algorithms</a:t>
            </a:r>
          </a:p>
          <a:p>
            <a:r>
              <a:rPr lang="en-GB" sz="2400"/>
              <a:t>Variation operators (recombination and mutation) create the necessary diversity and thereby facilitate novelty</a:t>
            </a:r>
          </a:p>
          <a:p>
            <a:r>
              <a:rPr lang="en-GB" sz="2400"/>
              <a:t>Selection </a:t>
            </a:r>
            <a:r>
              <a:rPr lang="en-US" sz="2400"/>
              <a:t>reduces diversity and </a:t>
            </a:r>
            <a:r>
              <a:rPr lang="en-GB" sz="2400"/>
              <a:t>acts as a force pushing quality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B44630-8149-4451-ADCC-B770086FED53}" type="slidenum">
              <a:rPr lang="nl-NL" smtClean="0"/>
              <a:pPr>
                <a:defRPr/>
              </a:pPr>
              <a:t>2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381150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The 8-queens </a:t>
            </a:r>
            <a:r>
              <a:rPr lang="nl-NL" dirty="0" err="1"/>
              <a:t>problem</a:t>
            </a:r>
            <a:r>
              <a:rPr lang="nl-NL" dirty="0"/>
              <a:t>: </a:t>
            </a:r>
            <a:br>
              <a:rPr lang="nl-NL" dirty="0"/>
            </a:br>
            <a:r>
              <a:rPr lang="nl-NL" dirty="0" smtClean="0"/>
              <a:t>Summary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B44630-8149-4451-ADCC-B770086FED53}" type="slidenum">
              <a:rPr lang="nl-NL" smtClean="0"/>
              <a:pPr>
                <a:defRPr/>
              </a:pPr>
              <a:t>29</a:t>
            </a:fld>
            <a:endParaRPr lang="nl-NL" dirty="0"/>
          </a:p>
        </p:txBody>
      </p:sp>
      <p:pic>
        <p:nvPicPr>
          <p:cNvPr id="14950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4062" y="1439798"/>
            <a:ext cx="8568813" cy="4132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9509" name="Text Box 5"/>
          <p:cNvSpPr txBox="1">
            <a:spLocks noChangeArrowheads="1"/>
          </p:cNvSpPr>
          <p:nvPr/>
        </p:nvSpPr>
        <p:spPr bwMode="auto">
          <a:xfrm>
            <a:off x="1415180" y="5599523"/>
            <a:ext cx="603723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GB" dirty="0">
                <a:latin typeface="Arial" charset="0"/>
              </a:rPr>
              <a:t>Note that </a:t>
            </a:r>
            <a:r>
              <a:rPr lang="en-GB" dirty="0" smtClean="0">
                <a:latin typeface="Arial" charset="0"/>
              </a:rPr>
              <a:t>is </a:t>
            </a:r>
            <a:r>
              <a:rPr lang="en-GB" b="1" i="1" dirty="0" smtClean="0">
                <a:latin typeface="Arial" charset="0"/>
              </a:rPr>
              <a:t>only </a:t>
            </a:r>
            <a:r>
              <a:rPr lang="en-GB" b="1" i="1" dirty="0">
                <a:latin typeface="Arial" charset="0"/>
              </a:rPr>
              <a:t>one possible</a:t>
            </a:r>
            <a:r>
              <a:rPr lang="en-GB" dirty="0">
                <a:latin typeface="Arial" charset="0"/>
              </a:rPr>
              <a:t> </a:t>
            </a:r>
          </a:p>
          <a:p>
            <a:pPr algn="ctr"/>
            <a:r>
              <a:rPr lang="en-GB" dirty="0">
                <a:latin typeface="Arial" charset="0"/>
              </a:rPr>
              <a:t>set of choices of operators and parameters</a:t>
            </a:r>
          </a:p>
        </p:txBody>
      </p:sp>
    </p:spTree>
    <p:extLst>
      <p:ext uri="{BB962C8B-B14F-4D97-AF65-F5344CB8AC3E}">
        <p14:creationId xmlns:p14="http://schemas.microsoft.com/office/powerpoint/2010/main" val="28823947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Typical EA </a:t>
            </a:r>
            <a:r>
              <a:rPr lang="en-US" dirty="0" err="1" smtClean="0"/>
              <a:t>behaviour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Stages</a:t>
            </a:r>
            <a:endParaRPr lang="en-US" dirty="0"/>
          </a:p>
        </p:txBody>
      </p:sp>
      <p:sp>
        <p:nvSpPr>
          <p:cNvPr id="1341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28055"/>
            <a:ext cx="8229600" cy="4525963"/>
          </a:xfrm>
        </p:spPr>
        <p:txBody>
          <a:bodyPr/>
          <a:lstStyle/>
          <a:p>
            <a:pPr algn="ctr">
              <a:buFont typeface="Wingdings" pitchFamily="2" charset="2"/>
              <a:buNone/>
            </a:pPr>
            <a:r>
              <a:rPr lang="en-US" dirty="0" smtClean="0"/>
              <a:t>Stag</a:t>
            </a:r>
            <a:r>
              <a:rPr lang="en-US" sz="2400" dirty="0" smtClean="0"/>
              <a:t>es </a:t>
            </a:r>
            <a:r>
              <a:rPr lang="en-US" sz="2400" dirty="0"/>
              <a:t>in </a:t>
            </a:r>
            <a:r>
              <a:rPr lang="en-US" sz="2400" dirty="0" err="1"/>
              <a:t>optimising</a:t>
            </a:r>
            <a:r>
              <a:rPr lang="en-US" sz="2400" dirty="0"/>
              <a:t> on a 1-dimensional fitness landscape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B44630-8149-4451-ADCC-B770086FED53}" type="slidenum">
              <a:rPr lang="nl-NL" smtClean="0"/>
              <a:pPr>
                <a:defRPr/>
              </a:pPr>
              <a:t>30</a:t>
            </a:fld>
            <a:endParaRPr lang="nl-NL" dirty="0"/>
          </a:p>
        </p:txBody>
      </p:sp>
      <p:sp>
        <p:nvSpPr>
          <p:cNvPr id="134160" name="Rectangle 16"/>
          <p:cNvSpPr>
            <a:spLocks noChangeArrowheads="1"/>
          </p:cNvSpPr>
          <p:nvPr/>
        </p:nvSpPr>
        <p:spPr bwMode="auto">
          <a:xfrm>
            <a:off x="3384762" y="2278632"/>
            <a:ext cx="533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 eaLnBrk="0" hangingPunct="0">
              <a:spcBef>
                <a:spcPct val="20000"/>
              </a:spcBef>
            </a:pPr>
            <a:r>
              <a:rPr lang="en-US" dirty="0">
                <a:latin typeface="Arial" charset="0"/>
              </a:rPr>
              <a:t>Early </a:t>
            </a:r>
            <a:r>
              <a:rPr lang="en-US" dirty="0" smtClean="0">
                <a:latin typeface="Arial" charset="0"/>
              </a:rPr>
              <a:t>stage</a:t>
            </a:r>
            <a:r>
              <a:rPr lang="en-US" dirty="0">
                <a:latin typeface="Arial" charset="0"/>
              </a:rPr>
              <a:t>:</a:t>
            </a:r>
          </a:p>
          <a:p>
            <a:pPr marL="342900" indent="-342900" algn="l" eaLnBrk="0" hangingPunct="0">
              <a:spcBef>
                <a:spcPct val="20000"/>
              </a:spcBef>
            </a:pPr>
            <a:r>
              <a:rPr lang="en-US" dirty="0">
                <a:latin typeface="Arial" charset="0"/>
              </a:rPr>
              <a:t>quasi-random population distribution</a:t>
            </a:r>
          </a:p>
        </p:txBody>
      </p:sp>
      <p:pic>
        <p:nvPicPr>
          <p:cNvPr id="134161" name="Picture 17" descr="E:\Bookslides\Illustrations\search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5362" y="1784919"/>
            <a:ext cx="2741613" cy="1903413"/>
          </a:xfrm>
          <a:prstGeom prst="rect">
            <a:avLst/>
          </a:prstGeom>
          <a:noFill/>
        </p:spPr>
      </p:pic>
      <p:sp>
        <p:nvSpPr>
          <p:cNvPr id="134163" name="Rectangle 19"/>
          <p:cNvSpPr>
            <a:spLocks noChangeArrowheads="1"/>
          </p:cNvSpPr>
          <p:nvPr/>
        </p:nvSpPr>
        <p:spPr bwMode="auto">
          <a:xfrm>
            <a:off x="3384762" y="3689919"/>
            <a:ext cx="533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 eaLnBrk="0" hangingPunct="0">
              <a:spcBef>
                <a:spcPct val="20000"/>
              </a:spcBef>
            </a:pPr>
            <a:r>
              <a:rPr lang="en-US" dirty="0" smtClean="0">
                <a:latin typeface="Arial" charset="0"/>
              </a:rPr>
              <a:t>Mid-stage</a:t>
            </a:r>
            <a:r>
              <a:rPr lang="en-US" dirty="0">
                <a:latin typeface="Arial" charset="0"/>
              </a:rPr>
              <a:t>:</a:t>
            </a:r>
          </a:p>
          <a:p>
            <a:pPr marL="342900" indent="-342900" algn="l" eaLnBrk="0" hangingPunct="0">
              <a:spcBef>
                <a:spcPct val="20000"/>
              </a:spcBef>
            </a:pPr>
            <a:r>
              <a:rPr lang="en-US" dirty="0">
                <a:latin typeface="Arial" charset="0"/>
              </a:rPr>
              <a:t>population arranged around/on hills</a:t>
            </a:r>
          </a:p>
        </p:txBody>
      </p:sp>
      <p:pic>
        <p:nvPicPr>
          <p:cNvPr id="134164" name="Picture 20" descr="E:\Bookslides\Illustrations\search2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5362" y="3232719"/>
            <a:ext cx="2741613" cy="1789113"/>
          </a:xfrm>
          <a:prstGeom prst="rect">
            <a:avLst/>
          </a:prstGeom>
          <a:noFill/>
        </p:spPr>
      </p:pic>
      <p:sp>
        <p:nvSpPr>
          <p:cNvPr id="134166" name="Rectangle 22"/>
          <p:cNvSpPr>
            <a:spLocks noChangeArrowheads="1"/>
          </p:cNvSpPr>
          <p:nvPr/>
        </p:nvSpPr>
        <p:spPr bwMode="auto">
          <a:xfrm>
            <a:off x="3384762" y="5023419"/>
            <a:ext cx="533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 eaLnBrk="0" hangingPunct="0">
              <a:spcBef>
                <a:spcPct val="20000"/>
              </a:spcBef>
            </a:pPr>
            <a:r>
              <a:rPr lang="en-US" dirty="0">
                <a:latin typeface="Arial" charset="0"/>
              </a:rPr>
              <a:t>Late </a:t>
            </a:r>
            <a:r>
              <a:rPr lang="en-US" dirty="0" smtClean="0">
                <a:latin typeface="Arial" charset="0"/>
              </a:rPr>
              <a:t>stage</a:t>
            </a:r>
            <a:r>
              <a:rPr lang="en-US" dirty="0">
                <a:latin typeface="Arial" charset="0"/>
              </a:rPr>
              <a:t>:</a:t>
            </a:r>
          </a:p>
          <a:p>
            <a:pPr marL="342900" indent="-342900" algn="l" eaLnBrk="0" hangingPunct="0">
              <a:spcBef>
                <a:spcPct val="20000"/>
              </a:spcBef>
            </a:pPr>
            <a:r>
              <a:rPr lang="en-US" dirty="0">
                <a:latin typeface="Arial" charset="0"/>
              </a:rPr>
              <a:t>population concentrated on high hills</a:t>
            </a:r>
          </a:p>
        </p:txBody>
      </p:sp>
      <p:pic>
        <p:nvPicPr>
          <p:cNvPr id="134167" name="Picture 23" descr="E:\Bookslides\Illustrations\search3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5362" y="4682107"/>
            <a:ext cx="2741613" cy="175101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8138942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Typical EA </a:t>
            </a:r>
            <a:r>
              <a:rPr lang="en-US" dirty="0" err="1"/>
              <a:t>behaviour</a:t>
            </a:r>
            <a:r>
              <a:rPr lang="en-US" dirty="0" smtClean="0"/>
              <a:t>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Working of an </a:t>
            </a:r>
            <a:r>
              <a:rPr lang="en-US" dirty="0" smtClean="0"/>
              <a:t>EA demo (1/2)</a:t>
            </a:r>
            <a:endParaRPr lang="en-US" dirty="0"/>
          </a:p>
        </p:txBody>
      </p:sp>
      <p:sp>
        <p:nvSpPr>
          <p:cNvPr id="7" name="Tijdelijke aanduiding voor inhoud 6"/>
          <p:cNvSpPr>
            <a:spLocks noGrp="1"/>
          </p:cNvSpPr>
          <p:nvPr>
            <p:ph idx="1"/>
          </p:nvPr>
        </p:nvSpPr>
        <p:spPr>
          <a:xfrm>
            <a:off x="457200" y="1527628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Searching a fitness landscape without “</a:t>
            </a:r>
            <a:r>
              <a:rPr lang="en-US" dirty="0" err="1" smtClean="0"/>
              <a:t>niching</a:t>
            </a:r>
            <a:r>
              <a:rPr lang="en-US" dirty="0" smtClean="0"/>
              <a:t>” 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B44630-8149-4451-ADCC-B770086FED53}" type="slidenum">
              <a:rPr lang="nl-NL" smtClean="0"/>
              <a:pPr>
                <a:defRPr/>
              </a:pPr>
              <a:t>31</a:t>
            </a:fld>
            <a:endParaRPr lang="nl-NL" dirty="0"/>
          </a:p>
        </p:txBody>
      </p:sp>
      <p:pic>
        <p:nvPicPr>
          <p:cNvPr id="342019" name="nonich.AVI">
            <a:hlinkClick r:id="" action="ppaction://media"/>
          </p:cNvPr>
          <p:cNvPicPr>
            <a:picLocks noRot="1" noChangeAspect="1" noChangeArrowheads="1"/>
          </p:cNvPicPr>
          <p:nvPr>
            <a:vide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65895" y="2122714"/>
            <a:ext cx="6212211" cy="424355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5844632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420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34201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2019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342019"/>
                </p:tgtEl>
              </p:cMediaNode>
            </p:video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Typical EA </a:t>
            </a:r>
            <a:r>
              <a:rPr lang="en-US" dirty="0" err="1"/>
              <a:t>behaviour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Working of an EA demo </a:t>
            </a:r>
            <a:r>
              <a:rPr lang="en-US" dirty="0" smtClean="0"/>
              <a:t>(2/</a:t>
            </a:r>
            <a:r>
              <a:rPr lang="en-US" dirty="0"/>
              <a:t>2)</a:t>
            </a:r>
          </a:p>
        </p:txBody>
      </p:sp>
      <p:pic>
        <p:nvPicPr>
          <p:cNvPr id="344067" name="nonich.AVI">
            <a:hlinkClick r:id="" action="ppaction://media"/>
          </p:cNvPr>
          <p:cNvPicPr>
            <a:picLocks noGrp="1" noRot="1" noChangeAspect="1" noChangeArrowheads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5" cstate="print"/>
          <a:srcRect t="13423" b="13423"/>
          <a:stretch>
            <a:fillRect/>
          </a:stretch>
        </p:blipFill>
        <p:spPr>
          <a:xfrm>
            <a:off x="457200" y="1959429"/>
            <a:ext cx="8229600" cy="4166734"/>
          </a:xfrm>
          <a:ln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B44630-8149-4451-ADCC-B770086FED53}" type="slidenum">
              <a:rPr lang="nl-NL" smtClean="0"/>
              <a:pPr>
                <a:defRPr/>
              </a:pPr>
              <a:t>32</a:t>
            </a:fld>
            <a:endParaRPr lang="nl-NL" dirty="0"/>
          </a:p>
        </p:txBody>
      </p:sp>
      <p:sp>
        <p:nvSpPr>
          <p:cNvPr id="7" name="Tijdelijke aanduiding voor inhoud 6"/>
          <p:cNvSpPr txBox="1">
            <a:spLocks/>
          </p:cNvSpPr>
          <p:nvPr/>
        </p:nvSpPr>
        <p:spPr bwMode="auto">
          <a:xfrm>
            <a:off x="457200" y="1455329"/>
            <a:ext cx="8361117" cy="4657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73050" marR="0" lvl="0" indent="-2730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5000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Searching a fitness landscape with “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niching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”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652988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4406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34406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4067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344067"/>
                </p:tgtEl>
              </p:cMediaNode>
            </p:video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Typical EA </a:t>
            </a:r>
            <a:r>
              <a:rPr lang="en-US" dirty="0" err="1"/>
              <a:t>behaviour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 smtClean="0"/>
              <a:t>Typical </a:t>
            </a:r>
            <a:r>
              <a:rPr lang="en-US" dirty="0"/>
              <a:t>run: progression of fitness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B44630-8149-4451-ADCC-B770086FED53}" type="slidenum">
              <a:rPr lang="nl-NL" smtClean="0"/>
              <a:pPr>
                <a:defRPr/>
              </a:pPr>
              <a:t>33</a:t>
            </a:fld>
            <a:endParaRPr lang="nl-NL" dirty="0"/>
          </a:p>
        </p:txBody>
      </p:sp>
      <p:sp>
        <p:nvSpPr>
          <p:cNvPr id="135171" name="Text Box 3"/>
          <p:cNvSpPr txBox="1">
            <a:spLocks noChangeArrowheads="1"/>
          </p:cNvSpPr>
          <p:nvPr/>
        </p:nvSpPr>
        <p:spPr bwMode="auto">
          <a:xfrm>
            <a:off x="642491" y="5118512"/>
            <a:ext cx="7924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dirty="0" smtClean="0">
                <a:latin typeface="Arial" charset="0"/>
              </a:rPr>
              <a:t>Typical run of an EA shows so-called “anytime behavior”</a:t>
            </a:r>
            <a:endParaRPr lang="en-US" dirty="0">
              <a:latin typeface="Arial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9161" y="1790574"/>
            <a:ext cx="4983489" cy="3327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83109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el 1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Typical EA </a:t>
            </a:r>
            <a:r>
              <a:rPr lang="en-US" dirty="0" err="1"/>
              <a:t>behaviour</a:t>
            </a:r>
            <a:r>
              <a:rPr lang="en-US" dirty="0" smtClean="0"/>
              <a:t>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Are </a:t>
            </a:r>
            <a:r>
              <a:rPr lang="en-US" dirty="0" smtClean="0"/>
              <a:t>long runs beneficial?</a:t>
            </a:r>
            <a:endParaRPr lang="en-US" dirty="0"/>
          </a:p>
        </p:txBody>
      </p:sp>
      <p:sp>
        <p:nvSpPr>
          <p:cNvPr id="18" name="Tijdelijke aanduiding voor inhoud 1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Answer:</a:t>
            </a:r>
          </a:p>
          <a:p>
            <a:pPr lvl="1"/>
            <a:r>
              <a:rPr lang="en-US" dirty="0" smtClean="0"/>
              <a:t>It depends on how much you want the last bit of progress</a:t>
            </a:r>
          </a:p>
          <a:p>
            <a:pPr lvl="1"/>
            <a:r>
              <a:rPr lang="en-US" dirty="0" smtClean="0"/>
              <a:t>May be better to do more short runs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B44630-8149-4451-ADCC-B770086FED53}" type="slidenum">
              <a:rPr lang="nl-NL" smtClean="0"/>
              <a:pPr>
                <a:defRPr/>
              </a:pPr>
              <a:t>34</a:t>
            </a:fld>
            <a:endParaRPr lang="nl-N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3913" y="3022047"/>
            <a:ext cx="6238941" cy="3134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846622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262" name="Group 22"/>
          <p:cNvGrpSpPr>
            <a:grpSpLocks/>
          </p:cNvGrpSpPr>
          <p:nvPr/>
        </p:nvGrpSpPr>
        <p:grpSpPr bwMode="auto">
          <a:xfrm>
            <a:off x="396221" y="1398545"/>
            <a:ext cx="8320087" cy="3635375"/>
            <a:chOff x="519" y="2030"/>
            <a:chExt cx="5241" cy="2290"/>
          </a:xfrm>
        </p:grpSpPr>
        <p:sp>
          <p:nvSpPr>
            <p:cNvPr id="138242" name="Line 2"/>
            <p:cNvSpPr>
              <a:spLocks noChangeShapeType="1"/>
            </p:cNvSpPr>
            <p:nvPr/>
          </p:nvSpPr>
          <p:spPr bwMode="auto">
            <a:xfrm>
              <a:off x="958" y="3912"/>
              <a:ext cx="46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8243" name="Line 3"/>
            <p:cNvSpPr>
              <a:spLocks noChangeShapeType="1"/>
            </p:cNvSpPr>
            <p:nvPr/>
          </p:nvSpPr>
          <p:spPr bwMode="auto">
            <a:xfrm rot="16200000">
              <a:off x="35" y="2987"/>
              <a:ext cx="1848" cy="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8246" name="Freeform 6"/>
            <p:cNvSpPr>
              <a:spLocks/>
            </p:cNvSpPr>
            <p:nvPr/>
          </p:nvSpPr>
          <p:spPr bwMode="auto">
            <a:xfrm>
              <a:off x="958" y="2376"/>
              <a:ext cx="4681" cy="1536"/>
            </a:xfrm>
            <a:custGeom>
              <a:avLst/>
              <a:gdLst/>
              <a:ahLst/>
              <a:cxnLst>
                <a:cxn ang="0">
                  <a:pos x="0" y="1968"/>
                </a:cxn>
                <a:cxn ang="0">
                  <a:pos x="528" y="768"/>
                </a:cxn>
                <a:cxn ang="0">
                  <a:pos x="2400" y="192"/>
                </a:cxn>
                <a:cxn ang="0">
                  <a:pos x="4944" y="0"/>
                </a:cxn>
              </a:cxnLst>
              <a:rect l="0" t="0" r="r" b="b"/>
              <a:pathLst>
                <a:path w="4944" h="1968">
                  <a:moveTo>
                    <a:pt x="0" y="1968"/>
                  </a:moveTo>
                  <a:cubicBezTo>
                    <a:pt x="64" y="1516"/>
                    <a:pt x="128" y="1064"/>
                    <a:pt x="528" y="768"/>
                  </a:cubicBezTo>
                  <a:cubicBezTo>
                    <a:pt x="928" y="472"/>
                    <a:pt x="1664" y="320"/>
                    <a:pt x="2400" y="192"/>
                  </a:cubicBezTo>
                  <a:cubicBezTo>
                    <a:pt x="3136" y="64"/>
                    <a:pt x="4520" y="32"/>
                    <a:pt x="4944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138247" name="Group 7"/>
            <p:cNvGrpSpPr>
              <a:grpSpLocks/>
            </p:cNvGrpSpPr>
            <p:nvPr/>
          </p:nvGrpSpPr>
          <p:grpSpPr bwMode="auto">
            <a:xfrm>
              <a:off x="1120" y="3176"/>
              <a:ext cx="4640" cy="1024"/>
              <a:chOff x="928" y="2537"/>
              <a:chExt cx="4640" cy="1024"/>
            </a:xfrm>
          </p:grpSpPr>
          <p:sp>
            <p:nvSpPr>
              <p:cNvPr id="138248" name="Line 8"/>
              <p:cNvSpPr>
                <a:spLocks noChangeShapeType="1"/>
              </p:cNvSpPr>
              <p:nvPr/>
            </p:nvSpPr>
            <p:spPr bwMode="auto">
              <a:xfrm flipV="1">
                <a:off x="1039" y="2537"/>
                <a:ext cx="0" cy="73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38249" name="Group 9"/>
              <p:cNvGrpSpPr>
                <a:grpSpLocks/>
              </p:cNvGrpSpPr>
              <p:nvPr/>
            </p:nvGrpSpPr>
            <p:grpSpPr bwMode="auto">
              <a:xfrm>
                <a:off x="928" y="2863"/>
                <a:ext cx="4640" cy="698"/>
                <a:chOff x="928" y="2863"/>
                <a:chExt cx="4640" cy="698"/>
              </a:xfrm>
            </p:grpSpPr>
            <p:sp>
              <p:nvSpPr>
                <p:cNvPr id="138250" name="Line 10"/>
                <p:cNvSpPr>
                  <a:spLocks noChangeShapeType="1"/>
                </p:cNvSpPr>
                <p:nvPr/>
              </p:nvSpPr>
              <p:spPr bwMode="auto">
                <a:xfrm flipV="1">
                  <a:off x="1039" y="3177"/>
                  <a:ext cx="0" cy="9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825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415" y="2863"/>
                  <a:ext cx="4153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algn="l"/>
                  <a:r>
                    <a:rPr lang="en-US" sz="2000">
                      <a:latin typeface="Arial" charset="0"/>
                    </a:rPr>
                    <a:t>T: time needed to reach level F after random initialisation  </a:t>
                  </a:r>
                </a:p>
              </p:txBody>
            </p:sp>
            <p:sp>
              <p:nvSpPr>
                <p:cNvPr id="138252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928" y="3273"/>
                  <a:ext cx="233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>
                      <a:latin typeface="Arial" charset="0"/>
                    </a:rPr>
                    <a:t>T</a:t>
                  </a:r>
                </a:p>
              </p:txBody>
            </p:sp>
          </p:grpSp>
        </p:grpSp>
        <p:grpSp>
          <p:nvGrpSpPr>
            <p:cNvPr id="138260" name="Group 20"/>
            <p:cNvGrpSpPr>
              <a:grpSpLocks/>
            </p:cNvGrpSpPr>
            <p:nvPr/>
          </p:nvGrpSpPr>
          <p:grpSpPr bwMode="auto">
            <a:xfrm>
              <a:off x="519" y="2030"/>
              <a:ext cx="4152" cy="2290"/>
              <a:chOff x="327" y="1391"/>
              <a:chExt cx="4152" cy="2290"/>
            </a:xfrm>
          </p:grpSpPr>
          <p:sp>
            <p:nvSpPr>
              <p:cNvPr id="138244" name="Text Box 4"/>
              <p:cNvSpPr txBox="1">
                <a:spLocks noChangeArrowheads="1"/>
              </p:cNvSpPr>
              <p:nvPr/>
            </p:nvSpPr>
            <p:spPr bwMode="auto">
              <a:xfrm>
                <a:off x="1604" y="3431"/>
                <a:ext cx="2221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2000">
                    <a:latin typeface="Arial" charset="0"/>
                  </a:rPr>
                  <a:t>Time (number of generations)</a:t>
                </a:r>
              </a:p>
            </p:txBody>
          </p:sp>
          <p:sp>
            <p:nvSpPr>
              <p:cNvPr id="138245" name="Text Box 5"/>
              <p:cNvSpPr txBox="1">
                <a:spLocks noChangeArrowheads="1"/>
              </p:cNvSpPr>
              <p:nvPr/>
            </p:nvSpPr>
            <p:spPr bwMode="auto">
              <a:xfrm rot="16200000">
                <a:off x="-495" y="2213"/>
                <a:ext cx="189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2000">
                    <a:latin typeface="Arial" charset="0"/>
                  </a:rPr>
                  <a:t>Best fitness in population</a:t>
                </a:r>
              </a:p>
            </p:txBody>
          </p:sp>
          <p:grpSp>
            <p:nvGrpSpPr>
              <p:cNvPr id="138253" name="Group 13"/>
              <p:cNvGrpSpPr>
                <a:grpSpLocks/>
              </p:cNvGrpSpPr>
              <p:nvPr/>
            </p:nvGrpSpPr>
            <p:grpSpPr bwMode="auto">
              <a:xfrm>
                <a:off x="547" y="2441"/>
                <a:ext cx="3932" cy="332"/>
                <a:chOff x="547" y="2441"/>
                <a:chExt cx="3932" cy="332"/>
              </a:xfrm>
            </p:grpSpPr>
            <p:sp>
              <p:nvSpPr>
                <p:cNvPr id="138254" name="Line 14"/>
                <p:cNvSpPr>
                  <a:spLocks noChangeShapeType="1"/>
                </p:cNvSpPr>
                <p:nvPr/>
              </p:nvSpPr>
              <p:spPr bwMode="auto">
                <a:xfrm flipH="1">
                  <a:off x="766" y="2537"/>
                  <a:ext cx="273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38255" name="Group 15"/>
                <p:cNvGrpSpPr>
                  <a:grpSpLocks/>
                </p:cNvGrpSpPr>
                <p:nvPr/>
              </p:nvGrpSpPr>
              <p:grpSpPr bwMode="auto">
                <a:xfrm>
                  <a:off x="547" y="2441"/>
                  <a:ext cx="3932" cy="332"/>
                  <a:chOff x="547" y="2441"/>
                  <a:chExt cx="3932" cy="332"/>
                </a:xfrm>
              </p:grpSpPr>
              <p:sp>
                <p:nvSpPr>
                  <p:cNvPr id="138256" name="Text Box 1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15" y="2523"/>
                    <a:ext cx="3064" cy="2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algn="l"/>
                    <a:r>
                      <a:rPr lang="en-US" sz="2000">
                        <a:latin typeface="Arial" charset="0"/>
                      </a:rPr>
                      <a:t>F: fitness after smart initialisation</a:t>
                    </a:r>
                  </a:p>
                </p:txBody>
              </p:sp>
              <p:sp>
                <p:nvSpPr>
                  <p:cNvPr id="138257" name="Line 17"/>
                  <p:cNvSpPr>
                    <a:spLocks noChangeShapeType="1"/>
                  </p:cNvSpPr>
                  <p:nvPr/>
                </p:nvSpPr>
                <p:spPr bwMode="auto">
                  <a:xfrm rot="5400000" flipV="1">
                    <a:off x="812" y="2491"/>
                    <a:ext cx="0" cy="91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8258" name="Text Box 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47" y="2441"/>
                    <a:ext cx="233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l"/>
                    <a:r>
                      <a:rPr lang="en-US">
                        <a:latin typeface="Arial" charset="0"/>
                      </a:rPr>
                      <a:t>F</a:t>
                    </a:r>
                  </a:p>
                </p:txBody>
              </p:sp>
            </p:grpSp>
          </p:grpSp>
        </p:grpSp>
      </p:grpSp>
      <p:sp>
        <p:nvSpPr>
          <p:cNvPr id="138263" name="Text Box 23"/>
          <p:cNvSpPr txBox="1">
            <a:spLocks noChangeArrowheads="1"/>
          </p:cNvSpPr>
          <p:nvPr/>
        </p:nvSpPr>
        <p:spPr bwMode="auto">
          <a:xfrm>
            <a:off x="577656" y="5220736"/>
            <a:ext cx="7212013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FontTx/>
              <a:buChar char="•"/>
            </a:pPr>
            <a:r>
              <a:rPr lang="en-GB" b="1" dirty="0"/>
              <a:t>  </a:t>
            </a:r>
            <a:r>
              <a:rPr lang="en-GB" sz="2000" dirty="0" smtClean="0">
                <a:latin typeface="Arial" charset="0"/>
              </a:rPr>
              <a:t>Answer: </a:t>
            </a:r>
            <a:r>
              <a:rPr lang="en-GB" sz="2000" dirty="0">
                <a:latin typeface="Arial" charset="0"/>
              </a:rPr>
              <a:t>it </a:t>
            </a:r>
            <a:r>
              <a:rPr lang="en-GB" sz="2000" dirty="0" smtClean="0">
                <a:latin typeface="Arial" charset="0"/>
              </a:rPr>
              <a:t>depends.</a:t>
            </a:r>
            <a:endParaRPr lang="en-GB" sz="2000" dirty="0">
              <a:latin typeface="Arial" charset="0"/>
            </a:endParaRPr>
          </a:p>
          <a:p>
            <a:pPr algn="l"/>
            <a:r>
              <a:rPr lang="en-GB" sz="2000" dirty="0">
                <a:latin typeface="Arial" charset="0"/>
              </a:rPr>
              <a:t>	- </a:t>
            </a:r>
            <a:r>
              <a:rPr lang="en-GB" sz="2000" dirty="0" smtClean="0">
                <a:latin typeface="Arial" charset="0"/>
              </a:rPr>
              <a:t>Possibly good, </a:t>
            </a:r>
            <a:r>
              <a:rPr lang="en-GB" sz="2000" dirty="0">
                <a:latin typeface="Arial" charset="0"/>
              </a:rPr>
              <a:t>if good solutions/methods exist.</a:t>
            </a:r>
          </a:p>
          <a:p>
            <a:pPr algn="l"/>
            <a:r>
              <a:rPr lang="en-GB" sz="2000" dirty="0">
                <a:latin typeface="Arial" charset="0"/>
              </a:rPr>
              <a:t>	- </a:t>
            </a:r>
            <a:r>
              <a:rPr lang="en-GB" sz="2000" dirty="0" smtClean="0">
                <a:latin typeface="Arial" charset="0"/>
              </a:rPr>
              <a:t>Care </a:t>
            </a:r>
            <a:r>
              <a:rPr lang="en-GB" sz="2000" dirty="0">
                <a:latin typeface="Arial" charset="0"/>
              </a:rPr>
              <a:t>is needed</a:t>
            </a:r>
            <a:r>
              <a:rPr lang="en-US" sz="2000" dirty="0">
                <a:latin typeface="Arial" charset="0"/>
              </a:rPr>
              <a:t>, </a:t>
            </a:r>
            <a:r>
              <a:rPr lang="en-GB" sz="2000" dirty="0">
                <a:latin typeface="Arial" charset="0"/>
              </a:rPr>
              <a:t>see </a:t>
            </a:r>
            <a:r>
              <a:rPr lang="en-GB" sz="2000" dirty="0" smtClean="0">
                <a:latin typeface="Arial" charset="0"/>
              </a:rPr>
              <a:t>chapter/lecture </a:t>
            </a:r>
            <a:r>
              <a:rPr lang="en-GB" sz="2000" dirty="0">
                <a:latin typeface="Arial" charset="0"/>
              </a:rPr>
              <a:t>on </a:t>
            </a:r>
            <a:r>
              <a:rPr lang="en-GB" sz="2000" dirty="0" smtClean="0">
                <a:latin typeface="Arial" charset="0"/>
              </a:rPr>
              <a:t>hybridisation.</a:t>
            </a:r>
            <a:endParaRPr lang="en-GB" sz="2000" dirty="0">
              <a:latin typeface="Arial" charset="0"/>
            </a:endParaRPr>
          </a:p>
        </p:txBody>
      </p:sp>
      <p:sp>
        <p:nvSpPr>
          <p:cNvPr id="24" name="Titel 23"/>
          <p:cNvSpPr>
            <a:spLocks noGrp="1"/>
          </p:cNvSpPr>
          <p:nvPr>
            <p:ph type="title"/>
          </p:nvPr>
        </p:nvSpPr>
        <p:spPr>
          <a:xfrm>
            <a:off x="457200" y="79278"/>
            <a:ext cx="8487229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Typical EA </a:t>
            </a:r>
            <a:r>
              <a:rPr lang="en-US" dirty="0" err="1"/>
              <a:t>behaviour</a:t>
            </a:r>
            <a:r>
              <a:rPr lang="en-US" dirty="0" smtClean="0"/>
              <a:t>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Is </a:t>
            </a:r>
            <a:r>
              <a:rPr lang="en-US" dirty="0" smtClean="0"/>
              <a:t>it worth expending effort on smart </a:t>
            </a:r>
            <a:r>
              <a:rPr lang="en-US" dirty="0" err="1" smtClean="0"/>
              <a:t>initialisation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B44630-8149-4451-ADCC-B770086FED53}" type="slidenum">
              <a:rPr lang="nl-NL" smtClean="0"/>
              <a:pPr>
                <a:defRPr/>
              </a:pPr>
              <a:t>35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93835800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Typical EA </a:t>
            </a:r>
            <a:r>
              <a:rPr lang="en-US" dirty="0" err="1"/>
              <a:t>behaviour</a:t>
            </a:r>
            <a:r>
              <a:rPr lang="en-US" dirty="0" smtClean="0"/>
              <a:t>: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Evolutionary </a:t>
            </a:r>
            <a:r>
              <a:rPr lang="en-GB" dirty="0"/>
              <a:t>Algorithms in </a:t>
            </a:r>
            <a:r>
              <a:rPr lang="en-GB" dirty="0" smtClean="0"/>
              <a:t>context</a:t>
            </a:r>
            <a:endParaRPr lang="en-GB" dirty="0"/>
          </a:p>
        </p:txBody>
      </p:sp>
      <p:sp>
        <p:nvSpPr>
          <p:cNvPr id="1464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There are many views on the use of EAs as robust problem solving tools</a:t>
            </a:r>
          </a:p>
          <a:p>
            <a:r>
              <a:rPr lang="en-GB" sz="2400" dirty="0"/>
              <a:t>For most problems a problem-specific tool may:</a:t>
            </a:r>
          </a:p>
          <a:p>
            <a:pPr lvl="1"/>
            <a:r>
              <a:rPr lang="en-GB" dirty="0"/>
              <a:t>perform better than a generic search algorithm on most instances, </a:t>
            </a:r>
          </a:p>
          <a:p>
            <a:pPr lvl="1"/>
            <a:r>
              <a:rPr lang="en-GB" dirty="0"/>
              <a:t>have </a:t>
            </a:r>
            <a:r>
              <a:rPr lang="en-GB" dirty="0" smtClean="0"/>
              <a:t>limited utility</a:t>
            </a:r>
            <a:r>
              <a:rPr lang="en-GB" dirty="0"/>
              <a:t>, </a:t>
            </a:r>
          </a:p>
          <a:p>
            <a:pPr lvl="1"/>
            <a:r>
              <a:rPr lang="en-GB" dirty="0"/>
              <a:t>not do well on all instances</a:t>
            </a:r>
          </a:p>
          <a:p>
            <a:r>
              <a:rPr lang="en-GB" sz="2400" dirty="0"/>
              <a:t>Goal is to provide robust tools that provide:</a:t>
            </a:r>
          </a:p>
          <a:p>
            <a:pPr lvl="1"/>
            <a:r>
              <a:rPr lang="en-GB" dirty="0"/>
              <a:t>evenly good performance </a:t>
            </a:r>
          </a:p>
          <a:p>
            <a:pPr lvl="1"/>
            <a:r>
              <a:rPr lang="en-GB" dirty="0"/>
              <a:t>over a range of problems and instances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B44630-8149-4451-ADCC-B770086FED53}" type="slidenum">
              <a:rPr lang="nl-NL" smtClean="0"/>
              <a:pPr>
                <a:defRPr/>
              </a:pPr>
              <a:t>36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429385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Line 2"/>
          <p:cNvSpPr>
            <a:spLocks noChangeShapeType="1"/>
          </p:cNvSpPr>
          <p:nvPr/>
        </p:nvSpPr>
        <p:spPr bwMode="auto">
          <a:xfrm>
            <a:off x="1001670" y="5361727"/>
            <a:ext cx="7772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0291" name="Line 3"/>
          <p:cNvSpPr>
            <a:spLocks noChangeShapeType="1"/>
          </p:cNvSpPr>
          <p:nvPr/>
        </p:nvSpPr>
        <p:spPr bwMode="auto">
          <a:xfrm rot="16200000">
            <a:off x="-956512" y="3403546"/>
            <a:ext cx="391636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0292" name="Text Box 4"/>
          <p:cNvSpPr txBox="1">
            <a:spLocks noChangeArrowheads="1"/>
          </p:cNvSpPr>
          <p:nvPr/>
        </p:nvSpPr>
        <p:spPr bwMode="auto">
          <a:xfrm>
            <a:off x="3001297" y="5528053"/>
            <a:ext cx="27098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000" dirty="0">
                <a:latin typeface="Arial" charset="0"/>
              </a:rPr>
              <a:t>Scale of “all” problems</a:t>
            </a:r>
          </a:p>
        </p:txBody>
      </p:sp>
      <p:sp>
        <p:nvSpPr>
          <p:cNvPr id="140293" name="Text Box 5"/>
          <p:cNvSpPr txBox="1">
            <a:spLocks noChangeArrowheads="1"/>
          </p:cNvSpPr>
          <p:nvPr/>
        </p:nvSpPr>
        <p:spPr bwMode="auto">
          <a:xfrm rot="16200000">
            <a:off x="-1389898" y="3306707"/>
            <a:ext cx="4006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800">
                <a:latin typeface="Arial" charset="0"/>
              </a:rPr>
              <a:t>Performance of methods on problems</a:t>
            </a:r>
          </a:p>
        </p:txBody>
      </p:sp>
      <p:grpSp>
        <p:nvGrpSpPr>
          <p:cNvPr id="140294" name="Group 6"/>
          <p:cNvGrpSpPr>
            <a:grpSpLocks/>
          </p:cNvGrpSpPr>
          <p:nvPr/>
        </p:nvGrpSpPr>
        <p:grpSpPr bwMode="auto">
          <a:xfrm>
            <a:off x="1001670" y="4331439"/>
            <a:ext cx="7656513" cy="836613"/>
            <a:chOff x="648" y="2677"/>
            <a:chExt cx="4823" cy="527"/>
          </a:xfrm>
        </p:grpSpPr>
        <p:sp>
          <p:nvSpPr>
            <p:cNvPr id="140295" name="Freeform 7"/>
            <p:cNvSpPr>
              <a:spLocks/>
            </p:cNvSpPr>
            <p:nvPr/>
          </p:nvSpPr>
          <p:spPr bwMode="auto">
            <a:xfrm>
              <a:off x="648" y="2926"/>
              <a:ext cx="4752" cy="278"/>
            </a:xfrm>
            <a:custGeom>
              <a:avLst/>
              <a:gdLst/>
              <a:ahLst/>
              <a:cxnLst>
                <a:cxn ang="0">
                  <a:pos x="0" y="336"/>
                </a:cxn>
                <a:cxn ang="0">
                  <a:pos x="240" y="144"/>
                </a:cxn>
                <a:cxn ang="0">
                  <a:pos x="480" y="240"/>
                </a:cxn>
                <a:cxn ang="0">
                  <a:pos x="960" y="144"/>
                </a:cxn>
                <a:cxn ang="0">
                  <a:pos x="1296" y="240"/>
                </a:cxn>
                <a:cxn ang="0">
                  <a:pos x="1920" y="0"/>
                </a:cxn>
                <a:cxn ang="0">
                  <a:pos x="2304" y="240"/>
                </a:cxn>
                <a:cxn ang="0">
                  <a:pos x="2352" y="240"/>
                </a:cxn>
                <a:cxn ang="0">
                  <a:pos x="2784" y="48"/>
                </a:cxn>
                <a:cxn ang="0">
                  <a:pos x="3024" y="96"/>
                </a:cxn>
                <a:cxn ang="0">
                  <a:pos x="3408" y="192"/>
                </a:cxn>
                <a:cxn ang="0">
                  <a:pos x="3744" y="144"/>
                </a:cxn>
                <a:cxn ang="0">
                  <a:pos x="4080" y="384"/>
                </a:cxn>
                <a:cxn ang="0">
                  <a:pos x="4512" y="240"/>
                </a:cxn>
                <a:cxn ang="0">
                  <a:pos x="4752" y="48"/>
                </a:cxn>
              </a:cxnLst>
              <a:rect l="0" t="0" r="r" b="b"/>
              <a:pathLst>
                <a:path w="4752" h="400">
                  <a:moveTo>
                    <a:pt x="0" y="336"/>
                  </a:moveTo>
                  <a:cubicBezTo>
                    <a:pt x="80" y="248"/>
                    <a:pt x="160" y="160"/>
                    <a:pt x="240" y="144"/>
                  </a:cubicBezTo>
                  <a:cubicBezTo>
                    <a:pt x="320" y="128"/>
                    <a:pt x="360" y="240"/>
                    <a:pt x="480" y="240"/>
                  </a:cubicBezTo>
                  <a:cubicBezTo>
                    <a:pt x="600" y="240"/>
                    <a:pt x="824" y="144"/>
                    <a:pt x="960" y="144"/>
                  </a:cubicBezTo>
                  <a:cubicBezTo>
                    <a:pt x="1096" y="144"/>
                    <a:pt x="1136" y="264"/>
                    <a:pt x="1296" y="240"/>
                  </a:cubicBezTo>
                  <a:cubicBezTo>
                    <a:pt x="1456" y="216"/>
                    <a:pt x="1752" y="0"/>
                    <a:pt x="1920" y="0"/>
                  </a:cubicBezTo>
                  <a:cubicBezTo>
                    <a:pt x="2088" y="0"/>
                    <a:pt x="2232" y="200"/>
                    <a:pt x="2304" y="240"/>
                  </a:cubicBezTo>
                  <a:cubicBezTo>
                    <a:pt x="2376" y="280"/>
                    <a:pt x="2272" y="272"/>
                    <a:pt x="2352" y="240"/>
                  </a:cubicBezTo>
                  <a:cubicBezTo>
                    <a:pt x="2432" y="208"/>
                    <a:pt x="2672" y="72"/>
                    <a:pt x="2784" y="48"/>
                  </a:cubicBezTo>
                  <a:cubicBezTo>
                    <a:pt x="2896" y="24"/>
                    <a:pt x="2920" y="72"/>
                    <a:pt x="3024" y="96"/>
                  </a:cubicBezTo>
                  <a:cubicBezTo>
                    <a:pt x="3128" y="120"/>
                    <a:pt x="3288" y="184"/>
                    <a:pt x="3408" y="192"/>
                  </a:cubicBezTo>
                  <a:cubicBezTo>
                    <a:pt x="3528" y="200"/>
                    <a:pt x="3632" y="112"/>
                    <a:pt x="3744" y="144"/>
                  </a:cubicBezTo>
                  <a:cubicBezTo>
                    <a:pt x="3856" y="176"/>
                    <a:pt x="3952" y="368"/>
                    <a:pt x="4080" y="384"/>
                  </a:cubicBezTo>
                  <a:cubicBezTo>
                    <a:pt x="4208" y="400"/>
                    <a:pt x="4400" y="296"/>
                    <a:pt x="4512" y="240"/>
                  </a:cubicBezTo>
                  <a:cubicBezTo>
                    <a:pt x="4624" y="184"/>
                    <a:pt x="4712" y="80"/>
                    <a:pt x="4752" y="48"/>
                  </a:cubicBezTo>
                </a:path>
              </a:pathLst>
            </a:custGeom>
            <a:noFill/>
            <a:ln w="38100" cap="flat">
              <a:solidFill>
                <a:schemeClr val="accent2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0296" name="Text Box 8"/>
            <p:cNvSpPr txBox="1">
              <a:spLocks noChangeArrowheads="1"/>
            </p:cNvSpPr>
            <p:nvPr/>
          </p:nvSpPr>
          <p:spPr bwMode="auto">
            <a:xfrm>
              <a:off x="3998" y="2677"/>
              <a:ext cx="147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accent2"/>
                  </a:solidFill>
                  <a:latin typeface="Arial" charset="0"/>
                </a:rPr>
                <a:t>Random search</a:t>
              </a:r>
            </a:p>
          </p:txBody>
        </p:sp>
      </p:grpSp>
      <p:grpSp>
        <p:nvGrpSpPr>
          <p:cNvPr id="140297" name="Group 9"/>
          <p:cNvGrpSpPr>
            <a:grpSpLocks/>
          </p:cNvGrpSpPr>
          <p:nvPr/>
        </p:nvGrpSpPr>
        <p:grpSpPr bwMode="auto">
          <a:xfrm>
            <a:off x="3821070" y="2050202"/>
            <a:ext cx="4532313" cy="3311525"/>
            <a:chOff x="2424" y="1240"/>
            <a:chExt cx="2855" cy="2086"/>
          </a:xfrm>
        </p:grpSpPr>
        <p:sp>
          <p:nvSpPr>
            <p:cNvPr id="140298" name="Text Box 10"/>
            <p:cNvSpPr txBox="1">
              <a:spLocks noChangeArrowheads="1"/>
            </p:cNvSpPr>
            <p:nvPr/>
          </p:nvSpPr>
          <p:spPr bwMode="auto">
            <a:xfrm>
              <a:off x="2781" y="1240"/>
              <a:ext cx="249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2000">
                  <a:latin typeface="Arial" charset="0"/>
                </a:rPr>
                <a:t> Special, problem tailored method</a:t>
              </a:r>
            </a:p>
          </p:txBody>
        </p:sp>
        <p:sp>
          <p:nvSpPr>
            <p:cNvPr id="140299" name="Freeform 11"/>
            <p:cNvSpPr>
              <a:spLocks/>
            </p:cNvSpPr>
            <p:nvPr/>
          </p:nvSpPr>
          <p:spPr bwMode="auto">
            <a:xfrm>
              <a:off x="2424" y="1592"/>
              <a:ext cx="1584" cy="1734"/>
            </a:xfrm>
            <a:custGeom>
              <a:avLst/>
              <a:gdLst/>
              <a:ahLst/>
              <a:cxnLst>
                <a:cxn ang="0">
                  <a:pos x="0" y="2496"/>
                </a:cxn>
                <a:cxn ang="0">
                  <a:pos x="576" y="1632"/>
                </a:cxn>
                <a:cxn ang="0">
                  <a:pos x="864" y="336"/>
                </a:cxn>
                <a:cxn ang="0">
                  <a:pos x="1056" y="240"/>
                </a:cxn>
                <a:cxn ang="0">
                  <a:pos x="1200" y="1776"/>
                </a:cxn>
                <a:cxn ang="0">
                  <a:pos x="1584" y="2496"/>
                </a:cxn>
              </a:cxnLst>
              <a:rect l="0" t="0" r="r" b="b"/>
              <a:pathLst>
                <a:path w="1584" h="2496">
                  <a:moveTo>
                    <a:pt x="0" y="2496"/>
                  </a:moveTo>
                  <a:cubicBezTo>
                    <a:pt x="216" y="2244"/>
                    <a:pt x="432" y="1992"/>
                    <a:pt x="576" y="1632"/>
                  </a:cubicBezTo>
                  <a:cubicBezTo>
                    <a:pt x="720" y="1272"/>
                    <a:pt x="784" y="568"/>
                    <a:pt x="864" y="336"/>
                  </a:cubicBezTo>
                  <a:cubicBezTo>
                    <a:pt x="944" y="104"/>
                    <a:pt x="1000" y="0"/>
                    <a:pt x="1056" y="240"/>
                  </a:cubicBezTo>
                  <a:cubicBezTo>
                    <a:pt x="1112" y="480"/>
                    <a:pt x="1112" y="1400"/>
                    <a:pt x="1200" y="1776"/>
                  </a:cubicBezTo>
                  <a:cubicBezTo>
                    <a:pt x="1288" y="2152"/>
                    <a:pt x="1520" y="2376"/>
                    <a:pt x="1584" y="2496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0300" name="Group 12"/>
          <p:cNvGrpSpPr>
            <a:grpSpLocks/>
          </p:cNvGrpSpPr>
          <p:nvPr/>
        </p:nvGrpSpPr>
        <p:grpSpPr bwMode="auto">
          <a:xfrm>
            <a:off x="1001670" y="2774102"/>
            <a:ext cx="7696200" cy="965200"/>
            <a:chOff x="648" y="1696"/>
            <a:chExt cx="4848" cy="608"/>
          </a:xfrm>
        </p:grpSpPr>
        <p:sp>
          <p:nvSpPr>
            <p:cNvPr id="140301" name="Freeform 13"/>
            <p:cNvSpPr>
              <a:spLocks/>
            </p:cNvSpPr>
            <p:nvPr/>
          </p:nvSpPr>
          <p:spPr bwMode="auto">
            <a:xfrm>
              <a:off x="648" y="2087"/>
              <a:ext cx="4848" cy="217"/>
            </a:xfrm>
            <a:custGeom>
              <a:avLst/>
              <a:gdLst/>
              <a:ahLst/>
              <a:cxnLst>
                <a:cxn ang="0">
                  <a:pos x="0" y="248"/>
                </a:cxn>
                <a:cxn ang="0">
                  <a:pos x="192" y="152"/>
                </a:cxn>
                <a:cxn ang="0">
                  <a:pos x="624" y="296"/>
                </a:cxn>
                <a:cxn ang="0">
                  <a:pos x="864" y="56"/>
                </a:cxn>
                <a:cxn ang="0">
                  <a:pos x="1104" y="152"/>
                </a:cxn>
                <a:cxn ang="0">
                  <a:pos x="1680" y="56"/>
                </a:cxn>
                <a:cxn ang="0">
                  <a:pos x="2016" y="248"/>
                </a:cxn>
                <a:cxn ang="0">
                  <a:pos x="2592" y="152"/>
                </a:cxn>
                <a:cxn ang="0">
                  <a:pos x="3024" y="296"/>
                </a:cxn>
                <a:cxn ang="0">
                  <a:pos x="3504" y="56"/>
                </a:cxn>
                <a:cxn ang="0">
                  <a:pos x="3792" y="56"/>
                </a:cxn>
                <a:cxn ang="0">
                  <a:pos x="4032" y="152"/>
                </a:cxn>
                <a:cxn ang="0">
                  <a:pos x="4560" y="8"/>
                </a:cxn>
                <a:cxn ang="0">
                  <a:pos x="4848" y="104"/>
                </a:cxn>
              </a:cxnLst>
              <a:rect l="0" t="0" r="r" b="b"/>
              <a:pathLst>
                <a:path w="4848" h="312">
                  <a:moveTo>
                    <a:pt x="0" y="248"/>
                  </a:moveTo>
                  <a:cubicBezTo>
                    <a:pt x="44" y="196"/>
                    <a:pt x="88" y="144"/>
                    <a:pt x="192" y="152"/>
                  </a:cubicBezTo>
                  <a:cubicBezTo>
                    <a:pt x="296" y="160"/>
                    <a:pt x="512" y="312"/>
                    <a:pt x="624" y="296"/>
                  </a:cubicBezTo>
                  <a:cubicBezTo>
                    <a:pt x="736" y="280"/>
                    <a:pt x="784" y="80"/>
                    <a:pt x="864" y="56"/>
                  </a:cubicBezTo>
                  <a:cubicBezTo>
                    <a:pt x="944" y="32"/>
                    <a:pt x="968" y="152"/>
                    <a:pt x="1104" y="152"/>
                  </a:cubicBezTo>
                  <a:cubicBezTo>
                    <a:pt x="1240" y="152"/>
                    <a:pt x="1528" y="40"/>
                    <a:pt x="1680" y="56"/>
                  </a:cubicBezTo>
                  <a:cubicBezTo>
                    <a:pt x="1832" y="72"/>
                    <a:pt x="1864" y="232"/>
                    <a:pt x="2016" y="248"/>
                  </a:cubicBezTo>
                  <a:cubicBezTo>
                    <a:pt x="2168" y="264"/>
                    <a:pt x="2424" y="144"/>
                    <a:pt x="2592" y="152"/>
                  </a:cubicBezTo>
                  <a:cubicBezTo>
                    <a:pt x="2760" y="160"/>
                    <a:pt x="2872" y="312"/>
                    <a:pt x="3024" y="296"/>
                  </a:cubicBezTo>
                  <a:cubicBezTo>
                    <a:pt x="3176" y="280"/>
                    <a:pt x="3376" y="96"/>
                    <a:pt x="3504" y="56"/>
                  </a:cubicBezTo>
                  <a:cubicBezTo>
                    <a:pt x="3632" y="16"/>
                    <a:pt x="3704" y="40"/>
                    <a:pt x="3792" y="56"/>
                  </a:cubicBezTo>
                  <a:cubicBezTo>
                    <a:pt x="3880" y="72"/>
                    <a:pt x="3904" y="160"/>
                    <a:pt x="4032" y="152"/>
                  </a:cubicBezTo>
                  <a:cubicBezTo>
                    <a:pt x="4160" y="144"/>
                    <a:pt x="4424" y="16"/>
                    <a:pt x="4560" y="8"/>
                  </a:cubicBezTo>
                  <a:cubicBezTo>
                    <a:pt x="4696" y="0"/>
                    <a:pt x="4772" y="52"/>
                    <a:pt x="4848" y="104"/>
                  </a:cubicBezTo>
                </a:path>
              </a:pathLst>
            </a:custGeom>
            <a:noFill/>
            <a:ln w="38100" cap="flat">
              <a:solidFill>
                <a:schemeClr val="tx2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0302" name="Text Box 14"/>
            <p:cNvSpPr txBox="1">
              <a:spLocks noChangeArrowheads="1"/>
            </p:cNvSpPr>
            <p:nvPr/>
          </p:nvSpPr>
          <p:spPr bwMode="auto">
            <a:xfrm>
              <a:off x="736" y="1696"/>
              <a:ext cx="169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2000">
                  <a:solidFill>
                    <a:schemeClr val="tx2"/>
                  </a:solidFill>
                  <a:latin typeface="Arial" charset="0"/>
                </a:rPr>
                <a:t>Evolutionary algorithm</a:t>
              </a:r>
            </a:p>
          </p:txBody>
        </p:sp>
      </p:grpSp>
      <p:sp>
        <p:nvSpPr>
          <p:cNvPr id="17" name="Titel 1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Typical EA </a:t>
            </a:r>
            <a:r>
              <a:rPr lang="en-US" dirty="0" err="1"/>
              <a:t>behaviour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 smtClean="0"/>
              <a:t>EAs as problem solvers: Goldberg view (1989) 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B44630-8149-4451-ADCC-B770086FED53}" type="slidenum">
              <a:rPr lang="nl-NL" smtClean="0"/>
              <a:pPr>
                <a:defRPr/>
              </a:pPr>
              <a:t>37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00048468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Typical EA </a:t>
            </a:r>
            <a:r>
              <a:rPr lang="en-US" dirty="0" err="1"/>
              <a:t>behaviour</a:t>
            </a:r>
            <a:r>
              <a:rPr lang="en-US" dirty="0" smtClean="0"/>
              <a:t>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EAs and domain knowledge</a:t>
            </a:r>
          </a:p>
        </p:txBody>
      </p:sp>
      <p:sp>
        <p:nvSpPr>
          <p:cNvPr id="1423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/>
              <a:t>Trend in the 90’s:</a:t>
            </a:r>
          </a:p>
          <a:p>
            <a:pPr>
              <a:buFont typeface="Wingdings" pitchFamily="2" charset="2"/>
              <a:buNone/>
            </a:pPr>
            <a:r>
              <a:rPr lang="en-US" sz="2400"/>
              <a:t>    adding problem specific knowledge to EAs</a:t>
            </a:r>
          </a:p>
          <a:p>
            <a:pPr>
              <a:buFont typeface="Wingdings" pitchFamily="2" charset="2"/>
              <a:buNone/>
            </a:pPr>
            <a:r>
              <a:rPr lang="en-US" sz="2400"/>
              <a:t>    (special variation operators, repair, etc)</a:t>
            </a:r>
          </a:p>
          <a:p>
            <a:r>
              <a:rPr lang="en-US" sz="2400"/>
              <a:t>Result: EA performance curve “deformation”: </a:t>
            </a:r>
          </a:p>
          <a:p>
            <a:pPr lvl="1"/>
            <a:r>
              <a:rPr lang="en-US"/>
              <a:t>better on problems of the given type</a:t>
            </a:r>
          </a:p>
          <a:p>
            <a:pPr lvl="1"/>
            <a:r>
              <a:rPr lang="en-US"/>
              <a:t>worse on problems different from given type</a:t>
            </a:r>
          </a:p>
          <a:p>
            <a:pPr lvl="1"/>
            <a:r>
              <a:rPr lang="en-US"/>
              <a:t>amount of added knowledge is variable</a:t>
            </a:r>
          </a:p>
          <a:p>
            <a:endParaRPr lang="en-US" sz="2400"/>
          </a:p>
          <a:p>
            <a:r>
              <a:rPr lang="en-US" sz="2400"/>
              <a:t>Recent theory suggests the search for an “all-purpose” algorithm may be fruitless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B44630-8149-4451-ADCC-B770086FED53}" type="slidenum">
              <a:rPr lang="nl-NL" smtClean="0"/>
              <a:pPr>
                <a:defRPr/>
              </a:pPr>
              <a:t>38</a:t>
            </a:fld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1192209734"/>
      </p:ext>
    </p:extLst>
  </p:cSld>
  <p:clrMapOvr>
    <a:masterClrMapping/>
  </p:clrMapOvr>
  <p:transition xmlns:p14="http://schemas.microsoft.com/office/powerpoint/2010/main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3: </a:t>
            </a:r>
            <a:br>
              <a:rPr lang="en-US" dirty="0" smtClean="0"/>
            </a:br>
            <a:r>
              <a:rPr lang="en-US" dirty="0" smtClean="0"/>
              <a:t>What is an Evolutionary Algorithm?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</a:t>
            </a:r>
            <a:r>
              <a:rPr lang="en-US" dirty="0" smtClean="0"/>
              <a:t>cheme of an EA</a:t>
            </a:r>
          </a:p>
          <a:p>
            <a:r>
              <a:rPr lang="en-US" dirty="0" smtClean="0"/>
              <a:t>Main EA components:</a:t>
            </a:r>
          </a:p>
          <a:p>
            <a:pPr lvl="1"/>
            <a:r>
              <a:rPr lang="en-US" dirty="0" smtClean="0"/>
              <a:t>Representation / evaluation / population</a:t>
            </a:r>
          </a:p>
          <a:p>
            <a:pPr lvl="1"/>
            <a:r>
              <a:rPr lang="en-US" dirty="0" smtClean="0"/>
              <a:t>Parent selection / survivor selection</a:t>
            </a:r>
          </a:p>
          <a:p>
            <a:pPr lvl="1"/>
            <a:r>
              <a:rPr lang="en-US" dirty="0" smtClean="0"/>
              <a:t>Recombination / mutation</a:t>
            </a:r>
          </a:p>
          <a:p>
            <a:r>
              <a:rPr lang="en-US" dirty="0" smtClean="0"/>
              <a:t>Examples: eight-queens problem</a:t>
            </a:r>
          </a:p>
          <a:p>
            <a:r>
              <a:rPr lang="en-US" dirty="0" smtClean="0"/>
              <a:t>Typical EA </a:t>
            </a:r>
            <a:r>
              <a:rPr lang="en-US" dirty="0" err="1" smtClean="0"/>
              <a:t>behaviour</a:t>
            </a:r>
            <a:endParaRPr lang="en-US" dirty="0" smtClean="0"/>
          </a:p>
          <a:p>
            <a:r>
              <a:rPr lang="en-US" dirty="0" smtClean="0"/>
              <a:t>EAs and global </a:t>
            </a:r>
            <a:r>
              <a:rPr lang="en-US" dirty="0" err="1" smtClean="0"/>
              <a:t>optimisation</a:t>
            </a:r>
            <a:endParaRPr lang="en-US" dirty="0" smtClean="0"/>
          </a:p>
          <a:p>
            <a:r>
              <a:rPr lang="en-GB" dirty="0"/>
              <a:t>EC and neighbourhood search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44630-8149-4451-ADCC-B770086FED53}" type="slidenum">
              <a:rPr lang="nl-NL" smtClean="0"/>
              <a:pPr/>
              <a:t>3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335124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1" name="Text Box 21"/>
          <p:cNvSpPr txBox="1">
            <a:spLocks noChangeArrowheads="1"/>
          </p:cNvSpPr>
          <p:nvPr/>
        </p:nvSpPr>
        <p:spPr bwMode="auto">
          <a:xfrm>
            <a:off x="3056706" y="5863815"/>
            <a:ext cx="27098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000" dirty="0">
                <a:latin typeface="Arial" charset="0"/>
              </a:rPr>
              <a:t>Scale of “all” problems</a:t>
            </a:r>
          </a:p>
        </p:txBody>
      </p:sp>
      <p:grpSp>
        <p:nvGrpSpPr>
          <p:cNvPr id="143382" name="Group 22"/>
          <p:cNvGrpSpPr>
            <a:grpSpLocks/>
          </p:cNvGrpSpPr>
          <p:nvPr/>
        </p:nvGrpSpPr>
        <p:grpSpPr bwMode="auto">
          <a:xfrm>
            <a:off x="822028" y="5115978"/>
            <a:ext cx="7772400" cy="633413"/>
            <a:chOff x="656" y="3076"/>
            <a:chExt cx="4896" cy="399"/>
          </a:xfrm>
        </p:grpSpPr>
        <p:sp>
          <p:nvSpPr>
            <p:cNvPr id="143383" name="Line 23"/>
            <p:cNvSpPr>
              <a:spLocks noChangeShapeType="1"/>
            </p:cNvSpPr>
            <p:nvPr/>
          </p:nvSpPr>
          <p:spPr bwMode="auto">
            <a:xfrm>
              <a:off x="656" y="3408"/>
              <a:ext cx="48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3384" name="Line 24"/>
            <p:cNvSpPr>
              <a:spLocks noChangeShapeType="1"/>
            </p:cNvSpPr>
            <p:nvPr/>
          </p:nvSpPr>
          <p:spPr bwMode="auto">
            <a:xfrm flipH="1">
              <a:off x="3344" y="3339"/>
              <a:ext cx="0" cy="1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3385" name="Text Box 25"/>
            <p:cNvSpPr txBox="1">
              <a:spLocks noChangeArrowheads="1"/>
            </p:cNvSpPr>
            <p:nvPr/>
          </p:nvSpPr>
          <p:spPr bwMode="auto">
            <a:xfrm>
              <a:off x="3244" y="3076"/>
              <a:ext cx="2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latin typeface="Arial" charset="0"/>
                </a:rPr>
                <a:t>P</a:t>
              </a:r>
            </a:p>
          </p:txBody>
        </p:sp>
      </p:grpSp>
      <p:sp>
        <p:nvSpPr>
          <p:cNvPr id="143362" name="Line 2"/>
          <p:cNvSpPr>
            <a:spLocks noChangeShapeType="1"/>
          </p:cNvSpPr>
          <p:nvPr/>
        </p:nvSpPr>
        <p:spPr bwMode="auto">
          <a:xfrm rot="16200000">
            <a:off x="-1259979" y="3523887"/>
            <a:ext cx="417671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363" name="Text Box 3"/>
          <p:cNvSpPr txBox="1">
            <a:spLocks noChangeArrowheads="1"/>
          </p:cNvSpPr>
          <p:nvPr/>
        </p:nvSpPr>
        <p:spPr bwMode="auto">
          <a:xfrm rot="16200000">
            <a:off x="-1525090" y="3331798"/>
            <a:ext cx="4006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800">
                <a:latin typeface="Arial" charset="0"/>
              </a:rPr>
              <a:t>Performance of methods on problems</a:t>
            </a:r>
          </a:p>
        </p:txBody>
      </p:sp>
      <p:grpSp>
        <p:nvGrpSpPr>
          <p:cNvPr id="143364" name="Group 4"/>
          <p:cNvGrpSpPr>
            <a:grpSpLocks/>
          </p:cNvGrpSpPr>
          <p:nvPr/>
        </p:nvGrpSpPr>
        <p:grpSpPr bwMode="auto">
          <a:xfrm>
            <a:off x="828378" y="3302430"/>
            <a:ext cx="7543800" cy="1879600"/>
            <a:chOff x="656" y="2048"/>
            <a:chExt cx="4752" cy="1184"/>
          </a:xfrm>
        </p:grpSpPr>
        <p:sp>
          <p:nvSpPr>
            <p:cNvPr id="143365" name="Freeform 5"/>
            <p:cNvSpPr>
              <a:spLocks/>
            </p:cNvSpPr>
            <p:nvPr/>
          </p:nvSpPr>
          <p:spPr bwMode="auto">
            <a:xfrm>
              <a:off x="656" y="2832"/>
              <a:ext cx="4752" cy="400"/>
            </a:xfrm>
            <a:custGeom>
              <a:avLst/>
              <a:gdLst/>
              <a:ahLst/>
              <a:cxnLst>
                <a:cxn ang="0">
                  <a:pos x="0" y="336"/>
                </a:cxn>
                <a:cxn ang="0">
                  <a:pos x="240" y="144"/>
                </a:cxn>
                <a:cxn ang="0">
                  <a:pos x="480" y="240"/>
                </a:cxn>
                <a:cxn ang="0">
                  <a:pos x="960" y="144"/>
                </a:cxn>
                <a:cxn ang="0">
                  <a:pos x="1296" y="240"/>
                </a:cxn>
                <a:cxn ang="0">
                  <a:pos x="1920" y="0"/>
                </a:cxn>
                <a:cxn ang="0">
                  <a:pos x="2304" y="240"/>
                </a:cxn>
                <a:cxn ang="0">
                  <a:pos x="2352" y="240"/>
                </a:cxn>
                <a:cxn ang="0">
                  <a:pos x="2784" y="48"/>
                </a:cxn>
                <a:cxn ang="0">
                  <a:pos x="3024" y="96"/>
                </a:cxn>
                <a:cxn ang="0">
                  <a:pos x="3408" y="192"/>
                </a:cxn>
                <a:cxn ang="0">
                  <a:pos x="3744" y="144"/>
                </a:cxn>
                <a:cxn ang="0">
                  <a:pos x="4080" y="384"/>
                </a:cxn>
                <a:cxn ang="0">
                  <a:pos x="4512" y="240"/>
                </a:cxn>
                <a:cxn ang="0">
                  <a:pos x="4752" y="48"/>
                </a:cxn>
              </a:cxnLst>
              <a:rect l="0" t="0" r="r" b="b"/>
              <a:pathLst>
                <a:path w="4752" h="400">
                  <a:moveTo>
                    <a:pt x="0" y="336"/>
                  </a:moveTo>
                  <a:cubicBezTo>
                    <a:pt x="80" y="248"/>
                    <a:pt x="160" y="160"/>
                    <a:pt x="240" y="144"/>
                  </a:cubicBezTo>
                  <a:cubicBezTo>
                    <a:pt x="320" y="128"/>
                    <a:pt x="360" y="240"/>
                    <a:pt x="480" y="240"/>
                  </a:cubicBezTo>
                  <a:cubicBezTo>
                    <a:pt x="600" y="240"/>
                    <a:pt x="824" y="144"/>
                    <a:pt x="960" y="144"/>
                  </a:cubicBezTo>
                  <a:cubicBezTo>
                    <a:pt x="1096" y="144"/>
                    <a:pt x="1136" y="264"/>
                    <a:pt x="1296" y="240"/>
                  </a:cubicBezTo>
                  <a:cubicBezTo>
                    <a:pt x="1456" y="216"/>
                    <a:pt x="1752" y="0"/>
                    <a:pt x="1920" y="0"/>
                  </a:cubicBezTo>
                  <a:cubicBezTo>
                    <a:pt x="2088" y="0"/>
                    <a:pt x="2232" y="200"/>
                    <a:pt x="2304" y="240"/>
                  </a:cubicBezTo>
                  <a:cubicBezTo>
                    <a:pt x="2376" y="280"/>
                    <a:pt x="2272" y="272"/>
                    <a:pt x="2352" y="240"/>
                  </a:cubicBezTo>
                  <a:cubicBezTo>
                    <a:pt x="2432" y="208"/>
                    <a:pt x="2672" y="72"/>
                    <a:pt x="2784" y="48"/>
                  </a:cubicBezTo>
                  <a:cubicBezTo>
                    <a:pt x="2896" y="24"/>
                    <a:pt x="2920" y="72"/>
                    <a:pt x="3024" y="96"/>
                  </a:cubicBezTo>
                  <a:cubicBezTo>
                    <a:pt x="3128" y="120"/>
                    <a:pt x="3288" y="184"/>
                    <a:pt x="3408" y="192"/>
                  </a:cubicBezTo>
                  <a:cubicBezTo>
                    <a:pt x="3528" y="200"/>
                    <a:pt x="3632" y="112"/>
                    <a:pt x="3744" y="144"/>
                  </a:cubicBezTo>
                  <a:cubicBezTo>
                    <a:pt x="3856" y="176"/>
                    <a:pt x="3952" y="368"/>
                    <a:pt x="4080" y="384"/>
                  </a:cubicBezTo>
                  <a:cubicBezTo>
                    <a:pt x="4208" y="400"/>
                    <a:pt x="4400" y="296"/>
                    <a:pt x="4512" y="240"/>
                  </a:cubicBezTo>
                  <a:cubicBezTo>
                    <a:pt x="4624" y="184"/>
                    <a:pt x="4712" y="80"/>
                    <a:pt x="4752" y="48"/>
                  </a:cubicBezTo>
                </a:path>
              </a:pathLst>
            </a:custGeom>
            <a:noFill/>
            <a:ln w="38100" cap="flat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3366" name="Text Box 6"/>
            <p:cNvSpPr txBox="1">
              <a:spLocks noChangeArrowheads="1"/>
            </p:cNvSpPr>
            <p:nvPr/>
          </p:nvSpPr>
          <p:spPr bwMode="auto">
            <a:xfrm>
              <a:off x="800" y="2048"/>
              <a:ext cx="548" cy="30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latin typeface="Arial" charset="0"/>
                </a:rPr>
                <a:t>EA 1</a:t>
              </a:r>
            </a:p>
          </p:txBody>
        </p:sp>
        <p:sp>
          <p:nvSpPr>
            <p:cNvPr id="143367" name="Line 7"/>
            <p:cNvSpPr>
              <a:spLocks noChangeShapeType="1"/>
            </p:cNvSpPr>
            <p:nvPr/>
          </p:nvSpPr>
          <p:spPr bwMode="auto">
            <a:xfrm>
              <a:off x="989" y="2352"/>
              <a:ext cx="0" cy="67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3368" name="Group 8"/>
          <p:cNvGrpSpPr>
            <a:grpSpLocks/>
          </p:cNvGrpSpPr>
          <p:nvPr/>
        </p:nvGrpSpPr>
        <p:grpSpPr bwMode="auto">
          <a:xfrm>
            <a:off x="3670003" y="1434566"/>
            <a:ext cx="3517900" cy="4078288"/>
            <a:chOff x="2432" y="839"/>
            <a:chExt cx="2216" cy="2569"/>
          </a:xfrm>
        </p:grpSpPr>
        <p:sp>
          <p:nvSpPr>
            <p:cNvPr id="143369" name="Freeform 9"/>
            <p:cNvSpPr>
              <a:spLocks/>
            </p:cNvSpPr>
            <p:nvPr/>
          </p:nvSpPr>
          <p:spPr bwMode="auto">
            <a:xfrm>
              <a:off x="2432" y="912"/>
              <a:ext cx="1584" cy="2496"/>
            </a:xfrm>
            <a:custGeom>
              <a:avLst/>
              <a:gdLst/>
              <a:ahLst/>
              <a:cxnLst>
                <a:cxn ang="0">
                  <a:pos x="0" y="2496"/>
                </a:cxn>
                <a:cxn ang="0">
                  <a:pos x="576" y="1632"/>
                </a:cxn>
                <a:cxn ang="0">
                  <a:pos x="864" y="336"/>
                </a:cxn>
                <a:cxn ang="0">
                  <a:pos x="1056" y="240"/>
                </a:cxn>
                <a:cxn ang="0">
                  <a:pos x="1200" y="1776"/>
                </a:cxn>
                <a:cxn ang="0">
                  <a:pos x="1584" y="2496"/>
                </a:cxn>
              </a:cxnLst>
              <a:rect l="0" t="0" r="r" b="b"/>
              <a:pathLst>
                <a:path w="1584" h="2496">
                  <a:moveTo>
                    <a:pt x="0" y="2496"/>
                  </a:moveTo>
                  <a:cubicBezTo>
                    <a:pt x="216" y="2244"/>
                    <a:pt x="432" y="1992"/>
                    <a:pt x="576" y="1632"/>
                  </a:cubicBezTo>
                  <a:cubicBezTo>
                    <a:pt x="720" y="1272"/>
                    <a:pt x="784" y="568"/>
                    <a:pt x="864" y="336"/>
                  </a:cubicBezTo>
                  <a:cubicBezTo>
                    <a:pt x="944" y="104"/>
                    <a:pt x="1000" y="0"/>
                    <a:pt x="1056" y="240"/>
                  </a:cubicBezTo>
                  <a:cubicBezTo>
                    <a:pt x="1112" y="480"/>
                    <a:pt x="1112" y="1400"/>
                    <a:pt x="1200" y="1776"/>
                  </a:cubicBezTo>
                  <a:cubicBezTo>
                    <a:pt x="1288" y="2152"/>
                    <a:pt x="1520" y="2376"/>
                    <a:pt x="1584" y="2496"/>
                  </a:cubicBezTo>
                </a:path>
              </a:pathLst>
            </a:custGeom>
            <a:noFill/>
            <a:ln w="38100">
              <a:solidFill>
                <a:srgbClr val="66FF33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3370" name="Text Box 10"/>
            <p:cNvSpPr txBox="1">
              <a:spLocks noChangeArrowheads="1"/>
            </p:cNvSpPr>
            <p:nvPr/>
          </p:nvSpPr>
          <p:spPr bwMode="auto">
            <a:xfrm>
              <a:off x="4100" y="839"/>
              <a:ext cx="548" cy="304"/>
            </a:xfrm>
            <a:prstGeom prst="rect">
              <a:avLst/>
            </a:prstGeom>
            <a:noFill/>
            <a:ln w="25400">
              <a:solidFill>
                <a:srgbClr val="66FF33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rgbClr val="66FF33"/>
                  </a:solidFill>
                  <a:latin typeface="Arial" charset="0"/>
                </a:rPr>
                <a:t>EA 4</a:t>
              </a:r>
            </a:p>
          </p:txBody>
        </p:sp>
        <p:sp>
          <p:nvSpPr>
            <p:cNvPr id="143371" name="Line 11"/>
            <p:cNvSpPr>
              <a:spLocks noChangeShapeType="1"/>
            </p:cNvSpPr>
            <p:nvPr/>
          </p:nvSpPr>
          <p:spPr bwMode="auto">
            <a:xfrm rot="3970544" flipH="1">
              <a:off x="3730" y="743"/>
              <a:ext cx="127" cy="615"/>
            </a:xfrm>
            <a:prstGeom prst="line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3372" name="Group 12"/>
          <p:cNvGrpSpPr>
            <a:grpSpLocks/>
          </p:cNvGrpSpPr>
          <p:nvPr/>
        </p:nvGrpSpPr>
        <p:grpSpPr bwMode="auto">
          <a:xfrm>
            <a:off x="2276178" y="2197530"/>
            <a:ext cx="5372100" cy="3187700"/>
            <a:chOff x="1568" y="1352"/>
            <a:chExt cx="3384" cy="2008"/>
          </a:xfrm>
        </p:grpSpPr>
        <p:sp>
          <p:nvSpPr>
            <p:cNvPr id="143373" name="Freeform 13"/>
            <p:cNvSpPr>
              <a:spLocks/>
            </p:cNvSpPr>
            <p:nvPr/>
          </p:nvSpPr>
          <p:spPr bwMode="auto">
            <a:xfrm>
              <a:off x="1568" y="1352"/>
              <a:ext cx="3168" cy="2008"/>
            </a:xfrm>
            <a:custGeom>
              <a:avLst/>
              <a:gdLst/>
              <a:ahLst/>
              <a:cxnLst>
                <a:cxn ang="0">
                  <a:pos x="0" y="2008"/>
                </a:cxn>
                <a:cxn ang="0">
                  <a:pos x="576" y="1816"/>
                </a:cxn>
                <a:cxn ang="0">
                  <a:pos x="960" y="1288"/>
                </a:cxn>
                <a:cxn ang="0">
                  <a:pos x="1392" y="520"/>
                </a:cxn>
                <a:cxn ang="0">
                  <a:pos x="1776" y="40"/>
                </a:cxn>
                <a:cxn ang="0">
                  <a:pos x="2112" y="280"/>
                </a:cxn>
                <a:cxn ang="0">
                  <a:pos x="2304" y="760"/>
                </a:cxn>
                <a:cxn ang="0">
                  <a:pos x="2544" y="1384"/>
                </a:cxn>
                <a:cxn ang="0">
                  <a:pos x="2784" y="1720"/>
                </a:cxn>
                <a:cxn ang="0">
                  <a:pos x="3168" y="2008"/>
                </a:cxn>
              </a:cxnLst>
              <a:rect l="0" t="0" r="r" b="b"/>
              <a:pathLst>
                <a:path w="3168" h="2008">
                  <a:moveTo>
                    <a:pt x="0" y="2008"/>
                  </a:moveTo>
                  <a:cubicBezTo>
                    <a:pt x="208" y="1972"/>
                    <a:pt x="416" y="1936"/>
                    <a:pt x="576" y="1816"/>
                  </a:cubicBezTo>
                  <a:cubicBezTo>
                    <a:pt x="736" y="1696"/>
                    <a:pt x="824" y="1504"/>
                    <a:pt x="960" y="1288"/>
                  </a:cubicBezTo>
                  <a:cubicBezTo>
                    <a:pt x="1096" y="1072"/>
                    <a:pt x="1256" y="728"/>
                    <a:pt x="1392" y="520"/>
                  </a:cubicBezTo>
                  <a:cubicBezTo>
                    <a:pt x="1528" y="312"/>
                    <a:pt x="1656" y="80"/>
                    <a:pt x="1776" y="40"/>
                  </a:cubicBezTo>
                  <a:cubicBezTo>
                    <a:pt x="1896" y="0"/>
                    <a:pt x="2024" y="160"/>
                    <a:pt x="2112" y="280"/>
                  </a:cubicBezTo>
                  <a:cubicBezTo>
                    <a:pt x="2200" y="400"/>
                    <a:pt x="2232" y="576"/>
                    <a:pt x="2304" y="760"/>
                  </a:cubicBezTo>
                  <a:cubicBezTo>
                    <a:pt x="2376" y="944"/>
                    <a:pt x="2464" y="1224"/>
                    <a:pt x="2544" y="1384"/>
                  </a:cubicBezTo>
                  <a:cubicBezTo>
                    <a:pt x="2624" y="1544"/>
                    <a:pt x="2680" y="1616"/>
                    <a:pt x="2784" y="1720"/>
                  </a:cubicBezTo>
                  <a:cubicBezTo>
                    <a:pt x="2888" y="1824"/>
                    <a:pt x="3104" y="1960"/>
                    <a:pt x="3168" y="2008"/>
                  </a:cubicBezTo>
                </a:path>
              </a:pathLst>
            </a:custGeom>
            <a:noFill/>
            <a:ln w="38100" cap="flat">
              <a:solidFill>
                <a:schemeClr val="tx2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3374" name="Text Box 14"/>
            <p:cNvSpPr txBox="1">
              <a:spLocks noChangeArrowheads="1"/>
            </p:cNvSpPr>
            <p:nvPr/>
          </p:nvSpPr>
          <p:spPr bwMode="auto">
            <a:xfrm>
              <a:off x="4404" y="1483"/>
              <a:ext cx="548" cy="304"/>
            </a:xfrm>
            <a:prstGeom prst="rect">
              <a:avLst/>
            </a:prstGeom>
            <a:noFill/>
            <a:ln w="254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tx2"/>
                  </a:solidFill>
                  <a:latin typeface="Arial" charset="0"/>
                </a:rPr>
                <a:t>EA 3</a:t>
              </a:r>
            </a:p>
          </p:txBody>
        </p:sp>
        <p:sp>
          <p:nvSpPr>
            <p:cNvPr id="143375" name="Line 15"/>
            <p:cNvSpPr>
              <a:spLocks noChangeShapeType="1"/>
            </p:cNvSpPr>
            <p:nvPr/>
          </p:nvSpPr>
          <p:spPr bwMode="auto">
            <a:xfrm rot="5102278">
              <a:off x="4064" y="1320"/>
              <a:ext cx="1" cy="672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3376" name="Group 16"/>
          <p:cNvGrpSpPr>
            <a:grpSpLocks/>
          </p:cNvGrpSpPr>
          <p:nvPr/>
        </p:nvGrpSpPr>
        <p:grpSpPr bwMode="auto">
          <a:xfrm>
            <a:off x="828378" y="2264828"/>
            <a:ext cx="7696200" cy="3009900"/>
            <a:chOff x="656" y="1376"/>
            <a:chExt cx="4848" cy="1896"/>
          </a:xfrm>
        </p:grpSpPr>
        <p:sp>
          <p:nvSpPr>
            <p:cNvPr id="143377" name="Freeform 17"/>
            <p:cNvSpPr>
              <a:spLocks/>
            </p:cNvSpPr>
            <p:nvPr/>
          </p:nvSpPr>
          <p:spPr bwMode="auto">
            <a:xfrm>
              <a:off x="656" y="1712"/>
              <a:ext cx="4848" cy="1560"/>
            </a:xfrm>
            <a:custGeom>
              <a:avLst/>
              <a:gdLst/>
              <a:ahLst/>
              <a:cxnLst>
                <a:cxn ang="0">
                  <a:pos x="0" y="1552"/>
                </a:cxn>
                <a:cxn ang="0">
                  <a:pos x="240" y="1456"/>
                </a:cxn>
                <a:cxn ang="0">
                  <a:pos x="432" y="1552"/>
                </a:cxn>
                <a:cxn ang="0">
                  <a:pos x="768" y="1408"/>
                </a:cxn>
                <a:cxn ang="0">
                  <a:pos x="1104" y="1072"/>
                </a:cxn>
                <a:cxn ang="0">
                  <a:pos x="1632" y="544"/>
                </a:cxn>
                <a:cxn ang="0">
                  <a:pos x="2112" y="256"/>
                </a:cxn>
                <a:cxn ang="0">
                  <a:pos x="2688" y="16"/>
                </a:cxn>
                <a:cxn ang="0">
                  <a:pos x="3120" y="160"/>
                </a:cxn>
                <a:cxn ang="0">
                  <a:pos x="3600" y="496"/>
                </a:cxn>
                <a:cxn ang="0">
                  <a:pos x="4128" y="928"/>
                </a:cxn>
                <a:cxn ang="0">
                  <a:pos x="4464" y="1072"/>
                </a:cxn>
                <a:cxn ang="0">
                  <a:pos x="4752" y="1216"/>
                </a:cxn>
                <a:cxn ang="0">
                  <a:pos x="4848" y="1264"/>
                </a:cxn>
              </a:cxnLst>
              <a:rect l="0" t="0" r="r" b="b"/>
              <a:pathLst>
                <a:path w="4848" h="1560">
                  <a:moveTo>
                    <a:pt x="0" y="1552"/>
                  </a:moveTo>
                  <a:cubicBezTo>
                    <a:pt x="84" y="1504"/>
                    <a:pt x="168" y="1456"/>
                    <a:pt x="240" y="1456"/>
                  </a:cubicBezTo>
                  <a:cubicBezTo>
                    <a:pt x="312" y="1456"/>
                    <a:pt x="344" y="1560"/>
                    <a:pt x="432" y="1552"/>
                  </a:cubicBezTo>
                  <a:cubicBezTo>
                    <a:pt x="520" y="1544"/>
                    <a:pt x="656" y="1488"/>
                    <a:pt x="768" y="1408"/>
                  </a:cubicBezTo>
                  <a:cubicBezTo>
                    <a:pt x="880" y="1328"/>
                    <a:pt x="960" y="1216"/>
                    <a:pt x="1104" y="1072"/>
                  </a:cubicBezTo>
                  <a:cubicBezTo>
                    <a:pt x="1248" y="928"/>
                    <a:pt x="1464" y="680"/>
                    <a:pt x="1632" y="544"/>
                  </a:cubicBezTo>
                  <a:cubicBezTo>
                    <a:pt x="1800" y="408"/>
                    <a:pt x="1936" y="344"/>
                    <a:pt x="2112" y="256"/>
                  </a:cubicBezTo>
                  <a:cubicBezTo>
                    <a:pt x="2288" y="168"/>
                    <a:pt x="2520" y="32"/>
                    <a:pt x="2688" y="16"/>
                  </a:cubicBezTo>
                  <a:cubicBezTo>
                    <a:pt x="2856" y="0"/>
                    <a:pt x="2968" y="80"/>
                    <a:pt x="3120" y="160"/>
                  </a:cubicBezTo>
                  <a:cubicBezTo>
                    <a:pt x="3272" y="240"/>
                    <a:pt x="3432" y="368"/>
                    <a:pt x="3600" y="496"/>
                  </a:cubicBezTo>
                  <a:cubicBezTo>
                    <a:pt x="3768" y="624"/>
                    <a:pt x="3984" y="832"/>
                    <a:pt x="4128" y="928"/>
                  </a:cubicBezTo>
                  <a:cubicBezTo>
                    <a:pt x="4272" y="1024"/>
                    <a:pt x="4360" y="1024"/>
                    <a:pt x="4464" y="1072"/>
                  </a:cubicBezTo>
                  <a:cubicBezTo>
                    <a:pt x="4568" y="1120"/>
                    <a:pt x="4688" y="1184"/>
                    <a:pt x="4752" y="1216"/>
                  </a:cubicBezTo>
                  <a:cubicBezTo>
                    <a:pt x="4816" y="1248"/>
                    <a:pt x="4832" y="1256"/>
                    <a:pt x="4848" y="1264"/>
                  </a:cubicBezTo>
                </a:path>
              </a:pathLst>
            </a:custGeom>
            <a:noFill/>
            <a:ln w="38100" cap="flat">
              <a:solidFill>
                <a:schemeClr val="accent2"/>
              </a:solidFill>
              <a:prstDash val="lg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3378" name="Text Box 18"/>
            <p:cNvSpPr txBox="1">
              <a:spLocks noChangeArrowheads="1"/>
            </p:cNvSpPr>
            <p:nvPr/>
          </p:nvSpPr>
          <p:spPr bwMode="auto">
            <a:xfrm>
              <a:off x="1900" y="1376"/>
              <a:ext cx="548" cy="304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accent2"/>
                  </a:solidFill>
                  <a:latin typeface="Arial" charset="0"/>
                </a:rPr>
                <a:t>EA 2</a:t>
              </a:r>
            </a:p>
          </p:txBody>
        </p:sp>
        <p:sp>
          <p:nvSpPr>
            <p:cNvPr id="143379" name="Line 19"/>
            <p:cNvSpPr>
              <a:spLocks noChangeShapeType="1"/>
            </p:cNvSpPr>
            <p:nvPr/>
          </p:nvSpPr>
          <p:spPr bwMode="auto">
            <a:xfrm>
              <a:off x="2174" y="1680"/>
              <a:ext cx="0" cy="672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7" name="Titel 26"/>
          <p:cNvSpPr>
            <a:spLocks noGrp="1"/>
          </p:cNvSpPr>
          <p:nvPr>
            <p:ph type="title"/>
          </p:nvPr>
        </p:nvSpPr>
        <p:spPr>
          <a:xfrm>
            <a:off x="457200" y="79278"/>
            <a:ext cx="85598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Typical EA </a:t>
            </a:r>
            <a:r>
              <a:rPr lang="en-US" dirty="0" err="1"/>
              <a:t>behaviour</a:t>
            </a:r>
            <a:r>
              <a:rPr lang="en-US" dirty="0" smtClean="0"/>
              <a:t>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EAs </a:t>
            </a:r>
            <a:r>
              <a:rPr lang="en-US" dirty="0" smtClean="0"/>
              <a:t>as problem solvers: </a:t>
            </a:r>
            <a:r>
              <a:rPr lang="en-US" dirty="0" err="1" smtClean="0"/>
              <a:t>Michalewicz</a:t>
            </a:r>
            <a:r>
              <a:rPr lang="en-US" dirty="0" smtClean="0"/>
              <a:t> view (1996) 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B44630-8149-4451-ADCC-B770086FED53}" type="slidenum">
              <a:rPr lang="nl-NL" smtClean="0"/>
              <a:pPr>
                <a:defRPr/>
              </a:pPr>
              <a:t>39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10346646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EC </a:t>
            </a:r>
            <a:r>
              <a:rPr lang="en-GB" dirty="0"/>
              <a:t>and g</a:t>
            </a:r>
            <a:r>
              <a:rPr lang="en-GB" dirty="0" smtClean="0"/>
              <a:t>lobal </a:t>
            </a:r>
            <a:r>
              <a:rPr lang="en-GB" dirty="0"/>
              <a:t>o</a:t>
            </a:r>
            <a:r>
              <a:rPr lang="en-GB" dirty="0" smtClean="0"/>
              <a:t>ptimisation</a:t>
            </a:r>
            <a:endParaRPr lang="en-GB" dirty="0"/>
          </a:p>
        </p:txBody>
      </p:sp>
      <p:sp>
        <p:nvSpPr>
          <p:cNvPr id="1474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sz="2000" dirty="0"/>
              <a:t>Global Optimisation: search for finding best solution </a:t>
            </a:r>
            <a:r>
              <a:rPr lang="en-GB" sz="2000" i="1" dirty="0"/>
              <a:t>x</a:t>
            </a:r>
            <a:r>
              <a:rPr lang="en-GB" sz="2000" i="1" baseline="30000" dirty="0"/>
              <a:t>* </a:t>
            </a:r>
            <a:r>
              <a:rPr lang="en-GB" sz="2000" dirty="0"/>
              <a:t>out of some fixed set </a:t>
            </a:r>
            <a:r>
              <a:rPr lang="en-GB" sz="2000" i="1" dirty="0"/>
              <a:t>S</a:t>
            </a:r>
            <a:endParaRPr lang="en-GB" sz="2000" dirty="0"/>
          </a:p>
          <a:p>
            <a:r>
              <a:rPr lang="en-GB" sz="2000" dirty="0"/>
              <a:t>Deterministic approaches</a:t>
            </a:r>
          </a:p>
          <a:p>
            <a:pPr lvl="1"/>
            <a:r>
              <a:rPr lang="en-GB" sz="1800" dirty="0"/>
              <a:t>e.g. box decomposition (branch and bound etc)</a:t>
            </a:r>
          </a:p>
          <a:p>
            <a:pPr lvl="1"/>
            <a:r>
              <a:rPr lang="en-GB" sz="1800" dirty="0"/>
              <a:t>Guarantee to find </a:t>
            </a:r>
            <a:r>
              <a:rPr lang="en-GB" sz="1800" i="1" dirty="0"/>
              <a:t>x</a:t>
            </a:r>
            <a:r>
              <a:rPr lang="en-GB" sz="1800" i="1" baseline="30000" dirty="0"/>
              <a:t>* </a:t>
            </a:r>
            <a:r>
              <a:rPr lang="en-GB" sz="1800" dirty="0"/>
              <a:t>, </a:t>
            </a:r>
            <a:endParaRPr lang="en-GB" sz="1800" dirty="0" smtClean="0"/>
          </a:p>
          <a:p>
            <a:pPr lvl="1"/>
            <a:r>
              <a:rPr lang="en-GB" sz="1800" dirty="0" smtClean="0"/>
              <a:t>May have bounds on runtime, usually </a:t>
            </a:r>
            <a:r>
              <a:rPr lang="en-GB" sz="1800" dirty="0"/>
              <a:t>super-polynomial </a:t>
            </a:r>
            <a:endParaRPr lang="en-GB" sz="1800" dirty="0" smtClean="0"/>
          </a:p>
          <a:p>
            <a:r>
              <a:rPr lang="en-GB" sz="2000" dirty="0" smtClean="0"/>
              <a:t>Heuristic Approaches (generate and test)</a:t>
            </a:r>
          </a:p>
          <a:p>
            <a:pPr lvl="1"/>
            <a:r>
              <a:rPr lang="en-GB" sz="1800" dirty="0" smtClean="0"/>
              <a:t>rules </a:t>
            </a:r>
            <a:r>
              <a:rPr lang="en-GB" sz="1800" dirty="0"/>
              <a:t>for deciding which </a:t>
            </a:r>
            <a:r>
              <a:rPr lang="en-GB" sz="1800" i="1" dirty="0"/>
              <a:t>x </a:t>
            </a:r>
            <a:r>
              <a:rPr lang="en-GB" sz="1800" i="1" dirty="0">
                <a:sym typeface="Symbol" pitchFamily="18" charset="2"/>
              </a:rPr>
              <a:t> S </a:t>
            </a:r>
            <a:r>
              <a:rPr lang="en-GB" sz="1800" dirty="0">
                <a:sym typeface="Symbol" pitchFamily="18" charset="2"/>
              </a:rPr>
              <a:t> to generate next</a:t>
            </a:r>
          </a:p>
          <a:p>
            <a:pPr lvl="1"/>
            <a:r>
              <a:rPr lang="en-GB" sz="1800" dirty="0">
                <a:sym typeface="Symbol" pitchFamily="18" charset="2"/>
              </a:rPr>
              <a:t>no guarantees that best solutions found are globally </a:t>
            </a:r>
            <a:r>
              <a:rPr lang="en-GB" sz="1800" dirty="0" smtClean="0">
                <a:sym typeface="Symbol" pitchFamily="18" charset="2"/>
              </a:rPr>
              <a:t>optimal</a:t>
            </a:r>
          </a:p>
          <a:p>
            <a:pPr lvl="1"/>
            <a:r>
              <a:rPr lang="en-GB" sz="1800" dirty="0" smtClean="0">
                <a:sym typeface="Symbol" pitchFamily="18" charset="2"/>
              </a:rPr>
              <a:t>no bounds on runtime</a:t>
            </a:r>
          </a:p>
          <a:p>
            <a:endParaRPr lang="en-GB" sz="2000" dirty="0" smtClean="0">
              <a:sym typeface="Symbol" pitchFamily="18" charset="2"/>
            </a:endParaRPr>
          </a:p>
          <a:p>
            <a:r>
              <a:rPr lang="en-GB" sz="2000" dirty="0" smtClean="0">
                <a:sym typeface="Symbol" pitchFamily="18" charset="2"/>
              </a:rPr>
              <a:t>“I don’t care if it works as long as it converges”</a:t>
            </a:r>
          </a:p>
          <a:p>
            <a:pPr>
              <a:buNone/>
            </a:pPr>
            <a:r>
              <a:rPr lang="en-GB" sz="2000" dirty="0" smtClean="0">
                <a:sym typeface="Symbol" pitchFamily="18" charset="2"/>
              </a:rPr>
              <a:t>				vs.</a:t>
            </a:r>
          </a:p>
          <a:p>
            <a:r>
              <a:rPr lang="en-GB" sz="2000" dirty="0" smtClean="0">
                <a:sym typeface="Symbol" pitchFamily="18" charset="2"/>
              </a:rPr>
              <a:t>“I don’t care if it converges as long as it works”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B44630-8149-4451-ADCC-B770086FED53}" type="slidenum">
              <a:rPr lang="nl-NL" smtClean="0"/>
              <a:pPr>
                <a:defRPr/>
              </a:pPr>
              <a:t>40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067179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EC and </a:t>
            </a:r>
            <a:r>
              <a:rPr lang="en-GB" dirty="0" smtClean="0"/>
              <a:t>neighbourhood </a:t>
            </a:r>
            <a:r>
              <a:rPr lang="en-GB" dirty="0"/>
              <a:t>s</a:t>
            </a:r>
            <a:r>
              <a:rPr lang="en-GB" dirty="0" smtClean="0"/>
              <a:t>earch</a:t>
            </a:r>
            <a:endParaRPr lang="en-GB" dirty="0"/>
          </a:p>
        </p:txBody>
      </p:sp>
      <p:sp>
        <p:nvSpPr>
          <p:cNvPr id="1484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2400" dirty="0"/>
              <a:t>Many heuristics impose a neighbourhood structure on </a:t>
            </a:r>
            <a:r>
              <a:rPr lang="en-GB" sz="2400" i="1" dirty="0"/>
              <a:t>S</a:t>
            </a:r>
            <a:endParaRPr lang="en-GB" sz="2400" dirty="0"/>
          </a:p>
          <a:p>
            <a:pPr>
              <a:lnSpc>
                <a:spcPct val="90000"/>
              </a:lnSpc>
            </a:pPr>
            <a:r>
              <a:rPr lang="en-GB" sz="2400" dirty="0"/>
              <a:t>Such heuristics may guarantee that best point found is </a:t>
            </a:r>
            <a:r>
              <a:rPr lang="en-GB" sz="2400" i="1" dirty="0"/>
              <a:t>locally optimal </a:t>
            </a:r>
            <a:r>
              <a:rPr lang="en-GB" sz="2400" dirty="0"/>
              <a:t> e.g. Hill-Climbers: </a:t>
            </a:r>
          </a:p>
          <a:p>
            <a:pPr lvl="1">
              <a:lnSpc>
                <a:spcPct val="90000"/>
              </a:lnSpc>
            </a:pPr>
            <a:r>
              <a:rPr lang="en-GB" b="1" dirty="0"/>
              <a:t>But</a:t>
            </a:r>
            <a:r>
              <a:rPr lang="en-GB" dirty="0"/>
              <a:t> problems often exhibit many local optima 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O</a:t>
            </a:r>
            <a:r>
              <a:rPr lang="en-GB" dirty="0" err="1"/>
              <a:t>ften</a:t>
            </a:r>
            <a:r>
              <a:rPr lang="en-GB" dirty="0"/>
              <a:t> very quick to identify good solutions</a:t>
            </a:r>
          </a:p>
          <a:p>
            <a:pPr>
              <a:lnSpc>
                <a:spcPct val="90000"/>
              </a:lnSpc>
            </a:pPr>
            <a:r>
              <a:rPr lang="en-GB" sz="2400" dirty="0"/>
              <a:t>EAs are distinguished by:	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Use of population,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Use of multiple, stochastic search operators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</a:t>
            </a:r>
            <a:r>
              <a:rPr lang="en-GB" dirty="0"/>
              <a:t>specially variation operators with </a:t>
            </a:r>
            <a:r>
              <a:rPr lang="en-GB" dirty="0" err="1"/>
              <a:t>arity</a:t>
            </a:r>
            <a:r>
              <a:rPr lang="en-GB" dirty="0"/>
              <a:t> &gt;1</a:t>
            </a:r>
          </a:p>
          <a:p>
            <a:pPr lvl="1">
              <a:lnSpc>
                <a:spcPct val="90000"/>
              </a:lnSpc>
            </a:pPr>
            <a:r>
              <a:rPr lang="en-GB" dirty="0" smtClean="0"/>
              <a:t>Stochastic selection</a:t>
            </a:r>
          </a:p>
          <a:p>
            <a:pPr lvl="1">
              <a:lnSpc>
                <a:spcPct val="90000"/>
              </a:lnSpc>
            </a:pPr>
            <a:endParaRPr lang="en-GB" dirty="0" smtClean="0">
              <a:solidFill>
                <a:srgbClr val="E46C0A"/>
              </a:solidFill>
            </a:endParaRPr>
          </a:p>
          <a:p>
            <a:pPr>
              <a:lnSpc>
                <a:spcPct val="90000"/>
              </a:lnSpc>
            </a:pPr>
            <a:r>
              <a:rPr lang="en-GB" dirty="0" smtClean="0">
                <a:solidFill>
                  <a:srgbClr val="E46C0A"/>
                </a:solidFill>
              </a:rPr>
              <a:t>Question: what is the neighbourhood in an EA?</a:t>
            </a:r>
            <a:endParaRPr lang="en-GB" dirty="0">
              <a:solidFill>
                <a:srgbClr val="E46C0A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B44630-8149-4451-ADCC-B770086FED53}" type="slidenum">
              <a:rPr lang="nl-NL" smtClean="0"/>
              <a:pPr>
                <a:defRPr/>
              </a:pPr>
              <a:t>41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597516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Scheme of an </a:t>
            </a:r>
            <a:r>
              <a:rPr lang="en-US" dirty="0" smtClean="0"/>
              <a:t>EA: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General </a:t>
            </a:r>
            <a:r>
              <a:rPr lang="en-US" dirty="0" smtClean="0"/>
              <a:t>scheme of EAs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B44630-8149-4451-ADCC-B770086FED53}" type="slidenum">
              <a:rPr lang="nl-NL" smtClean="0"/>
              <a:pPr>
                <a:defRPr/>
              </a:pPr>
              <a:t>4</a:t>
            </a:fld>
            <a:endParaRPr lang="nl-NL" dirty="0"/>
          </a:p>
        </p:txBody>
      </p:sp>
      <p:grpSp>
        <p:nvGrpSpPr>
          <p:cNvPr id="31" name="Group 30"/>
          <p:cNvGrpSpPr/>
          <p:nvPr/>
        </p:nvGrpSpPr>
        <p:grpSpPr>
          <a:xfrm>
            <a:off x="317277" y="1394733"/>
            <a:ext cx="8566501" cy="4548489"/>
            <a:chOff x="-100013" y="1285875"/>
            <a:chExt cx="9012238" cy="4808539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1600200" y="2971800"/>
              <a:ext cx="2362200" cy="1447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Population</a:t>
              </a:r>
              <a:endPara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7" name="Group 6"/>
            <p:cNvGrpSpPr>
              <a:grpSpLocks/>
            </p:cNvGrpSpPr>
            <p:nvPr/>
          </p:nvGrpSpPr>
          <p:grpSpPr bwMode="auto">
            <a:xfrm>
              <a:off x="2670175" y="1285875"/>
              <a:ext cx="5330825" cy="1685925"/>
              <a:chOff x="1682" y="810"/>
              <a:chExt cx="3358" cy="1062"/>
            </a:xfrm>
          </p:grpSpPr>
          <p:sp>
            <p:nvSpPr>
              <p:cNvPr id="12" name="Rectangle 8"/>
              <p:cNvSpPr>
                <a:spLocks noChangeArrowheads="1"/>
              </p:cNvSpPr>
              <p:nvPr/>
            </p:nvSpPr>
            <p:spPr bwMode="auto">
              <a:xfrm>
                <a:off x="3552" y="912"/>
                <a:ext cx="1488" cy="52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sz="2400" dirty="0" smtClean="0">
                    <a:solidFill>
                      <a:srgbClr val="404040"/>
                    </a:solidFill>
                  </a:rPr>
                  <a:t>Parents</a:t>
                </a:r>
                <a:endParaRPr lang="en-US" sz="2400" dirty="0">
                  <a:solidFill>
                    <a:srgbClr val="404040"/>
                  </a:solidFill>
                </a:endParaRPr>
              </a:p>
            </p:txBody>
          </p:sp>
          <p:grpSp>
            <p:nvGrpSpPr>
              <p:cNvPr id="9" name="Group 10"/>
              <p:cNvGrpSpPr>
                <a:grpSpLocks/>
              </p:cNvGrpSpPr>
              <p:nvPr/>
            </p:nvGrpSpPr>
            <p:grpSpPr bwMode="auto">
              <a:xfrm>
                <a:off x="1682" y="810"/>
                <a:ext cx="1870" cy="1062"/>
                <a:chOff x="1682" y="810"/>
                <a:chExt cx="1870" cy="1062"/>
              </a:xfrm>
            </p:grpSpPr>
            <p:sp>
              <p:nvSpPr>
                <p:cNvPr id="10" name="Rectangle 11"/>
                <p:cNvSpPr>
                  <a:spLocks noChangeArrowheads="1"/>
                </p:cNvSpPr>
                <p:nvPr/>
              </p:nvSpPr>
              <p:spPr bwMode="auto">
                <a:xfrm>
                  <a:off x="1682" y="810"/>
                  <a:ext cx="1584" cy="306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sz="2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Parent selection</a:t>
                  </a:r>
                </a:p>
              </p:txBody>
            </p:sp>
            <p:cxnSp>
              <p:nvCxnSpPr>
                <p:cNvPr id="11" name="AutoShape 12"/>
                <p:cNvCxnSpPr>
                  <a:cxnSpLocks noChangeShapeType="1"/>
                  <a:stCxn id="5" idx="0"/>
                  <a:endCxn id="12" idx="1"/>
                </p:cNvCxnSpPr>
                <p:nvPr/>
              </p:nvCxnSpPr>
              <p:spPr bwMode="auto">
                <a:xfrm rot="16200000">
                  <a:off x="2304" y="624"/>
                  <a:ext cx="696" cy="1800"/>
                </a:xfrm>
                <a:prstGeom prst="bentConnector2">
                  <a:avLst/>
                </a:prstGeom>
                <a:noFill/>
                <a:ln w="50800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ffectLst/>
              </p:spPr>
            </p:cxnSp>
          </p:grpSp>
        </p:grpSp>
        <p:grpSp>
          <p:nvGrpSpPr>
            <p:cNvPr id="14" name="Group 13"/>
            <p:cNvGrpSpPr>
              <a:grpSpLocks/>
            </p:cNvGrpSpPr>
            <p:nvPr/>
          </p:nvGrpSpPr>
          <p:grpSpPr bwMode="auto">
            <a:xfrm>
              <a:off x="2574925" y="4495801"/>
              <a:ext cx="3063875" cy="1598613"/>
              <a:chOff x="1622" y="2832"/>
              <a:chExt cx="1930" cy="1007"/>
            </a:xfrm>
          </p:grpSpPr>
          <p:sp>
            <p:nvSpPr>
              <p:cNvPr id="15" name="Rectangle 14"/>
              <p:cNvSpPr>
                <a:spLocks noChangeArrowheads="1"/>
              </p:cNvSpPr>
              <p:nvPr/>
            </p:nvSpPr>
            <p:spPr bwMode="auto">
              <a:xfrm>
                <a:off x="1622" y="3533"/>
                <a:ext cx="1731" cy="30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2400" dirty="0">
                    <a:solidFill>
                      <a:srgbClr val="7F7F7F"/>
                    </a:solidFill>
                    <a:latin typeface="Arial" pitchFamily="34" charset="0"/>
                    <a:cs typeface="Arial" pitchFamily="34" charset="0"/>
                  </a:rPr>
                  <a:t>Survivor selection</a:t>
                </a:r>
              </a:p>
            </p:txBody>
          </p:sp>
          <p:cxnSp>
            <p:nvCxnSpPr>
              <p:cNvPr id="16" name="AutoShape 15"/>
              <p:cNvCxnSpPr>
                <a:cxnSpLocks noChangeShapeType="1"/>
              </p:cNvCxnSpPr>
              <p:nvPr/>
            </p:nvCxnSpPr>
            <p:spPr bwMode="auto">
              <a:xfrm rot="10800000">
                <a:off x="1728" y="2832"/>
                <a:ext cx="1824" cy="600"/>
              </a:xfrm>
              <a:prstGeom prst="bentConnector3">
                <a:avLst>
                  <a:gd name="adj1" fmla="val 100435"/>
                </a:avLst>
              </a:prstGeom>
              <a:noFill/>
              <a:ln w="50800">
                <a:solidFill>
                  <a:srgbClr val="000000"/>
                </a:solidFill>
                <a:miter lim="800000"/>
                <a:headEnd/>
                <a:tailEnd type="triangle" w="med" len="med"/>
              </a:ln>
              <a:effectLst/>
            </p:spPr>
          </p:cxnSp>
        </p:grpSp>
        <p:grpSp>
          <p:nvGrpSpPr>
            <p:cNvPr id="17" name="Group 16"/>
            <p:cNvGrpSpPr>
              <a:grpSpLocks/>
            </p:cNvGrpSpPr>
            <p:nvPr/>
          </p:nvGrpSpPr>
          <p:grpSpPr bwMode="auto">
            <a:xfrm>
              <a:off x="5638800" y="2400300"/>
              <a:ext cx="3273425" cy="3467100"/>
              <a:chOff x="3552" y="1512"/>
              <a:chExt cx="2062" cy="2184"/>
            </a:xfrm>
          </p:grpSpPr>
          <p:sp>
            <p:nvSpPr>
              <p:cNvPr id="23" name="Rectangle 18"/>
              <p:cNvSpPr>
                <a:spLocks noChangeArrowheads="1"/>
              </p:cNvSpPr>
              <p:nvPr/>
            </p:nvSpPr>
            <p:spPr bwMode="auto">
              <a:xfrm>
                <a:off x="3552" y="3168"/>
                <a:ext cx="1505" cy="52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</a:rPr>
                  <a:t>Offspring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9" name="Group 20"/>
              <p:cNvGrpSpPr>
                <a:grpSpLocks/>
              </p:cNvGrpSpPr>
              <p:nvPr/>
            </p:nvGrpSpPr>
            <p:grpSpPr bwMode="auto">
              <a:xfrm>
                <a:off x="4132" y="1512"/>
                <a:ext cx="1482" cy="1656"/>
                <a:chOff x="4132" y="1512"/>
                <a:chExt cx="1482" cy="1656"/>
              </a:xfrm>
            </p:grpSpPr>
            <p:sp>
              <p:nvSpPr>
                <p:cNvPr id="20" name="Rectangle 21"/>
                <p:cNvSpPr>
                  <a:spLocks noChangeArrowheads="1"/>
                </p:cNvSpPr>
                <p:nvPr/>
              </p:nvSpPr>
              <p:spPr bwMode="auto">
                <a:xfrm>
                  <a:off x="4132" y="1680"/>
                  <a:ext cx="1482" cy="55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sz="2400" dirty="0">
                      <a:solidFill>
                        <a:srgbClr val="7F7F7F"/>
                      </a:solidFill>
                      <a:latin typeface="Arial" pitchFamily="34" charset="0"/>
                      <a:cs typeface="Arial" pitchFamily="34" charset="0"/>
                    </a:rPr>
                    <a:t>Recombination</a:t>
                  </a:r>
                </a:p>
                <a:p>
                  <a:r>
                    <a:rPr lang="en-US" sz="2400" dirty="0">
                      <a:solidFill>
                        <a:srgbClr val="7F7F7F"/>
                      </a:solidFill>
                      <a:latin typeface="Arial" pitchFamily="34" charset="0"/>
                      <a:cs typeface="Arial" pitchFamily="34" charset="0"/>
                    </a:rPr>
                    <a:t>(crossover)</a:t>
                  </a:r>
                </a:p>
              </p:txBody>
            </p:sp>
            <p:sp>
              <p:nvSpPr>
                <p:cNvPr id="21" name="Rectangle 22"/>
                <p:cNvSpPr>
                  <a:spLocks noChangeArrowheads="1"/>
                </p:cNvSpPr>
                <p:nvPr/>
              </p:nvSpPr>
              <p:spPr bwMode="auto">
                <a:xfrm>
                  <a:off x="4166" y="2448"/>
                  <a:ext cx="903" cy="306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sz="2400" dirty="0">
                      <a:solidFill>
                        <a:srgbClr val="7F7F7F"/>
                      </a:solidFill>
                      <a:latin typeface="Arial" pitchFamily="34" charset="0"/>
                      <a:cs typeface="Arial" pitchFamily="34" charset="0"/>
                    </a:rPr>
                    <a:t>Mutation</a:t>
                  </a:r>
                </a:p>
              </p:txBody>
            </p:sp>
            <p:cxnSp>
              <p:nvCxnSpPr>
                <p:cNvPr id="22" name="AutoShape 23"/>
                <p:cNvCxnSpPr>
                  <a:cxnSpLocks noChangeShapeType="1"/>
                </p:cNvCxnSpPr>
                <p:nvPr/>
              </p:nvCxnSpPr>
              <p:spPr bwMode="auto">
                <a:xfrm>
                  <a:off x="4148" y="1512"/>
                  <a:ext cx="0" cy="1656"/>
                </a:xfrm>
                <a:prstGeom prst="straightConnector1">
                  <a:avLst/>
                </a:prstGeom>
                <a:noFill/>
                <a:ln w="5080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</p:spPr>
            </p:cxnSp>
          </p:grpSp>
        </p:grpSp>
        <p:grpSp>
          <p:nvGrpSpPr>
            <p:cNvPr id="25" name="Group 24"/>
            <p:cNvGrpSpPr>
              <a:grpSpLocks/>
            </p:cNvGrpSpPr>
            <p:nvPr/>
          </p:nvGrpSpPr>
          <p:grpSpPr bwMode="auto">
            <a:xfrm>
              <a:off x="-42863" y="2286000"/>
              <a:ext cx="1814513" cy="1409700"/>
              <a:chOff x="-27" y="1440"/>
              <a:chExt cx="1143" cy="888"/>
            </a:xfrm>
          </p:grpSpPr>
          <p:cxnSp>
            <p:nvCxnSpPr>
              <p:cNvPr id="26" name="AutoShape 25"/>
              <p:cNvCxnSpPr>
                <a:cxnSpLocks noChangeShapeType="1"/>
                <a:endCxn id="5" idx="1"/>
              </p:cNvCxnSpPr>
              <p:nvPr/>
            </p:nvCxnSpPr>
            <p:spPr bwMode="auto">
              <a:xfrm rot="16200000" flipH="1">
                <a:off x="445" y="1764"/>
                <a:ext cx="600" cy="527"/>
              </a:xfrm>
              <a:prstGeom prst="bentConnector2">
                <a:avLst/>
              </a:prstGeom>
              <a:noFill/>
              <a:ln w="38100">
                <a:solidFill>
                  <a:srgbClr val="000000"/>
                </a:solidFill>
                <a:miter lim="800000"/>
                <a:headEnd/>
                <a:tailEnd type="triangle" w="med" len="med"/>
              </a:ln>
              <a:effectLst/>
            </p:spPr>
          </p:cxnSp>
          <p:sp>
            <p:nvSpPr>
              <p:cNvPr id="27" name="Text Box 26"/>
              <p:cNvSpPr txBox="1">
                <a:spLocks noChangeArrowheads="1"/>
              </p:cNvSpPr>
              <p:nvPr/>
            </p:nvSpPr>
            <p:spPr bwMode="auto">
              <a:xfrm>
                <a:off x="-27" y="1440"/>
                <a:ext cx="1143" cy="3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nl-NL" sz="2400" dirty="0" err="1">
                    <a:solidFill>
                      <a:srgbClr val="7F7F7F"/>
                    </a:solidFill>
                    <a:latin typeface="Arial" pitchFamily="34" charset="0"/>
                    <a:cs typeface="Arial" pitchFamily="34" charset="0"/>
                  </a:rPr>
                  <a:t>Intialization</a:t>
                </a:r>
                <a:endParaRPr lang="nl-NL" sz="2400" dirty="0">
                  <a:solidFill>
                    <a:srgbClr val="7F7F7F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28" name="Group 27"/>
            <p:cNvGrpSpPr>
              <a:grpSpLocks/>
            </p:cNvGrpSpPr>
            <p:nvPr/>
          </p:nvGrpSpPr>
          <p:grpSpPr bwMode="auto">
            <a:xfrm>
              <a:off x="-100013" y="3886201"/>
              <a:ext cx="1868488" cy="1554163"/>
              <a:chOff x="-63" y="2448"/>
              <a:chExt cx="1177" cy="979"/>
            </a:xfrm>
          </p:grpSpPr>
          <p:cxnSp>
            <p:nvCxnSpPr>
              <p:cNvPr id="29" name="AutoShape 28"/>
              <p:cNvCxnSpPr>
                <a:cxnSpLocks noChangeShapeType="1"/>
              </p:cNvCxnSpPr>
              <p:nvPr/>
            </p:nvCxnSpPr>
            <p:spPr bwMode="auto">
              <a:xfrm rot="16200000">
                <a:off x="420" y="2508"/>
                <a:ext cx="648" cy="528"/>
              </a:xfrm>
              <a:prstGeom prst="bentConnector2">
                <a:avLst/>
              </a:prstGeom>
              <a:noFill/>
              <a:ln w="38100">
                <a:solidFill>
                  <a:srgbClr val="000000"/>
                </a:solidFill>
                <a:miter lim="800000"/>
                <a:headEnd type="triangle" w="med" len="med"/>
                <a:tailEnd/>
              </a:ln>
              <a:effectLst/>
            </p:spPr>
          </p:cxnSp>
          <p:sp>
            <p:nvSpPr>
              <p:cNvPr id="30" name="Text Box 29"/>
              <p:cNvSpPr txBox="1">
                <a:spLocks noChangeArrowheads="1"/>
              </p:cNvSpPr>
              <p:nvPr/>
            </p:nvSpPr>
            <p:spPr bwMode="auto">
              <a:xfrm>
                <a:off x="-63" y="3120"/>
                <a:ext cx="1177" cy="3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nl-NL" sz="2400" dirty="0" err="1">
                    <a:solidFill>
                      <a:srgbClr val="7F7F7F"/>
                    </a:solidFill>
                    <a:latin typeface="Arial" pitchFamily="34" charset="0"/>
                    <a:cs typeface="Arial" pitchFamily="34" charset="0"/>
                  </a:rPr>
                  <a:t>Termination</a:t>
                </a:r>
                <a:endParaRPr lang="nl-NL" sz="2400" dirty="0">
                  <a:solidFill>
                    <a:srgbClr val="7F7F7F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471189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Scheme of an </a:t>
            </a:r>
            <a:r>
              <a:rPr lang="en-US" dirty="0" smtClean="0"/>
              <a:t>EA: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EA </a:t>
            </a:r>
            <a:r>
              <a:rPr lang="en-US" dirty="0" smtClean="0"/>
              <a:t>scheme in pseudo-code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B44630-8149-4451-ADCC-B770086FED53}" type="slidenum">
              <a:rPr lang="nl-NL" smtClean="0"/>
              <a:pPr>
                <a:defRPr/>
              </a:pPr>
              <a:t>5</a:t>
            </a:fld>
            <a:endParaRPr lang="nl-NL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7956" y="1565412"/>
            <a:ext cx="8373877" cy="4245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2693183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Scheme of an </a:t>
            </a:r>
            <a:r>
              <a:rPr lang="en-US" dirty="0" smtClean="0"/>
              <a:t>EA:</a:t>
            </a: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>Common model of </a:t>
            </a:r>
            <a:r>
              <a:rPr lang="nl-NL" dirty="0" err="1" smtClean="0"/>
              <a:t>evolutionary</a:t>
            </a:r>
            <a:r>
              <a:rPr lang="nl-NL" dirty="0" smtClean="0"/>
              <a:t> </a:t>
            </a:r>
            <a:r>
              <a:rPr lang="nl-NL" dirty="0" err="1" smtClean="0"/>
              <a:t>processes</a:t>
            </a:r>
            <a:endParaRPr lang="en-US" dirty="0"/>
          </a:p>
        </p:txBody>
      </p:sp>
      <p:sp>
        <p:nvSpPr>
          <p:cNvPr id="146436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GB" sz="2400" dirty="0">
                <a:solidFill>
                  <a:schemeClr val="accent6">
                    <a:lumMod val="75000"/>
                  </a:schemeClr>
                </a:solidFill>
              </a:rPr>
              <a:t>Population</a:t>
            </a:r>
            <a:r>
              <a:rPr lang="en-GB" sz="2400" dirty="0">
                <a:solidFill>
                  <a:srgbClr val="008000"/>
                </a:solidFill>
              </a:rPr>
              <a:t> </a:t>
            </a:r>
            <a:r>
              <a:rPr lang="en-GB" sz="2400" dirty="0"/>
              <a:t>of individuals</a:t>
            </a:r>
          </a:p>
          <a:p>
            <a:pPr>
              <a:buClr>
                <a:schemeClr val="tx1"/>
              </a:buClr>
            </a:pPr>
            <a:r>
              <a:rPr lang="en-GB" sz="2400" dirty="0"/>
              <a:t>Individuals have a </a:t>
            </a:r>
            <a:r>
              <a:rPr lang="en-GB" sz="2400" dirty="0">
                <a:solidFill>
                  <a:srgbClr val="E46C0A"/>
                </a:solidFill>
              </a:rPr>
              <a:t>fitness</a:t>
            </a:r>
          </a:p>
          <a:p>
            <a:pPr>
              <a:buClr>
                <a:schemeClr val="tx1"/>
              </a:buClr>
            </a:pPr>
            <a:r>
              <a:rPr lang="en-GB" sz="2400" dirty="0">
                <a:solidFill>
                  <a:srgbClr val="E46C0A"/>
                </a:solidFill>
              </a:rPr>
              <a:t>Variation</a:t>
            </a:r>
            <a:r>
              <a:rPr lang="en-GB" sz="2400" dirty="0">
                <a:solidFill>
                  <a:srgbClr val="008000"/>
                </a:solidFill>
              </a:rPr>
              <a:t> </a:t>
            </a:r>
            <a:r>
              <a:rPr lang="en-GB" sz="2400" dirty="0"/>
              <a:t>operators: </a:t>
            </a:r>
            <a:r>
              <a:rPr lang="en-US" sz="2400" dirty="0"/>
              <a:t>crossover</a:t>
            </a:r>
            <a:r>
              <a:rPr lang="en-GB" sz="2400" dirty="0"/>
              <a:t>, mutation</a:t>
            </a:r>
          </a:p>
          <a:p>
            <a:pPr>
              <a:buClr>
                <a:schemeClr val="tx1"/>
              </a:buClr>
            </a:pPr>
            <a:r>
              <a:rPr lang="en-GB" sz="2400" dirty="0">
                <a:solidFill>
                  <a:srgbClr val="E46C0A"/>
                </a:solidFill>
              </a:rPr>
              <a:t>Selection</a:t>
            </a:r>
            <a:r>
              <a:rPr lang="en-GB" sz="2400" dirty="0">
                <a:solidFill>
                  <a:srgbClr val="008000"/>
                </a:solidFill>
              </a:rPr>
              <a:t> </a:t>
            </a:r>
            <a:r>
              <a:rPr lang="en-GB" sz="2400" dirty="0"/>
              <a:t>towards higher fitness </a:t>
            </a:r>
            <a:endParaRPr lang="en-US" sz="2400" dirty="0"/>
          </a:p>
          <a:p>
            <a:pPr lvl="1">
              <a:buClr>
                <a:schemeClr val="tx1"/>
              </a:buClr>
            </a:pPr>
            <a:r>
              <a:rPr lang="en-GB" sz="2400" dirty="0"/>
              <a:t>“survival of the fittest”</a:t>
            </a:r>
            <a:r>
              <a:rPr lang="en-US" sz="2400" dirty="0"/>
              <a:t> and </a:t>
            </a:r>
          </a:p>
          <a:p>
            <a:pPr lvl="1">
              <a:buClr>
                <a:schemeClr val="tx1"/>
              </a:buClr>
            </a:pPr>
            <a:r>
              <a:rPr lang="en-US" sz="2400" dirty="0"/>
              <a:t>“mating of the fittest”</a:t>
            </a:r>
            <a:endParaRPr 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B44630-8149-4451-ADCC-B770086FED53}" type="slidenum">
              <a:rPr lang="nl-NL" smtClean="0"/>
              <a:pPr>
                <a:defRPr/>
              </a:pPr>
              <a:t>6</a:t>
            </a:fld>
            <a:r>
              <a:rPr lang="nl-NL" dirty="0" smtClean="0"/>
              <a:t> </a:t>
            </a:r>
          </a:p>
        </p:txBody>
      </p:sp>
      <p:sp>
        <p:nvSpPr>
          <p:cNvPr id="146439" name="Text Box 7"/>
          <p:cNvSpPr txBox="1">
            <a:spLocks noChangeArrowheads="1"/>
          </p:cNvSpPr>
          <p:nvPr/>
        </p:nvSpPr>
        <p:spPr bwMode="auto">
          <a:xfrm>
            <a:off x="838200" y="4343400"/>
            <a:ext cx="6705600" cy="18281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sz="2400" b="1" dirty="0">
                <a:latin typeface="Arial" pitchFamily="34" charset="0"/>
                <a:cs typeface="Arial" pitchFamily="34" charset="0"/>
              </a:rPr>
              <a:t>Neo Darwinism: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E</a:t>
            </a:r>
            <a:r>
              <a:rPr lang="en-GB" sz="2400" dirty="0" err="1">
                <a:latin typeface="Arial" pitchFamily="34" charset="0"/>
                <a:cs typeface="Arial" pitchFamily="34" charset="0"/>
              </a:rPr>
              <a:t>volutionary</a:t>
            </a:r>
            <a:r>
              <a:rPr lang="en-GB" sz="2400" dirty="0">
                <a:latin typeface="Arial" pitchFamily="34" charset="0"/>
                <a:cs typeface="Arial" pitchFamily="34" charset="0"/>
              </a:rPr>
              <a:t> progress towards higher life forms</a:t>
            </a:r>
            <a:r>
              <a:rPr lang="en-GB" sz="2400" b="1" dirty="0">
                <a:latin typeface="Arial" pitchFamily="34" charset="0"/>
                <a:cs typeface="Arial" pitchFamily="34" charset="0"/>
              </a:rPr>
              <a:t> </a:t>
            </a:r>
          </a:p>
          <a:p>
            <a:pPr algn="l">
              <a:lnSpc>
                <a:spcPct val="9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                               </a:t>
            </a:r>
            <a:r>
              <a:rPr lang="en-GB" sz="2400" dirty="0">
                <a:latin typeface="Arial" pitchFamily="34" charset="0"/>
                <a:cs typeface="Arial" pitchFamily="34" charset="0"/>
              </a:rPr>
              <a:t>=</a:t>
            </a:r>
          </a:p>
          <a:p>
            <a:pPr algn="l">
              <a:lnSpc>
                <a:spcPct val="90000"/>
              </a:lnSpc>
            </a:pPr>
            <a:r>
              <a:rPr lang="en-GB" sz="2400" dirty="0">
                <a:latin typeface="Arial" pitchFamily="34" charset="0"/>
                <a:cs typeface="Arial" pitchFamily="34" charset="0"/>
              </a:rPr>
              <a:t>Optimization according to some fitness-criterion</a:t>
            </a:r>
          </a:p>
          <a:p>
            <a:pPr algn="l">
              <a:lnSpc>
                <a:spcPct val="90000"/>
              </a:lnSpc>
            </a:pPr>
            <a:r>
              <a:rPr lang="en-GB" sz="2400" dirty="0">
                <a:latin typeface="Arial" pitchFamily="34" charset="0"/>
                <a:cs typeface="Arial" pitchFamily="34" charset="0"/>
              </a:rPr>
              <a:t>(optimization on a fitness landscape)</a:t>
            </a:r>
          </a:p>
        </p:txBody>
      </p:sp>
    </p:spTree>
    <p:extLst>
      <p:ext uri="{BB962C8B-B14F-4D97-AF65-F5344CB8AC3E}">
        <p14:creationId xmlns:p14="http://schemas.microsoft.com/office/powerpoint/2010/main" val="13325862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39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Scheme of an </a:t>
            </a:r>
            <a:r>
              <a:rPr lang="en-US" dirty="0" smtClean="0"/>
              <a:t>EA: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Two </a:t>
            </a:r>
            <a:r>
              <a:rPr lang="en-US" dirty="0" smtClean="0"/>
              <a:t>pillars of evolution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There are two competing forces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B44630-8149-4451-ADCC-B770086FED53}" type="slidenum">
              <a:rPr lang="nl-NL" smtClean="0"/>
              <a:pPr>
                <a:defRPr/>
              </a:pPr>
              <a:t>7</a:t>
            </a:fld>
            <a:endParaRPr lang="nl-NL" dirty="0"/>
          </a:p>
        </p:txBody>
      </p:sp>
      <p:grpSp>
        <p:nvGrpSpPr>
          <p:cNvPr id="6" name="Group 5"/>
          <p:cNvGrpSpPr/>
          <p:nvPr/>
        </p:nvGrpSpPr>
        <p:grpSpPr>
          <a:xfrm>
            <a:off x="507997" y="2376545"/>
            <a:ext cx="8191337" cy="2971768"/>
            <a:chOff x="208480" y="1850398"/>
            <a:chExt cx="8763000" cy="2971768"/>
          </a:xfrm>
        </p:grpSpPr>
        <p:sp>
          <p:nvSpPr>
            <p:cNvPr id="4" name="Rectangle 3"/>
            <p:cNvSpPr txBox="1">
              <a:spLocks noChangeArrowheads="1"/>
            </p:cNvSpPr>
            <p:nvPr/>
          </p:nvSpPr>
          <p:spPr bwMode="auto">
            <a:xfrm>
              <a:off x="208480" y="1850398"/>
              <a:ext cx="3944938" cy="2954515"/>
            </a:xfrm>
            <a:prstGeom prst="rect">
              <a:avLst/>
            </a:prstGeom>
            <a:noFill/>
            <a:ln w="9525">
              <a:solidFill>
                <a:schemeClr val="tx1">
                  <a:lumMod val="95000"/>
                  <a:lumOff val="5000"/>
                </a:schemeClr>
              </a:solidFill>
              <a:miter lim="800000"/>
              <a:headEnd/>
              <a:tailEnd/>
            </a:ln>
          </p:spPr>
          <p:txBody>
            <a:bodyPr vert="horz" wrap="square" lIns="90488" tIns="44450" rIns="90488" bIns="44450" numCol="1" anchor="t" anchorCtr="0" compatLnSpc="1">
              <a:prstTxWarp prst="textNoShape">
                <a:avLst/>
              </a:prstTxWarp>
            </a:bodyPr>
            <a:lstStyle/>
            <a:p>
              <a:pPr marR="0" lvl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95000"/>
                <a:tabLst/>
                <a:defRPr/>
              </a:pPr>
              <a:r>
                <a:rPr kumimoji="0" 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E46C0A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Increasing</a:t>
              </a:r>
              <a:r>
                <a:rPr kumimoji="0" lang="en-US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E46C0A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 </a:t>
              </a:r>
              <a:r>
                <a:rPr kumimoji="0" lang="en-US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population </a:t>
              </a:r>
              <a:r>
                <a:rPr kumimoji="0" lang="en-US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 </a:t>
              </a:r>
              <a:r>
                <a:rPr kumimoji="0" 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E46C0A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diversity</a:t>
              </a:r>
              <a:r>
                <a:rPr kumimoji="0" lang="en-US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E46C0A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 </a:t>
              </a:r>
              <a:r>
                <a:rPr kumimoji="0" lang="en-US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by genetic operators</a:t>
              </a:r>
            </a:p>
            <a:p>
              <a:pPr marL="639763" marR="0" lvl="1" indent="-246063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Font typeface="Wingdings 2" pitchFamily="18" charset="2"/>
                <a:buChar char=""/>
                <a:tabLst/>
                <a:defRPr/>
              </a:pPr>
              <a:r>
                <a:rPr kumimoji="0" lang="en-US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mutation</a:t>
              </a:r>
            </a:p>
            <a:p>
              <a:pPr marL="639763" marR="0" lvl="1" indent="-246063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Font typeface="Wingdings 2" pitchFamily="18" charset="2"/>
                <a:buChar char=""/>
                <a:tabLst/>
                <a:defRPr/>
              </a:pPr>
              <a:r>
                <a:rPr lang="sl-SI" dirty="0">
                  <a:latin typeface="Arial" pitchFamily="34" charset="0"/>
                  <a:cs typeface="Arial" pitchFamily="34" charset="0"/>
                </a:rPr>
                <a:t>r</a:t>
              </a:r>
              <a:r>
                <a:rPr kumimoji="0" lang="en-US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ecombination</a:t>
              </a:r>
              <a:r>
                <a:rPr kumimoji="0" lang="en-US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/>
              </a:r>
              <a:br>
                <a:rPr kumimoji="0" lang="en-US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</a:br>
              <a:endPara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  <a:p>
              <a:pPr marL="273050" marR="0" lvl="0" indent="-27305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95000"/>
                <a:buFontTx/>
                <a:buNone/>
                <a:tabLst/>
                <a:defRPr/>
              </a:pPr>
              <a:r>
                <a:rPr kumimoji="0" lang="en-US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Push towards </a:t>
              </a:r>
              <a:r>
                <a:rPr kumimoji="0" 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E46C0A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novelty</a:t>
              </a:r>
              <a:r>
                <a:rPr kumimoji="0" lang="en-US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E46C0A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 </a:t>
              </a:r>
              <a:endPara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E46C0A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5" name="Rectangle 4"/>
            <p:cNvSpPr txBox="1">
              <a:spLocks noChangeArrowheads="1"/>
            </p:cNvSpPr>
            <p:nvPr/>
          </p:nvSpPr>
          <p:spPr>
            <a:xfrm>
              <a:off x="4704280" y="1850398"/>
              <a:ext cx="4267200" cy="2971768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lIns="90488" tIns="44450" rIns="90488" bIns="44450"/>
            <a:lstStyle/>
            <a:p>
              <a:pPr marR="0" lvl="0" algn="l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95000"/>
                <a:tabLst/>
                <a:defRPr/>
              </a:pPr>
              <a:r>
                <a:rPr kumimoji="0" 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Decreasing</a:t>
              </a:r>
              <a:r>
                <a:rPr kumimoji="0" lang="en-US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 </a:t>
              </a:r>
              <a:r>
                <a:rPr kumimoji="0" lang="en-US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population</a:t>
              </a:r>
              <a:r>
                <a:rPr kumimoji="0" lang="en-US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33CC33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 </a:t>
              </a:r>
              <a:r>
                <a:rPr kumimoji="0" 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diversity</a:t>
              </a:r>
              <a:r>
                <a:rPr kumimoji="0" lang="en-US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 </a:t>
              </a:r>
              <a:r>
                <a:rPr kumimoji="0" lang="en-US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by selection</a:t>
              </a:r>
            </a:p>
            <a:p>
              <a:pPr marL="639763" marR="0" lvl="1" indent="-246063" algn="l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85000"/>
                <a:buFont typeface="Wingdings 2" pitchFamily="18" charset="2"/>
                <a:buChar char=""/>
                <a:tabLst/>
                <a:defRPr/>
              </a:pPr>
              <a:r>
                <a:rPr kumimoji="0" lang="en-US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of parents</a:t>
              </a:r>
            </a:p>
            <a:p>
              <a:pPr marL="639763" marR="0" lvl="1" indent="-246063" algn="l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85000"/>
                <a:buFont typeface="Wingdings 2" pitchFamily="18" charset="2"/>
                <a:buChar char=""/>
                <a:tabLst/>
                <a:defRPr/>
              </a:pPr>
              <a:r>
                <a:rPr kumimoji="0" lang="en-US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of survivors</a:t>
              </a:r>
            </a:p>
            <a:p>
              <a:pPr marL="639763" marR="0" lvl="1" indent="-246063" algn="l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85000"/>
                <a:buFont typeface="Wingdings 2" pitchFamily="18" charset="2"/>
                <a:buChar char=""/>
                <a:tabLst/>
                <a:defRPr/>
              </a:pPr>
              <a:endPara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  <a:p>
              <a:pPr marL="273050" marR="0" lvl="0" indent="-273050" algn="l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95000"/>
                <a:buFontTx/>
                <a:buNone/>
                <a:tabLst/>
                <a:defRPr/>
              </a:pPr>
              <a:r>
                <a:rPr kumimoji="0" lang="en-US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Push towards </a:t>
              </a:r>
              <a:r>
                <a:rPr kumimoji="0" 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quality</a:t>
              </a:r>
              <a:endPara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808452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EA components:</a:t>
            </a:r>
            <a:br>
              <a:rPr lang="en-US" dirty="0"/>
            </a:br>
            <a:r>
              <a:rPr lang="en-US" dirty="0" smtClean="0"/>
              <a:t>Representation (1/2)</a:t>
            </a:r>
            <a:endParaRPr lang="en-GB" dirty="0"/>
          </a:p>
        </p:txBody>
      </p:sp>
      <p:sp>
        <p:nvSpPr>
          <p:cNvPr id="1167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GB" sz="2400" dirty="0" smtClean="0"/>
              <a:t>Role: provides code for candidate </a:t>
            </a:r>
            <a:r>
              <a:rPr lang="en-GB" sz="2400" dirty="0"/>
              <a:t>solutions </a:t>
            </a:r>
            <a:r>
              <a:rPr lang="en-GB" sz="2400" dirty="0" smtClean="0"/>
              <a:t>that can be manipulated by variation operators</a:t>
            </a:r>
          </a:p>
          <a:p>
            <a:r>
              <a:rPr lang="en-GB" dirty="0" smtClean="0"/>
              <a:t>Leads to two levels of existence</a:t>
            </a:r>
          </a:p>
          <a:p>
            <a:pPr lvl="1"/>
            <a:r>
              <a:rPr lang="en-GB" dirty="0" smtClean="0">
                <a:solidFill>
                  <a:schemeClr val="accent6">
                    <a:lumMod val="75000"/>
                  </a:schemeClr>
                </a:solidFill>
              </a:rPr>
              <a:t>phenotype: object </a:t>
            </a:r>
            <a:r>
              <a:rPr lang="en-GB" dirty="0" smtClean="0"/>
              <a:t>in original problem context, the outside</a:t>
            </a:r>
          </a:p>
          <a:p>
            <a:pPr lvl="1"/>
            <a:r>
              <a:rPr lang="en-GB" dirty="0" smtClean="0">
                <a:solidFill>
                  <a:srgbClr val="FF0000"/>
                </a:solidFill>
              </a:rPr>
              <a:t>genotype: code </a:t>
            </a:r>
            <a:r>
              <a:rPr lang="en-GB" dirty="0" smtClean="0"/>
              <a:t>to denote that object, the inside  (chromosome, “digital DNA”)</a:t>
            </a:r>
          </a:p>
          <a:p>
            <a:pPr>
              <a:lnSpc>
                <a:spcPct val="110000"/>
              </a:lnSpc>
            </a:pPr>
            <a:r>
              <a:rPr lang="en-GB" sz="2400" dirty="0" smtClean="0"/>
              <a:t>Implies two mappings:</a:t>
            </a:r>
            <a:endParaRPr lang="en-GB" sz="2400" dirty="0"/>
          </a:p>
          <a:p>
            <a:pPr lvl="1">
              <a:lnSpc>
                <a:spcPct val="110000"/>
              </a:lnSpc>
            </a:pPr>
            <a:r>
              <a:rPr lang="en-GB" sz="2000" dirty="0"/>
              <a:t>Encoding : phenotype=&gt; genotype (not necessarily one to one)</a:t>
            </a:r>
          </a:p>
          <a:p>
            <a:pPr lvl="1">
              <a:lnSpc>
                <a:spcPct val="110000"/>
              </a:lnSpc>
            </a:pPr>
            <a:r>
              <a:rPr lang="en-GB" sz="2000" dirty="0"/>
              <a:t>Decoding : genotype=&gt; phenotype  (must be one to one)</a:t>
            </a:r>
          </a:p>
          <a:p>
            <a:pPr>
              <a:lnSpc>
                <a:spcPct val="110000"/>
              </a:lnSpc>
            </a:pPr>
            <a:r>
              <a:rPr lang="en-GB" sz="2400" dirty="0"/>
              <a:t>Chromosomes contain </a:t>
            </a:r>
            <a:r>
              <a:rPr lang="en-GB" sz="2400" dirty="0">
                <a:solidFill>
                  <a:srgbClr val="008000"/>
                </a:solidFill>
              </a:rPr>
              <a:t>genes</a:t>
            </a:r>
            <a:r>
              <a:rPr lang="en-GB" sz="2400" dirty="0"/>
              <a:t>, which are in (usually fixed) positions called </a:t>
            </a:r>
            <a:r>
              <a:rPr lang="en-GB" sz="2400" dirty="0">
                <a:solidFill>
                  <a:srgbClr val="008000"/>
                </a:solidFill>
              </a:rPr>
              <a:t>loci </a:t>
            </a:r>
            <a:r>
              <a:rPr lang="en-GB" sz="2400" dirty="0"/>
              <a:t>(sing. locus) and have a value (</a:t>
            </a:r>
            <a:r>
              <a:rPr lang="en-GB" sz="2400" dirty="0">
                <a:solidFill>
                  <a:srgbClr val="008000"/>
                </a:solidFill>
              </a:rPr>
              <a:t>allele</a:t>
            </a:r>
            <a:r>
              <a:rPr lang="en-GB" sz="2400" dirty="0" smtClean="0"/>
              <a:t>)</a:t>
            </a:r>
            <a:endParaRPr lang="en-GB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B44630-8149-4451-ADCC-B770086FED53}" type="slidenum">
              <a:rPr lang="nl-NL" smtClean="0"/>
              <a:pPr>
                <a:defRPr/>
              </a:pPr>
              <a:t>8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54986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C201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4353</TotalTime>
  <Words>2173</Words>
  <Application>Microsoft Macintosh PowerPoint</Application>
  <PresentationFormat>Diavoorstelling (4:3)</PresentationFormat>
  <Paragraphs>450</Paragraphs>
  <Slides>42</Slides>
  <Notes>41</Notes>
  <HiddenSlides>0</HiddenSlides>
  <MMClips>2</MMClips>
  <ScaleCrop>false</ScaleCrop>
  <HeadingPairs>
    <vt:vector size="6" baseType="variant">
      <vt:variant>
        <vt:lpstr>Thema</vt:lpstr>
      </vt:variant>
      <vt:variant>
        <vt:i4>1</vt:i4>
      </vt:variant>
      <vt:variant>
        <vt:lpstr>Ingesloten OLE-bronprogramma's</vt:lpstr>
      </vt:variant>
      <vt:variant>
        <vt:i4>1</vt:i4>
      </vt:variant>
      <vt:variant>
        <vt:lpstr>Diatitels</vt:lpstr>
      </vt:variant>
      <vt:variant>
        <vt:i4>42</vt:i4>
      </vt:variant>
    </vt:vector>
  </HeadingPairs>
  <TitlesOfParts>
    <vt:vector size="44" baseType="lpstr">
      <vt:lpstr>EC2014</vt:lpstr>
      <vt:lpstr>ClipArt</vt:lpstr>
      <vt:lpstr>Evolutionary Computing</vt:lpstr>
      <vt:lpstr>Recap of EC metaphor (1/2)</vt:lpstr>
      <vt:lpstr>Recap of EC metaphor (2/2)</vt:lpstr>
      <vt:lpstr>Chapter 3:  What is an Evolutionary Algorithm?</vt:lpstr>
      <vt:lpstr>Scheme of an EA: General scheme of EAs</vt:lpstr>
      <vt:lpstr>Scheme of an EA: EA scheme in pseudo-code</vt:lpstr>
      <vt:lpstr>Scheme of an EA: Common model of evolutionary processes</vt:lpstr>
      <vt:lpstr>Scheme of an EA: Two pillars of evolution</vt:lpstr>
      <vt:lpstr>Main EA components: Representation (1/2)</vt:lpstr>
      <vt:lpstr>Main EA components: Representation (2/2)</vt:lpstr>
      <vt:lpstr>Main EA components: Evaluation (fitness) function </vt:lpstr>
      <vt:lpstr>Main EA components: Population (1/2)</vt:lpstr>
      <vt:lpstr>Main EA components: Population (2/2)</vt:lpstr>
      <vt:lpstr>Main EA components: Selection mechanism (1/3)</vt:lpstr>
      <vt:lpstr>Main EA components: Selection mechanism (2/3)</vt:lpstr>
      <vt:lpstr>Main EA components: Selection mechanism (3/3)</vt:lpstr>
      <vt:lpstr>Main EA components: Variation operators</vt:lpstr>
      <vt:lpstr>Main EA components: Mutation (1/2)</vt:lpstr>
      <vt:lpstr>Main EA components: Mutation (2/2)</vt:lpstr>
      <vt:lpstr>Main EA components: Recombination (1/2)</vt:lpstr>
      <vt:lpstr>Main EA components: Recombination (2/2)</vt:lpstr>
      <vt:lpstr>Main EA components: Initialisation / Termination</vt:lpstr>
      <vt:lpstr>Main EA components: What are the different types of EAs</vt:lpstr>
      <vt:lpstr>Example:  The 8-queens problem</vt:lpstr>
      <vt:lpstr>The 8-queens problem:  Representation</vt:lpstr>
      <vt:lpstr>The 8-queens problem:  Fitness evaluation </vt:lpstr>
      <vt:lpstr>The 8-queens problem:  Mutation</vt:lpstr>
      <vt:lpstr>The 8-queens problem:  Recombination</vt:lpstr>
      <vt:lpstr>The 8-queens problem:  Selection</vt:lpstr>
      <vt:lpstr>The 8-queens problem:  Summary</vt:lpstr>
      <vt:lpstr>Typical EA behaviour: Stages</vt:lpstr>
      <vt:lpstr>Typical EA behaviour: Working of an EA demo (1/2)</vt:lpstr>
      <vt:lpstr>Typical EA behaviour: Working of an EA demo (2/2)</vt:lpstr>
      <vt:lpstr>Typical EA behaviour: Typical run: progression of fitness</vt:lpstr>
      <vt:lpstr>Typical EA behaviour: Are long runs beneficial?</vt:lpstr>
      <vt:lpstr>Typical EA behaviour: Is it worth expending effort on smart initialisation?</vt:lpstr>
      <vt:lpstr>Typical EA behaviour: Evolutionary Algorithms in context</vt:lpstr>
      <vt:lpstr>Typical EA behaviour: EAs as problem solvers: Goldberg view (1989) </vt:lpstr>
      <vt:lpstr>Typical EA behaviour: EAs and domain knowledge</vt:lpstr>
      <vt:lpstr>Typical EA behaviour: EAs as problem solvers: Michalewicz view (1996) </vt:lpstr>
      <vt:lpstr>EC and global optimisation</vt:lpstr>
      <vt:lpstr>EC and neighbourhood search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Evolutionary Computing 2014</dc:title>
  <dc:subject/>
  <dc:creator>Gusz &amp; Jim</dc:creator>
  <cp:keywords/>
  <dc:description/>
  <cp:lastModifiedBy>Guszti Eiben</cp:lastModifiedBy>
  <cp:revision>117</cp:revision>
  <dcterms:created xsi:type="dcterms:W3CDTF">2014-06-19T13:47:47Z</dcterms:created>
  <dcterms:modified xsi:type="dcterms:W3CDTF">2015-06-24T14:18:32Z</dcterms:modified>
  <cp:category/>
</cp:coreProperties>
</file>