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1.bin" ContentType="application/vnd.openxmlformats-officedocument.oleObject"/>
  <Override PartName="/ppt/notesSlides/notesSlide12.xml" ContentType="application/vnd.openxmlformats-officedocument.presentationml.notesSlide+xml"/>
  <Override PartName="/ppt/embeddings/oleObject2.bin" ContentType="application/vnd.openxmlformats-officedocument.oleObject"/>
  <Override PartName="/ppt/notesSlides/notesSlide1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embeddings/oleObject6.bin" ContentType="application/vnd.openxmlformats-officedocument.oleObject"/>
  <Override PartName="/ppt/notesSlides/notesSlide26.xml" ContentType="application/vnd.openxmlformats-officedocument.presentationml.notesSlide+xml"/>
  <Override PartName="/ppt/embeddings/oleObject7.bin" ContentType="application/vnd.openxmlformats-officedocument.oleObject"/>
  <Override PartName="/ppt/notesSlides/notesSlide27.xml" ContentType="application/vnd.openxmlformats-officedocument.presentationml.notesSlide+xml"/>
  <Override PartName="/ppt/embeddings/oleObject8.bin" ContentType="application/vnd.openxmlformats-officedocument.oleObject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embeddings/oleObject9.bin" ContentType="application/vnd.openxmlformats-officedocument.oleObject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4130" r:id="rId1"/>
  </p:sldMasterIdLst>
  <p:notesMasterIdLst>
    <p:notesMasterId r:id="rId65"/>
  </p:notesMasterIdLst>
  <p:handoutMasterIdLst>
    <p:handoutMasterId r:id="rId66"/>
  </p:handoutMasterIdLst>
  <p:sldIdLst>
    <p:sldId id="256" r:id="rId2"/>
    <p:sldId id="300" r:id="rId3"/>
    <p:sldId id="364" r:id="rId4"/>
    <p:sldId id="301" r:id="rId5"/>
    <p:sldId id="304" r:id="rId6"/>
    <p:sldId id="303" r:id="rId7"/>
    <p:sldId id="305" r:id="rId8"/>
    <p:sldId id="306" r:id="rId9"/>
    <p:sldId id="307" r:id="rId10"/>
    <p:sldId id="308" r:id="rId11"/>
    <p:sldId id="311" r:id="rId12"/>
    <p:sldId id="309" r:id="rId13"/>
    <p:sldId id="310" r:id="rId14"/>
    <p:sldId id="312" r:id="rId15"/>
    <p:sldId id="313" r:id="rId16"/>
    <p:sldId id="314" r:id="rId17"/>
    <p:sldId id="315" r:id="rId18"/>
    <p:sldId id="316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17" r:id="rId29"/>
    <p:sldId id="318" r:id="rId30"/>
    <p:sldId id="319" r:id="rId31"/>
    <p:sldId id="320" r:id="rId32"/>
    <p:sldId id="331" r:id="rId33"/>
    <p:sldId id="332" r:id="rId34"/>
    <p:sldId id="361" r:id="rId35"/>
    <p:sldId id="362" r:id="rId36"/>
    <p:sldId id="363" r:id="rId37"/>
    <p:sldId id="333" r:id="rId38"/>
    <p:sldId id="334" r:id="rId39"/>
    <p:sldId id="335" r:id="rId40"/>
    <p:sldId id="337" r:id="rId41"/>
    <p:sldId id="336" r:id="rId42"/>
    <p:sldId id="339" r:id="rId43"/>
    <p:sldId id="338" r:id="rId44"/>
    <p:sldId id="340" r:id="rId45"/>
    <p:sldId id="341" r:id="rId46"/>
    <p:sldId id="342" r:id="rId47"/>
    <p:sldId id="343" r:id="rId48"/>
    <p:sldId id="344" r:id="rId49"/>
    <p:sldId id="345" r:id="rId50"/>
    <p:sldId id="346" r:id="rId51"/>
    <p:sldId id="347" r:id="rId52"/>
    <p:sldId id="348" r:id="rId53"/>
    <p:sldId id="349" r:id="rId54"/>
    <p:sldId id="351" r:id="rId55"/>
    <p:sldId id="352" r:id="rId56"/>
    <p:sldId id="353" r:id="rId57"/>
    <p:sldId id="354" r:id="rId58"/>
    <p:sldId id="355" r:id="rId59"/>
    <p:sldId id="356" r:id="rId60"/>
    <p:sldId id="357" r:id="rId61"/>
    <p:sldId id="358" r:id="rId62"/>
    <p:sldId id="359" r:id="rId63"/>
    <p:sldId id="360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85B"/>
    <a:srgbClr val="F1C544"/>
    <a:srgbClr val="943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22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handoutMaster" Target="handoutMasters/handoutMaster1.xml"/><Relationship Id="rId67" Type="http://schemas.openxmlformats.org/officeDocument/2006/relationships/printerSettings" Target="printerSettings/printerSettings1.bin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CC91E-81C7-1B49-B3E1-860434022CDC}" type="datetimeFigureOut">
              <a:rPr lang="en-US" smtClean="0"/>
              <a:t>24-06-15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2C285-161B-014E-BE62-39679C7D53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55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FBA2E-585D-BB46-A4B5-F0AA486081A7}" type="datetimeFigureOut">
              <a:rPr lang="en-US" smtClean="0"/>
              <a:t>24-06-15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7AD7D-B5A4-F347-8CD5-93D936D0DF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824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694A2-99A1-4E64-B87C-CAE98459DB5E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13</a:t>
            </a:fld>
            <a:endParaRPr lang="nl-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14</a:t>
            </a:fld>
            <a:endParaRPr lang="nl-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15</a:t>
            </a:fld>
            <a:endParaRPr lang="nl-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16</a:t>
            </a:fld>
            <a:endParaRPr lang="nl-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17</a:t>
            </a:fld>
            <a:endParaRPr lang="nl-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18</a:t>
            </a:fld>
            <a:endParaRPr lang="nl-N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A552F-58FF-4E18-91D2-29873FB44138}" type="slidenum">
              <a:rPr lang="nl-NL" smtClean="0"/>
              <a:t>19</a:t>
            </a:fld>
            <a:endParaRPr lang="nl-N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A552F-58FF-4E18-91D2-29873FB44138}" type="slidenum">
              <a:rPr lang="nl-NL" smtClean="0"/>
              <a:t>20</a:t>
            </a:fld>
            <a:endParaRPr lang="nl-N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A552F-58FF-4E18-91D2-29873FB44138}" type="slidenum">
              <a:rPr lang="nl-NL" smtClean="0"/>
              <a:t>21</a:t>
            </a:fld>
            <a:endParaRPr lang="nl-N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A552F-58FF-4E18-91D2-29873FB44138}" type="slidenum">
              <a:rPr lang="nl-NL" smtClean="0"/>
              <a:t>22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4</a:t>
            </a:fld>
            <a:endParaRPr lang="nl-N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A552F-58FF-4E18-91D2-29873FB44138}" type="slidenum">
              <a:rPr lang="nl-NL" smtClean="0"/>
              <a:t>23</a:t>
            </a:fld>
            <a:endParaRPr lang="nl-N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A552F-58FF-4E18-91D2-29873FB44138}" type="slidenum">
              <a:rPr lang="nl-NL" smtClean="0"/>
              <a:t>24</a:t>
            </a:fld>
            <a:endParaRPr lang="nl-N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A552F-58FF-4E18-91D2-29873FB44138}" type="slidenum">
              <a:rPr lang="nl-NL" smtClean="0"/>
              <a:t>25</a:t>
            </a:fld>
            <a:endParaRPr lang="nl-N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A552F-58FF-4E18-91D2-29873FB44138}" type="slidenum">
              <a:rPr lang="nl-NL" smtClean="0"/>
              <a:t>26</a:t>
            </a:fld>
            <a:endParaRPr lang="nl-N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27</a:t>
            </a:fld>
            <a:endParaRPr lang="nl-NL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28</a:t>
            </a:fld>
            <a:endParaRPr lang="nl-NL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29</a:t>
            </a:fld>
            <a:endParaRPr lang="nl-NL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30</a:t>
            </a:fld>
            <a:endParaRPr lang="nl-NL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31</a:t>
            </a:fld>
            <a:endParaRPr lang="nl-NL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33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34</a:t>
            </a:fld>
            <a:endParaRPr lang="nl-NL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35</a:t>
            </a:fld>
            <a:endParaRPr lang="nl-NL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36</a:t>
            </a:fld>
            <a:endParaRPr lang="nl-NL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37</a:t>
            </a:fld>
            <a:endParaRPr lang="nl-NL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38</a:t>
            </a:fld>
            <a:endParaRPr lang="nl-NL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39</a:t>
            </a:fld>
            <a:endParaRPr lang="nl-NL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40</a:t>
            </a:fld>
            <a:endParaRPr lang="nl-NL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41</a:t>
            </a:fld>
            <a:endParaRPr lang="nl-NL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42</a:t>
            </a:fld>
            <a:endParaRPr lang="nl-NL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43</a:t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7</a:t>
            </a:fld>
            <a:endParaRPr lang="nl-NL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44</a:t>
            </a:fld>
            <a:endParaRPr lang="nl-NL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45</a:t>
            </a:fld>
            <a:endParaRPr lang="nl-NL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46</a:t>
            </a:fld>
            <a:endParaRPr lang="nl-NL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47</a:t>
            </a:fld>
            <a:endParaRPr lang="nl-NL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48</a:t>
            </a:fld>
            <a:endParaRPr lang="nl-NL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49</a:t>
            </a:fld>
            <a:endParaRPr lang="nl-NL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50</a:t>
            </a:fld>
            <a:endParaRPr lang="nl-NL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51</a:t>
            </a:fld>
            <a:endParaRPr lang="nl-NL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52</a:t>
            </a:fld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8</a:t>
            </a:fld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9</a:t>
            </a:fld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10</a:t>
            </a:fld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11</a:t>
            </a:fld>
            <a:endParaRPr lang="nl-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33C9B-FD44-4AC3-9DEF-BC4BF9BDB9C8}" type="slidenum">
              <a:rPr lang="nl-NL" smtClean="0"/>
              <a:pPr/>
              <a:t>12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5186"/>
            <a:ext cx="7619660" cy="49028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404745"/>
            <a:ext cx="7772400" cy="1470025"/>
          </a:xfrm>
        </p:spPr>
        <p:txBody>
          <a:bodyPr/>
          <a:lstStyle>
            <a:lvl1pPr>
              <a:defRPr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Evolutionary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12238" y="4114120"/>
            <a:ext cx="4045962" cy="1752600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Lecture 1, date</a:t>
            </a:r>
          </a:p>
          <a:p>
            <a:endParaRPr lang="en-US" dirty="0" smtClean="0"/>
          </a:p>
          <a:p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Prof. dr. A. E. (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Guszti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)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Eiben</a:t>
            </a:r>
            <a:endParaRPr lang="en-US" sz="2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411604" y="118955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1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4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78"/>
            <a:ext cx="8229600" cy="1143000"/>
          </a:xfrm>
        </p:spPr>
        <p:txBody>
          <a:bodyPr>
            <a:normAutofit/>
          </a:bodyPr>
          <a:lstStyle>
            <a:lvl1pPr algn="l">
              <a:defRPr sz="320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9660" y="6258670"/>
            <a:ext cx="734118" cy="501650"/>
          </a:xfrm>
        </p:spPr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62813" y="0"/>
            <a:ext cx="1" cy="6721475"/>
          </a:xfrm>
          <a:prstGeom prst="line">
            <a:avLst/>
          </a:prstGeom>
          <a:ln w="38100" cmpd="sng">
            <a:solidFill>
              <a:srgbClr val="E8D2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76780" y="0"/>
            <a:ext cx="16282" cy="6126163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1243160"/>
            <a:ext cx="8686800" cy="0"/>
          </a:xfrm>
          <a:prstGeom prst="line">
            <a:avLst/>
          </a:prstGeom>
          <a:ln w="38100" cmpd="sng">
            <a:solidFill>
              <a:srgbClr val="E8D2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" y="1339720"/>
            <a:ext cx="8254629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7630950" y="6269960"/>
            <a:ext cx="106714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/</a:t>
            </a:r>
            <a:r>
              <a:rPr lang="en-US" baseline="0" dirty="0" smtClean="0"/>
              <a:t>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9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1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4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7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6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0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3913" y="6356350"/>
            <a:ext cx="58938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A.E. Eiben and J.E. Smith, Introduction to Evolutionary Computing 2014,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9660" y="6258670"/>
            <a:ext cx="1067139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85CF2-87A1-424D-AAB4-8DA3F7B30A2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1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emf"/><Relationship Id="rId6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11.w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image" Target="../media/image17.png"/><Relationship Id="rId5" Type="http://schemas.openxmlformats.org/officeDocument/2006/relationships/oleObject" Target="../embeddings/oleObject6.bin"/><Relationship Id="rId6" Type="http://schemas.openxmlformats.org/officeDocument/2006/relationships/image" Target="../media/image16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8.wmf"/><Relationship Id="rId6" Type="http://schemas.openxmlformats.org/officeDocument/2006/relationships/image" Target="../media/image19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20.wmf"/><Relationship Id="rId6" Type="http://schemas.openxmlformats.org/officeDocument/2006/relationships/image" Target="../media/image21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2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38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4" Type="http://schemas.openxmlformats.org/officeDocument/2006/relationships/oleObject" Target="../embeddings/oleObject11.bin"/><Relationship Id="rId5" Type="http://schemas.openxmlformats.org/officeDocument/2006/relationships/image" Target="../media/image39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eg"/><Relationship Id="rId3" Type="http://schemas.openxmlformats.org/officeDocument/2006/relationships/image" Target="../media/image44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4" Type="http://schemas.openxmlformats.org/officeDocument/2006/relationships/image" Target="../media/image47.jpeg"/><Relationship Id="rId5" Type="http://schemas.openxmlformats.org/officeDocument/2006/relationships/image" Target="../media/image4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Evolutionary Computing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4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65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Representation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Uniform </a:t>
            </a:r>
            <a:r>
              <a:rPr lang="en-US" dirty="0" smtClean="0"/>
              <a:t>crossover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Assign 'heads' to one parent, 'tails' to the other</a:t>
            </a:r>
          </a:p>
          <a:p>
            <a:r>
              <a:rPr lang="en-GB" smtClean="0"/>
              <a:t>Flip a coin for each gene of the first child</a:t>
            </a:r>
          </a:p>
          <a:p>
            <a:r>
              <a:rPr lang="en-GB" smtClean="0"/>
              <a:t>Make an inverse copy of the gene for the second child</a:t>
            </a:r>
          </a:p>
          <a:p>
            <a:r>
              <a:rPr lang="en-GB" smtClean="0"/>
              <a:t>Inheritance is independent of position</a:t>
            </a:r>
          </a:p>
          <a:p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4" descr="GA-unif-xov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9" b="4495"/>
          <a:stretch/>
        </p:blipFill>
        <p:spPr bwMode="auto">
          <a:xfrm>
            <a:off x="1475656" y="3501008"/>
            <a:ext cx="6133824" cy="21602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034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Representation: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Crossover</a:t>
            </a:r>
            <a:r>
              <a:rPr lang="nl-NL" dirty="0" smtClean="0"/>
              <a:t> OR </a:t>
            </a:r>
            <a:r>
              <a:rPr lang="nl-NL" dirty="0" err="1" smtClean="0"/>
              <a:t>mutation</a:t>
            </a:r>
            <a:r>
              <a:rPr lang="nl-NL" dirty="0" smtClean="0"/>
              <a:t>? (1/3)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Decade long debate: which one is better / necessary / main-background </a:t>
            </a:r>
          </a:p>
          <a:p>
            <a:endParaRPr lang="en-US" dirty="0" smtClean="0"/>
          </a:p>
          <a:p>
            <a:r>
              <a:rPr lang="en-US" dirty="0" smtClean="0"/>
              <a:t>Answer (at least, rather wide agreement):</a:t>
            </a:r>
          </a:p>
          <a:p>
            <a:pPr lvl="1"/>
            <a:r>
              <a:rPr lang="en-US" dirty="0" smtClean="0"/>
              <a:t>it depends on the problem, but</a:t>
            </a:r>
          </a:p>
          <a:p>
            <a:pPr lvl="1"/>
            <a:r>
              <a:rPr lang="en-US" dirty="0" smtClean="0"/>
              <a:t>in general, it is good to have both</a:t>
            </a:r>
          </a:p>
          <a:p>
            <a:pPr lvl="1"/>
            <a:r>
              <a:rPr lang="en-US" dirty="0" smtClean="0"/>
              <a:t>both have another role</a:t>
            </a:r>
          </a:p>
          <a:p>
            <a:pPr lvl="1"/>
            <a:r>
              <a:rPr lang="en-US" dirty="0" smtClean="0"/>
              <a:t>mutation-only-EA is possible, </a:t>
            </a:r>
            <a:r>
              <a:rPr lang="en-US" dirty="0" err="1" smtClean="0"/>
              <a:t>xover</a:t>
            </a:r>
            <a:r>
              <a:rPr lang="en-US" dirty="0" smtClean="0"/>
              <a:t>-only-EA would not work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42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Representation: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Crossover OR mutation? (2/3)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30000"/>
              </a:lnSpc>
              <a:buFont typeface="Wingdings" pitchFamily="2" charset="2"/>
              <a:buNone/>
            </a:pPr>
            <a:r>
              <a:rPr lang="en-GB" b="1" dirty="0" smtClean="0"/>
              <a:t>Exploration:</a:t>
            </a:r>
            <a:r>
              <a:rPr lang="en-GB" dirty="0" smtClean="0"/>
              <a:t> Discovering promising areas in the search space, i.e. gaining information on the problem</a:t>
            </a:r>
          </a:p>
          <a:p>
            <a:pPr marL="0" indent="0">
              <a:lnSpc>
                <a:spcPct val="130000"/>
              </a:lnSpc>
              <a:buFont typeface="Wingdings" pitchFamily="2" charset="2"/>
              <a:buNone/>
            </a:pPr>
            <a:r>
              <a:rPr lang="en-GB" b="1" dirty="0" smtClean="0"/>
              <a:t>Exploitation:</a:t>
            </a:r>
            <a:r>
              <a:rPr lang="en-GB" dirty="0" smtClean="0"/>
              <a:t> Optimising within a promising area, i.e. using information</a:t>
            </a:r>
          </a:p>
          <a:p>
            <a:pPr marL="0" indent="0">
              <a:lnSpc>
                <a:spcPct val="130000"/>
              </a:lnSpc>
              <a:buFont typeface="Wingdings" pitchFamily="2" charset="2"/>
              <a:buNone/>
            </a:pPr>
            <a:endParaRPr lang="en-GB" dirty="0" smtClean="0"/>
          </a:p>
          <a:p>
            <a:pPr marL="0" indent="0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dirty="0" smtClean="0"/>
              <a:t>There is co-operation AND competition between them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endParaRPr lang="en-GB" dirty="0" smtClean="0"/>
          </a:p>
          <a:p>
            <a:pPr marL="0" indent="0">
              <a:lnSpc>
                <a:spcPct val="130000"/>
              </a:lnSpc>
            </a:pPr>
            <a:r>
              <a:rPr lang="en-GB" dirty="0" smtClean="0"/>
              <a:t> Crossover is explorative, it makes a </a:t>
            </a:r>
            <a:r>
              <a:rPr lang="en-GB" i="1" dirty="0" smtClean="0"/>
              <a:t>big</a:t>
            </a:r>
            <a:r>
              <a:rPr lang="en-GB" dirty="0" smtClean="0"/>
              <a:t> jump to an area somewhere “in between” two (parent) areas</a:t>
            </a:r>
          </a:p>
          <a:p>
            <a:pPr marL="0" indent="0">
              <a:lnSpc>
                <a:spcPct val="130000"/>
              </a:lnSpc>
            </a:pPr>
            <a:r>
              <a:rPr lang="en-GB" dirty="0" smtClean="0"/>
              <a:t> Mutation is exploitative, it creates random </a:t>
            </a:r>
            <a:r>
              <a:rPr lang="en-GB" i="1" dirty="0" smtClean="0"/>
              <a:t>small</a:t>
            </a:r>
            <a:r>
              <a:rPr lang="en-GB" dirty="0" smtClean="0"/>
              <a:t> diversions, thereby staying near (in the area of ) the parent</a:t>
            </a:r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2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Representation: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Crossover OR mutation? (3/3)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Only crossover can combine information from two parents</a:t>
            </a:r>
          </a:p>
          <a:p>
            <a:r>
              <a:rPr lang="en-GB" dirty="0" smtClean="0"/>
              <a:t>Only mutation can introduce new information (alleles)</a:t>
            </a:r>
          </a:p>
          <a:p>
            <a:r>
              <a:rPr lang="en-GB" dirty="0" smtClean="0"/>
              <a:t>Crossover does not change the allele frequencies of the population (thought experiment: 50% 0’s on first bit in the population, ?% after performing n crossovers)</a:t>
            </a:r>
          </a:p>
          <a:p>
            <a:r>
              <a:rPr lang="en-GB" dirty="0" smtClean="0"/>
              <a:t>To hit the optimum you often need a ‘lucky’ mutation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07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Integer </a:t>
            </a:r>
            <a:r>
              <a:rPr lang="nl-NL" dirty="0" err="1" smtClean="0"/>
              <a:t>Representation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Nowadays it is generally accepted that it is better to encode numerical variables directly </a:t>
            </a:r>
            <a:r>
              <a:rPr lang="en-GB" dirty="0" smtClean="0"/>
              <a:t>(integers, floating </a:t>
            </a:r>
            <a:r>
              <a:rPr lang="en-GB" dirty="0"/>
              <a:t>point </a:t>
            </a:r>
            <a:r>
              <a:rPr lang="en-US" dirty="0" smtClean="0"/>
              <a:t>variables)</a:t>
            </a:r>
          </a:p>
          <a:p>
            <a:r>
              <a:rPr lang="en-GB" dirty="0"/>
              <a:t>Some problems naturally have integer </a:t>
            </a:r>
            <a:r>
              <a:rPr lang="en-GB" dirty="0" smtClean="0"/>
              <a:t>variables, e.g. image processing parameters</a:t>
            </a:r>
            <a:endParaRPr lang="en-GB" dirty="0"/>
          </a:p>
          <a:p>
            <a:r>
              <a:rPr lang="en-US" dirty="0" smtClean="0"/>
              <a:t>Others</a:t>
            </a:r>
            <a:r>
              <a:rPr lang="en-GB" dirty="0" smtClean="0"/>
              <a:t> </a:t>
            </a:r>
            <a:r>
              <a:rPr lang="en-GB" dirty="0"/>
              <a:t>take categorical values from a fixed set e.g. {blue,</a:t>
            </a:r>
            <a:r>
              <a:rPr lang="en-US" dirty="0"/>
              <a:t> </a:t>
            </a:r>
            <a:r>
              <a:rPr lang="en-GB" dirty="0"/>
              <a:t>green,</a:t>
            </a:r>
            <a:r>
              <a:rPr lang="en-US" dirty="0"/>
              <a:t> </a:t>
            </a:r>
            <a:r>
              <a:rPr lang="en-GB" dirty="0"/>
              <a:t>yellow, pink}</a:t>
            </a:r>
          </a:p>
          <a:p>
            <a:r>
              <a:rPr lang="en-GB" dirty="0"/>
              <a:t>N-point / uniform crossover operators work</a:t>
            </a:r>
          </a:p>
          <a:p>
            <a:r>
              <a:rPr lang="en-GB" dirty="0"/>
              <a:t>Extend bit-flipping mutation to make</a:t>
            </a:r>
          </a:p>
          <a:p>
            <a:pPr lvl="1"/>
            <a:r>
              <a:rPr lang="en-GB" dirty="0"/>
              <a:t>“creep” i.e. more likely to move to similar </a:t>
            </a:r>
            <a:r>
              <a:rPr lang="en-GB" dirty="0" smtClean="0"/>
              <a:t>value </a:t>
            </a:r>
          </a:p>
          <a:p>
            <a:pPr lvl="2"/>
            <a:r>
              <a:rPr lang="en-GB" dirty="0" smtClean="0"/>
              <a:t>Adding a small (positive or negative) value to each gene with probability </a:t>
            </a:r>
            <a:r>
              <a:rPr lang="en-GB" i="1" dirty="0" smtClean="0"/>
              <a:t>p</a:t>
            </a:r>
            <a:r>
              <a:rPr lang="en-GB" i="1" baseline="-25000" dirty="0"/>
              <a:t>.</a:t>
            </a:r>
            <a:endParaRPr lang="en-GB" i="1" dirty="0"/>
          </a:p>
          <a:p>
            <a:pPr lvl="1"/>
            <a:r>
              <a:rPr lang="en-GB" dirty="0"/>
              <a:t>Random </a:t>
            </a:r>
            <a:r>
              <a:rPr lang="en-GB" dirty="0" smtClean="0"/>
              <a:t>resetting (</a:t>
            </a:r>
            <a:r>
              <a:rPr lang="en-GB" dirty="0"/>
              <a:t>esp. categorical variables</a:t>
            </a:r>
            <a:r>
              <a:rPr lang="en-GB" dirty="0" smtClean="0"/>
              <a:t>)</a:t>
            </a:r>
          </a:p>
          <a:p>
            <a:pPr lvl="2"/>
            <a:r>
              <a:rPr lang="en-GB" dirty="0" smtClean="0"/>
              <a:t>With probability </a:t>
            </a:r>
            <a:r>
              <a:rPr lang="en-GB" i="1" dirty="0" smtClean="0"/>
              <a:t>p</a:t>
            </a:r>
            <a:r>
              <a:rPr lang="en-GB" i="1" baseline="-25000" dirty="0" smtClean="0"/>
              <a:t>m</a:t>
            </a:r>
            <a:r>
              <a:rPr lang="en-GB" baseline="-25000" dirty="0" smtClean="0"/>
              <a:t>  </a:t>
            </a:r>
            <a:r>
              <a:rPr lang="en-GB" dirty="0" smtClean="0"/>
              <a:t>a new value is chosen at random</a:t>
            </a:r>
            <a:endParaRPr lang="en-GB" dirty="0"/>
          </a:p>
          <a:p>
            <a:r>
              <a:rPr lang="en-US" dirty="0" smtClean="0"/>
              <a:t>Same recombination as for binary representation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26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Real-Valued or Floating-Point </a:t>
            </a:r>
            <a:r>
              <a:rPr lang="nl-NL" dirty="0" err="1" smtClean="0"/>
              <a:t>Representation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problems occur as real valued problems, e.g. continuous parameter </a:t>
            </a:r>
            <a:r>
              <a:rPr lang="en-US" dirty="0" err="1" smtClean="0"/>
              <a:t>optimisation</a:t>
            </a:r>
            <a:r>
              <a:rPr lang="en-US" dirty="0" smtClean="0"/>
              <a:t> </a:t>
            </a:r>
            <a:r>
              <a:rPr lang="en-US" i="1" dirty="0" smtClean="0"/>
              <a:t>f : </a:t>
            </a:r>
            <a:r>
              <a:rPr lang="en-GB" i="1" dirty="0" smtClean="0">
                <a:sym typeface="Symbol" pitchFamily="18" charset="2"/>
              </a:rPr>
              <a:t></a:t>
            </a:r>
            <a:r>
              <a:rPr lang="en-US" i="1" dirty="0" smtClean="0">
                <a:sym typeface="Bookshelf Symbol 5" pitchFamily="2" charset="2"/>
              </a:rPr>
              <a:t> </a:t>
            </a:r>
            <a:r>
              <a:rPr lang="en-US" i="1" baseline="30000" dirty="0" smtClean="0">
                <a:sym typeface="Bookshelf Symbol 5" pitchFamily="2" charset="2"/>
              </a:rPr>
              <a:t>n</a:t>
            </a:r>
            <a:r>
              <a:rPr lang="en-GB" i="1" dirty="0" smtClean="0">
                <a:sym typeface="Bookshelf Symbol 5" pitchFamily="2" charset="2"/>
              </a:rPr>
              <a:t> </a:t>
            </a:r>
            <a:r>
              <a:rPr lang="en-US" i="1" dirty="0" smtClean="0">
                <a:sym typeface="Wingdings" pitchFamily="2" charset="2"/>
              </a:rPr>
              <a:t> </a:t>
            </a:r>
            <a:r>
              <a:rPr lang="en-GB" i="1" dirty="0" smtClean="0">
                <a:sym typeface="Symbol" pitchFamily="18" charset="2"/>
              </a:rPr>
              <a:t></a:t>
            </a:r>
            <a:endParaRPr lang="en-US" i="1" dirty="0" smtClean="0"/>
          </a:p>
          <a:p>
            <a:r>
              <a:rPr lang="en-US" dirty="0" smtClean="0"/>
              <a:t>Illustration: Ackley’s function (often used in EC)</a:t>
            </a:r>
          </a:p>
          <a:p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710251"/>
              </p:ext>
            </p:extLst>
          </p:nvPr>
        </p:nvGraphicFramePr>
        <p:xfrm>
          <a:off x="898041" y="3502328"/>
          <a:ext cx="3555343" cy="1797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4" imgW="2006600" imgH="990600" progId="Equation.3">
                  <p:embed/>
                </p:oleObj>
              </mc:Choice>
              <mc:Fallback>
                <p:oleObj name="Equation" r:id="rId4" imgW="2006600" imgH="990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041" y="3502328"/>
                        <a:ext cx="3555343" cy="179748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4382" y="2990811"/>
            <a:ext cx="3669396" cy="313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56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Real-Valued or Floating-Point </a:t>
            </a:r>
            <a:r>
              <a:rPr lang="nl-NL" dirty="0" err="1" smtClean="0"/>
              <a:t>Representation</a:t>
            </a:r>
            <a:r>
              <a:rPr lang="nl-NL" dirty="0" smtClean="0"/>
              <a:t>: </a:t>
            </a:r>
            <a:r>
              <a:rPr lang="en-GB" dirty="0" smtClean="0"/>
              <a:t>Mapping </a:t>
            </a:r>
            <a:r>
              <a:rPr lang="en-GB" dirty="0"/>
              <a:t>real values on bit strings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None/>
            </a:pPr>
            <a:r>
              <a:rPr lang="en-US" dirty="0"/>
              <a:t>z </a:t>
            </a:r>
            <a:r>
              <a:rPr lang="en-GB" dirty="0">
                <a:sym typeface="Symbol" pitchFamily="18" charset="2"/>
              </a:rPr>
              <a:t> </a:t>
            </a:r>
            <a:r>
              <a:rPr lang="en-US" dirty="0"/>
              <a:t>[</a:t>
            </a:r>
            <a:r>
              <a:rPr lang="en-US" dirty="0" err="1"/>
              <a:t>x,y</a:t>
            </a:r>
            <a:r>
              <a:rPr lang="en-US" dirty="0"/>
              <a:t>] </a:t>
            </a:r>
            <a:r>
              <a:rPr lang="en-US" b="1" dirty="0">
                <a:sym typeface="Symbol" pitchFamily="18" charset="2"/>
              </a:rPr>
              <a:t></a:t>
            </a:r>
            <a:r>
              <a:rPr lang="en-GB" dirty="0"/>
              <a:t> </a:t>
            </a:r>
            <a:r>
              <a:rPr lang="en-GB" i="1" dirty="0">
                <a:sym typeface="Symbol" pitchFamily="18" charset="2"/>
              </a:rPr>
              <a:t></a:t>
            </a:r>
            <a:r>
              <a:rPr lang="en-GB" sz="1800" i="1" dirty="0">
                <a:sym typeface="Symbol" pitchFamily="18" charset="2"/>
              </a:rPr>
              <a:t> </a:t>
            </a:r>
            <a:r>
              <a:rPr lang="en-US" dirty="0">
                <a:sym typeface="Bookshelf Symbol 5" pitchFamily="2" charset="2"/>
              </a:rPr>
              <a:t>represented by {a</a:t>
            </a:r>
            <a:r>
              <a:rPr lang="en-US" baseline="-25000" dirty="0">
                <a:sym typeface="Bookshelf Symbol 5" pitchFamily="2" charset="2"/>
              </a:rPr>
              <a:t>1</a:t>
            </a:r>
            <a:r>
              <a:rPr lang="en-US" dirty="0">
                <a:sym typeface="Bookshelf Symbol 5" pitchFamily="2" charset="2"/>
              </a:rPr>
              <a:t>,…,</a:t>
            </a:r>
            <a:r>
              <a:rPr lang="en-US" dirty="0" err="1">
                <a:sym typeface="Bookshelf Symbol 5" pitchFamily="2" charset="2"/>
              </a:rPr>
              <a:t>a</a:t>
            </a:r>
            <a:r>
              <a:rPr lang="en-US" baseline="-25000" dirty="0" err="1">
                <a:sym typeface="Bookshelf Symbol 5" pitchFamily="2" charset="2"/>
              </a:rPr>
              <a:t>L</a:t>
            </a:r>
            <a:r>
              <a:rPr lang="en-US" dirty="0">
                <a:sym typeface="Bookshelf Symbol 5" pitchFamily="2" charset="2"/>
              </a:rPr>
              <a:t>} </a:t>
            </a:r>
            <a:r>
              <a:rPr lang="en-GB" dirty="0">
                <a:sym typeface="Symbol" pitchFamily="18" charset="2"/>
              </a:rPr>
              <a:t>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/>
              <a:t>{0,1}</a:t>
            </a:r>
            <a:r>
              <a:rPr lang="en-US" baseline="30000" dirty="0"/>
              <a:t>L</a:t>
            </a:r>
          </a:p>
          <a:p>
            <a:pPr>
              <a:buFont typeface="Wingdings" pitchFamily="2" charset="2"/>
              <a:buNone/>
            </a:pPr>
            <a:endParaRPr lang="en-US" baseline="30000" dirty="0"/>
          </a:p>
          <a:p>
            <a:pPr>
              <a:buFontTx/>
              <a:buChar char="•"/>
            </a:pPr>
            <a:r>
              <a:rPr lang="en-US" dirty="0"/>
              <a:t>[</a:t>
            </a:r>
            <a:r>
              <a:rPr lang="en-US" dirty="0" err="1"/>
              <a:t>x,y</a:t>
            </a:r>
            <a:r>
              <a:rPr lang="en-US" dirty="0"/>
              <a:t>]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dirty="0"/>
              <a:t>{0,1}</a:t>
            </a:r>
            <a:r>
              <a:rPr lang="en-US" baseline="30000" dirty="0"/>
              <a:t>L </a:t>
            </a:r>
            <a:r>
              <a:rPr lang="en-US" dirty="0">
                <a:sym typeface="Bookshelf Symbol 5" pitchFamily="2" charset="2"/>
              </a:rPr>
              <a:t>must be invertible (one phenotype per genotype)</a:t>
            </a:r>
          </a:p>
          <a:p>
            <a:pPr>
              <a:buFontTx/>
              <a:buChar char="•"/>
            </a:pPr>
            <a:r>
              <a:rPr lang="en-US" dirty="0">
                <a:sym typeface="Symbol" pitchFamily="18" charset="2"/>
              </a:rPr>
              <a:t>: </a:t>
            </a:r>
            <a:r>
              <a:rPr lang="en-US" dirty="0"/>
              <a:t>{0,1}</a:t>
            </a:r>
            <a:r>
              <a:rPr lang="en-US" baseline="30000" dirty="0"/>
              <a:t>L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dirty="0"/>
              <a:t>[</a:t>
            </a:r>
            <a:r>
              <a:rPr lang="en-US" dirty="0" err="1"/>
              <a:t>x,y</a:t>
            </a:r>
            <a:r>
              <a:rPr lang="en-US" dirty="0"/>
              <a:t>] </a:t>
            </a:r>
            <a:r>
              <a:rPr lang="en-US" dirty="0">
                <a:sym typeface="Bookshelf Symbol 5" pitchFamily="2" charset="2"/>
              </a:rPr>
              <a:t>defines the representation </a:t>
            </a:r>
          </a:p>
          <a:p>
            <a:pPr>
              <a:buFontTx/>
              <a:buChar char="•"/>
            </a:pPr>
            <a:endParaRPr lang="en-US" dirty="0">
              <a:sym typeface="Bookshelf Symbol 5" pitchFamily="2" charset="2"/>
            </a:endParaRPr>
          </a:p>
          <a:p>
            <a:pPr>
              <a:buFontTx/>
              <a:buChar char="•"/>
            </a:pPr>
            <a:endParaRPr lang="en-US" dirty="0">
              <a:sym typeface="Bookshelf Symbol 5" pitchFamily="2" charset="2"/>
            </a:endParaRPr>
          </a:p>
          <a:p>
            <a:pPr>
              <a:buFontTx/>
              <a:buChar char="•"/>
            </a:pPr>
            <a:endParaRPr lang="en-US" dirty="0" smtClean="0">
              <a:sym typeface="Bookshelf Symbol 5" pitchFamily="2" charset="2"/>
            </a:endParaRPr>
          </a:p>
          <a:p>
            <a:pPr>
              <a:buFontTx/>
              <a:buChar char="•"/>
            </a:pPr>
            <a:endParaRPr lang="en-US" dirty="0">
              <a:sym typeface="Bookshelf Symbol 5" pitchFamily="2" charset="2"/>
            </a:endParaRPr>
          </a:p>
          <a:p>
            <a:r>
              <a:rPr lang="en-US" dirty="0"/>
              <a:t>Only 2</a:t>
            </a:r>
            <a:r>
              <a:rPr lang="en-US" baseline="30000" dirty="0"/>
              <a:t>L</a:t>
            </a:r>
            <a:r>
              <a:rPr lang="en-US" dirty="0"/>
              <a:t> values out of infinite are represented</a:t>
            </a:r>
          </a:p>
          <a:p>
            <a:r>
              <a:rPr lang="en-US" dirty="0"/>
              <a:t>L determines possible maximum precision of solution</a:t>
            </a:r>
          </a:p>
          <a:p>
            <a:r>
              <a:rPr lang="en-US" dirty="0"/>
              <a:t>High precision </a:t>
            </a:r>
            <a:r>
              <a:rPr lang="en-US" dirty="0">
                <a:sym typeface="Wingdings" pitchFamily="2" charset="2"/>
              </a:rPr>
              <a:t> long chromosomes (slow evolution)</a:t>
            </a:r>
            <a:endParaRPr lang="en-GB" dirty="0">
              <a:sym typeface="Wingdings" pitchFamily="2" charset="2"/>
            </a:endParaRPr>
          </a:p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486567"/>
              </p:ext>
            </p:extLst>
          </p:nvPr>
        </p:nvGraphicFramePr>
        <p:xfrm>
          <a:off x="1325563" y="3687763"/>
          <a:ext cx="6397625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4" imgW="2743200" imgH="444240" progId="Equation.3">
                  <p:embed/>
                </p:oleObj>
              </mc:Choice>
              <mc:Fallback>
                <p:oleObj name="Equation" r:id="rId4" imgW="2743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3687763"/>
                        <a:ext cx="6397625" cy="1036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1007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Real-Valued or Floating-Point </a:t>
            </a:r>
            <a:r>
              <a:rPr lang="nl-NL" dirty="0" err="1" smtClean="0"/>
              <a:t>Representation</a:t>
            </a:r>
            <a:r>
              <a:rPr lang="nl-NL" dirty="0" smtClean="0"/>
              <a:t>:</a:t>
            </a:r>
            <a:br>
              <a:rPr lang="nl-NL" dirty="0" smtClean="0"/>
            </a:br>
            <a:r>
              <a:rPr lang="nl-NL" dirty="0" smtClean="0"/>
              <a:t>Uniform </a:t>
            </a:r>
            <a:r>
              <a:rPr lang="en-GB" dirty="0" smtClean="0"/>
              <a:t>Mutation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General scheme of floating point mutations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Uniform Mutation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Analogous to bit-flipping (binary) or random resetting (integers)</a:t>
            </a:r>
          </a:p>
          <a:p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998154"/>
              </p:ext>
            </p:extLst>
          </p:nvPr>
        </p:nvGraphicFramePr>
        <p:xfrm>
          <a:off x="1866900" y="2132856"/>
          <a:ext cx="44958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" name="Equation" r:id="rId4" imgW="1968500" imgH="254000" progId="Equation.3">
                  <p:embed/>
                </p:oleObj>
              </mc:Choice>
              <mc:Fallback>
                <p:oleObj name="Equation" r:id="rId4" imgW="19685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2132856"/>
                        <a:ext cx="4495800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795255"/>
              </p:ext>
            </p:extLst>
          </p:nvPr>
        </p:nvGraphicFramePr>
        <p:xfrm>
          <a:off x="2051720" y="3140968"/>
          <a:ext cx="23622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" name="Equation" r:id="rId6" imgW="1066800" imgH="228600" progId="Equation.3">
                  <p:embed/>
                </p:oleObj>
              </mc:Choice>
              <mc:Fallback>
                <p:oleObj name="Equation" r:id="rId6" imgW="1066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140968"/>
                        <a:ext cx="2362200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090240"/>
              </p:ext>
            </p:extLst>
          </p:nvPr>
        </p:nvGraphicFramePr>
        <p:xfrm>
          <a:off x="827584" y="4437112"/>
          <a:ext cx="64420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" name="Equation" r:id="rId8" imgW="2768600" imgH="228600" progId="Equation.3">
                  <p:embed/>
                </p:oleObj>
              </mc:Choice>
              <mc:Fallback>
                <p:oleObj name="Equation" r:id="rId8" imgW="276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437112"/>
                        <a:ext cx="6442075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4554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Real-Valued or Floating-Point </a:t>
            </a:r>
            <a:r>
              <a:rPr lang="nl-NL" dirty="0" err="1" smtClean="0"/>
              <a:t>Representation</a:t>
            </a:r>
            <a:r>
              <a:rPr lang="en-US" dirty="0" smtClean="0"/>
              <a:t>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Nonuniform</a:t>
            </a:r>
            <a:r>
              <a:rPr lang="en-GB" dirty="0" smtClean="0"/>
              <a:t> Mutation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Non-uniform mutations:</a:t>
            </a:r>
          </a:p>
          <a:p>
            <a:pPr lvl="1"/>
            <a:r>
              <a:rPr lang="en-GB" dirty="0" smtClean="0"/>
              <a:t>Many methods proposed, such as time-varying range of change etc.</a:t>
            </a:r>
          </a:p>
          <a:p>
            <a:pPr lvl="1"/>
            <a:r>
              <a:rPr lang="en-GB" dirty="0" smtClean="0"/>
              <a:t>Most schemes are probabilistic but usually only make a small change to value</a:t>
            </a:r>
          </a:p>
          <a:p>
            <a:pPr lvl="1"/>
            <a:r>
              <a:rPr lang="en-GB" dirty="0" smtClean="0"/>
              <a:t>Most common method is to add random deviate to each variable separately, taken from N(0, </a:t>
            </a:r>
            <a:r>
              <a:rPr lang="en-GB" dirty="0" smtClean="0">
                <a:sym typeface="Symbol" pitchFamily="18" charset="2"/>
              </a:rPr>
              <a:t></a:t>
            </a:r>
            <a:r>
              <a:rPr lang="en-GB" dirty="0" smtClean="0"/>
              <a:t>) Gaussian distribution and then curtail to range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err="1"/>
              <a:t>x’</a:t>
            </a:r>
            <a:r>
              <a:rPr lang="en-GB" baseline="-25000" dirty="0" err="1"/>
              <a:t>i</a:t>
            </a:r>
            <a:r>
              <a:rPr lang="en-GB" dirty="0"/>
              <a:t> = x</a:t>
            </a:r>
            <a:r>
              <a:rPr lang="en-GB" baseline="-25000" dirty="0"/>
              <a:t>i</a:t>
            </a:r>
            <a:r>
              <a:rPr lang="en-GB" dirty="0"/>
              <a:t> + N(0,</a:t>
            </a:r>
            <a:r>
              <a:rPr lang="en-GB" dirty="0">
                <a:sym typeface="Symbol" pitchFamily="18" charset="2"/>
              </a:rPr>
              <a:t>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Standard deviation </a:t>
            </a:r>
            <a:r>
              <a:rPr lang="en-GB" dirty="0" smtClean="0">
                <a:sym typeface="Symbol" pitchFamily="18" charset="2"/>
              </a:rPr>
              <a:t>, </a:t>
            </a:r>
            <a:r>
              <a:rPr lang="en-GB" i="1" dirty="0" smtClean="0">
                <a:sym typeface="Symbol" pitchFamily="18" charset="2"/>
              </a:rPr>
              <a:t>mutation step size</a:t>
            </a:r>
            <a:r>
              <a:rPr lang="en-GB" dirty="0" smtClean="0">
                <a:sym typeface="Symbol" pitchFamily="18" charset="2"/>
              </a:rPr>
              <a:t>, controls </a:t>
            </a:r>
            <a:r>
              <a:rPr lang="en-US" dirty="0" smtClean="0">
                <a:sym typeface="Symbol" pitchFamily="18" charset="2"/>
              </a:rPr>
              <a:t>amount</a:t>
            </a:r>
            <a:r>
              <a:rPr lang="en-GB" dirty="0" smtClean="0">
                <a:sym typeface="Symbol" pitchFamily="18" charset="2"/>
              </a:rPr>
              <a:t> of change (2/3 of drawings will lie in range (-</a:t>
            </a:r>
            <a:r>
              <a:rPr lang="en-GB" dirty="0" smtClean="0"/>
              <a:t> </a:t>
            </a:r>
            <a:r>
              <a:rPr lang="en-GB" dirty="0" smtClean="0">
                <a:sym typeface="Symbol" pitchFamily="18" charset="2"/>
              </a:rPr>
              <a:t> to +</a:t>
            </a:r>
            <a:r>
              <a:rPr lang="en-GB" dirty="0" smtClean="0"/>
              <a:t> </a:t>
            </a:r>
            <a:r>
              <a:rPr lang="en-GB" dirty="0" smtClean="0">
                <a:sym typeface="Symbol" pitchFamily="18" charset="2"/>
              </a:rPr>
              <a:t>))</a:t>
            </a:r>
            <a:endParaRPr lang="en-GB" dirty="0" smtClean="0"/>
          </a:p>
          <a:p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71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Real-Valued or Floating-Point </a:t>
            </a:r>
            <a:r>
              <a:rPr lang="nl-NL" dirty="0" err="1" smtClean="0"/>
              <a:t>Representation</a:t>
            </a:r>
            <a:r>
              <a:rPr lang="en-US" dirty="0" smtClean="0"/>
              <a:t>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Self-Adaptive Mutation (1/2)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nl-NL" sz="2400" dirty="0" smtClean="0"/>
              <a:t>Step-</a:t>
            </a:r>
            <a:r>
              <a:rPr lang="nl-NL" sz="2400" dirty="0" err="1" smtClean="0"/>
              <a:t>sizes</a:t>
            </a:r>
            <a:r>
              <a:rPr lang="nl-NL" sz="2400" dirty="0" smtClean="0"/>
              <a:t> are </a:t>
            </a:r>
            <a:r>
              <a:rPr lang="nl-NL" sz="2400" dirty="0" err="1" smtClean="0"/>
              <a:t>included</a:t>
            </a:r>
            <a:r>
              <a:rPr lang="nl-NL" sz="2400" dirty="0" smtClean="0"/>
              <a:t> in the </a:t>
            </a:r>
            <a:r>
              <a:rPr lang="nl-NL" sz="2400" dirty="0" err="1" smtClean="0"/>
              <a:t>genome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undergo</a:t>
            </a:r>
            <a:r>
              <a:rPr lang="nl-NL" sz="2400" dirty="0" smtClean="0"/>
              <a:t> </a:t>
            </a:r>
            <a:r>
              <a:rPr lang="nl-NL" sz="2400" dirty="0" err="1" smtClean="0"/>
              <a:t>variation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selection</a:t>
            </a:r>
            <a:r>
              <a:rPr lang="nl-NL" sz="2400" dirty="0" smtClean="0"/>
              <a:t> </a:t>
            </a:r>
            <a:r>
              <a:rPr lang="nl-NL" sz="2400" dirty="0" err="1" smtClean="0"/>
              <a:t>themselves</a:t>
            </a:r>
            <a:r>
              <a:rPr lang="nl-NL" sz="2400" dirty="0" smtClean="0"/>
              <a:t>: </a:t>
            </a:r>
            <a:r>
              <a:rPr lang="en-GB" sz="2400" dirty="0">
                <a:sym typeface="Symbol" pitchFamily="18" charset="2"/>
              </a:rPr>
              <a:t> </a:t>
            </a:r>
            <a:r>
              <a:rPr lang="en-GB" sz="2400" dirty="0">
                <a:sym typeface="Bookshelf Symbol 2" pitchFamily="2" charset="2"/>
              </a:rPr>
              <a:t>x</a:t>
            </a:r>
            <a:r>
              <a:rPr lang="en-GB" sz="2400" baseline="-25000" dirty="0">
                <a:sym typeface="Bookshelf Symbol 2" pitchFamily="2" charset="2"/>
              </a:rPr>
              <a:t>1</a:t>
            </a:r>
            <a:r>
              <a:rPr lang="en-GB" sz="2400" dirty="0">
                <a:sym typeface="Bookshelf Symbol 2" pitchFamily="2" charset="2"/>
              </a:rPr>
              <a:t>,…,</a:t>
            </a:r>
            <a:r>
              <a:rPr lang="en-GB" sz="2400" dirty="0" err="1">
                <a:sym typeface="Bookshelf Symbol 2" pitchFamily="2" charset="2"/>
              </a:rPr>
              <a:t>x</a:t>
            </a:r>
            <a:r>
              <a:rPr lang="en-GB" sz="2400" baseline="-25000" dirty="0" err="1">
                <a:sym typeface="Bookshelf Symbol 2" pitchFamily="2" charset="2"/>
              </a:rPr>
              <a:t>n</a:t>
            </a:r>
            <a:r>
              <a:rPr lang="en-GB" sz="2400" dirty="0">
                <a:sym typeface="Bookshelf Symbol 2" pitchFamily="2" charset="2"/>
              </a:rPr>
              <a:t>, </a:t>
            </a:r>
            <a:r>
              <a:rPr lang="en-GB" sz="2400" dirty="0">
                <a:sym typeface="Symbol" pitchFamily="18" charset="2"/>
              </a:rPr>
              <a:t></a:t>
            </a:r>
            <a:r>
              <a:rPr lang="en-GB" sz="2400" dirty="0">
                <a:sym typeface="Bookshelf Symbol 2" pitchFamily="2" charset="2"/>
              </a:rPr>
              <a:t> </a:t>
            </a:r>
            <a:r>
              <a:rPr lang="en-GB" sz="2400" dirty="0">
                <a:sym typeface="Symbol" pitchFamily="18" charset="2"/>
              </a:rPr>
              <a:t> </a:t>
            </a:r>
            <a:endParaRPr lang="nl-NL" sz="2400" dirty="0" smtClean="0"/>
          </a:p>
          <a:p>
            <a:endParaRPr lang="nl-NL" dirty="0"/>
          </a:p>
          <a:p>
            <a:r>
              <a:rPr lang="nl-NL" dirty="0" err="1" smtClean="0"/>
              <a:t>Mutation</a:t>
            </a:r>
            <a:r>
              <a:rPr lang="nl-NL" dirty="0" smtClean="0"/>
              <a:t> step </a:t>
            </a:r>
            <a:r>
              <a:rPr lang="nl-NL" dirty="0" err="1" smtClean="0"/>
              <a:t>size</a:t>
            </a:r>
            <a:r>
              <a:rPr lang="nl-NL" dirty="0" smtClean="0"/>
              <a:t> is </a:t>
            </a:r>
            <a:r>
              <a:rPr lang="nl-NL" dirty="0" err="1" smtClean="0"/>
              <a:t>not</a:t>
            </a:r>
            <a:r>
              <a:rPr lang="nl-NL" dirty="0" smtClean="0"/>
              <a:t> set </a:t>
            </a:r>
            <a:r>
              <a:rPr lang="nl-NL" dirty="0" err="1" smtClean="0"/>
              <a:t>by</a:t>
            </a:r>
            <a:r>
              <a:rPr lang="nl-NL" dirty="0" smtClean="0"/>
              <a:t> user but </a:t>
            </a:r>
            <a:r>
              <a:rPr lang="nl-NL" dirty="0" err="1" smtClean="0"/>
              <a:t>coevolves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solution</a:t>
            </a:r>
          </a:p>
          <a:p>
            <a:endParaRPr lang="nl-NL" dirty="0"/>
          </a:p>
          <a:p>
            <a:r>
              <a:rPr lang="nl-NL" dirty="0" smtClean="0"/>
              <a:t>Different </a:t>
            </a:r>
            <a:r>
              <a:rPr lang="nl-NL" dirty="0" err="1" smtClean="0"/>
              <a:t>mutation</a:t>
            </a:r>
            <a:r>
              <a:rPr lang="nl-NL" dirty="0" smtClean="0"/>
              <a:t> </a:t>
            </a:r>
            <a:r>
              <a:rPr lang="nl-NL" dirty="0" err="1" smtClean="0"/>
              <a:t>strategies</a:t>
            </a:r>
            <a:r>
              <a:rPr lang="nl-NL" dirty="0" smtClean="0"/>
              <a:t> </a:t>
            </a:r>
            <a:r>
              <a:rPr lang="nl-NL" dirty="0" err="1" smtClean="0"/>
              <a:t>may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appropriate</a:t>
            </a:r>
            <a:r>
              <a:rPr lang="nl-NL" dirty="0" smtClean="0"/>
              <a:t> in different stages of the </a:t>
            </a:r>
            <a:r>
              <a:rPr lang="nl-NL" dirty="0" err="1" smtClean="0"/>
              <a:t>evolutionary</a:t>
            </a:r>
            <a:r>
              <a:rPr lang="nl-NL" dirty="0" smtClean="0"/>
              <a:t> search </a:t>
            </a:r>
            <a:r>
              <a:rPr lang="nl-NL" dirty="0" err="1" smtClean="0"/>
              <a:t>process</a:t>
            </a:r>
            <a:r>
              <a:rPr lang="nl-NL" dirty="0" smtClean="0"/>
              <a:t>. </a:t>
            </a:r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7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Chapter 4:</a:t>
            </a:r>
            <a:br>
              <a:rPr lang="en-US" dirty="0" smtClean="0"/>
            </a:br>
            <a:r>
              <a:rPr lang="en-US" dirty="0" smtClean="0"/>
              <a:t>Representation, Mutation, and Recombination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Role of </a:t>
            </a:r>
            <a:r>
              <a:rPr lang="en-US" dirty="0"/>
              <a:t>r</a:t>
            </a:r>
            <a:r>
              <a:rPr lang="en-US" dirty="0" smtClean="0"/>
              <a:t>epresentation and variation operators</a:t>
            </a:r>
          </a:p>
          <a:p>
            <a:r>
              <a:rPr lang="en-US" dirty="0" smtClean="0"/>
              <a:t>Most common representation of genomes:</a:t>
            </a:r>
          </a:p>
          <a:p>
            <a:pPr lvl="1"/>
            <a:r>
              <a:rPr lang="en-US" dirty="0" smtClean="0"/>
              <a:t>Binary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Real-Valued or Floating-Point</a:t>
            </a:r>
          </a:p>
          <a:p>
            <a:pPr lvl="1"/>
            <a:r>
              <a:rPr lang="en-US" dirty="0" smtClean="0"/>
              <a:t>Permutation</a:t>
            </a:r>
          </a:p>
          <a:p>
            <a:pPr lvl="1"/>
            <a:r>
              <a:rPr lang="en-US" dirty="0" smtClean="0"/>
              <a:t>Tree</a:t>
            </a:r>
          </a:p>
          <a:p>
            <a:pPr marL="3175" lvl="1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54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Real-Valued or Floating-Point </a:t>
            </a:r>
            <a:r>
              <a:rPr lang="nl-NL" dirty="0" err="1"/>
              <a:t>Representation</a:t>
            </a:r>
            <a:r>
              <a:rPr lang="en-US" dirty="0"/>
              <a:t>: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Self-Adaptive Mutation </a:t>
            </a:r>
            <a:r>
              <a:rPr lang="en-GB" dirty="0" smtClean="0"/>
              <a:t>(2/2)</a:t>
            </a:r>
            <a:endParaRPr lang="en-GB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Mutate </a:t>
            </a:r>
            <a:r>
              <a:rPr lang="en-GB" sz="2800" dirty="0">
                <a:sym typeface="Symbol" pitchFamily="18" charset="2"/>
              </a:rPr>
              <a:t></a:t>
            </a:r>
            <a:r>
              <a:rPr lang="en-GB" sz="2800" dirty="0"/>
              <a:t> first</a:t>
            </a:r>
            <a:endParaRPr lang="en-GB" sz="28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GB" sz="2800" dirty="0" smtClean="0">
                <a:sym typeface="Symbol" pitchFamily="18" charset="2"/>
              </a:rPr>
              <a:t>Net </a:t>
            </a:r>
            <a:r>
              <a:rPr lang="en-GB" sz="2800" dirty="0">
                <a:sym typeface="Symbol" pitchFamily="18" charset="2"/>
              </a:rPr>
              <a:t>mutation effect:  </a:t>
            </a:r>
            <a:r>
              <a:rPr lang="en-GB" sz="2800" dirty="0">
                <a:sym typeface="Bookshelf Symbol 2" pitchFamily="2" charset="2"/>
              </a:rPr>
              <a:t>x, </a:t>
            </a:r>
            <a:r>
              <a:rPr lang="en-GB" sz="2800" dirty="0">
                <a:sym typeface="Symbol" pitchFamily="18" charset="2"/>
              </a:rPr>
              <a:t></a:t>
            </a:r>
            <a:r>
              <a:rPr lang="en-GB" sz="2800" dirty="0">
                <a:sym typeface="Bookshelf Symbol 2" pitchFamily="2" charset="2"/>
              </a:rPr>
              <a:t> </a:t>
            </a:r>
            <a:r>
              <a:rPr lang="en-GB" sz="2800" dirty="0">
                <a:sym typeface="Symbol" pitchFamily="18" charset="2"/>
              </a:rPr>
              <a:t> </a:t>
            </a:r>
            <a:r>
              <a:rPr lang="en-GB" sz="2800" dirty="0">
                <a:sym typeface="Wingdings" pitchFamily="2" charset="2"/>
              </a:rPr>
              <a:t> </a:t>
            </a:r>
            <a:r>
              <a:rPr lang="en-GB" sz="2800" dirty="0">
                <a:sym typeface="Symbol" pitchFamily="18" charset="2"/>
              </a:rPr>
              <a:t> </a:t>
            </a:r>
            <a:r>
              <a:rPr lang="en-GB" sz="2800" dirty="0">
                <a:sym typeface="Bookshelf Symbol 2" pitchFamily="2" charset="2"/>
              </a:rPr>
              <a:t>x’, </a:t>
            </a:r>
            <a:r>
              <a:rPr lang="en-GB" sz="2800" dirty="0">
                <a:sym typeface="Symbol" pitchFamily="18" charset="2"/>
              </a:rPr>
              <a:t>’</a:t>
            </a:r>
            <a:r>
              <a:rPr lang="en-GB" sz="2800" dirty="0">
                <a:sym typeface="Bookshelf Symbol 2" pitchFamily="2" charset="2"/>
              </a:rPr>
              <a:t> </a:t>
            </a:r>
            <a:r>
              <a:rPr lang="en-GB" sz="2800" dirty="0">
                <a:sym typeface="Symbol" pitchFamily="18" charset="2"/>
              </a:rPr>
              <a:t>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sym typeface="Symbol" pitchFamily="18" charset="2"/>
              </a:rPr>
              <a:t>Order is important: 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sym typeface="Symbol" pitchFamily="18" charset="2"/>
              </a:rPr>
              <a:t>first  </a:t>
            </a:r>
            <a:r>
              <a:rPr lang="en-GB" sz="2400" dirty="0">
                <a:sym typeface="Wingdings" pitchFamily="2" charset="2"/>
              </a:rPr>
              <a:t> </a:t>
            </a:r>
            <a:r>
              <a:rPr lang="en-GB" sz="2400" dirty="0">
                <a:sym typeface="Symbol" pitchFamily="18" charset="2"/>
              </a:rPr>
              <a:t>’ (see later how)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sym typeface="Symbol" pitchFamily="18" charset="2"/>
              </a:rPr>
              <a:t>then x </a:t>
            </a:r>
            <a:r>
              <a:rPr lang="en-GB" sz="2400" dirty="0">
                <a:sym typeface="Wingdings" pitchFamily="2" charset="2"/>
              </a:rPr>
              <a:t> x’ = x + N(0,</a:t>
            </a:r>
            <a:r>
              <a:rPr lang="en-GB" sz="2400" dirty="0">
                <a:sym typeface="Symbol" pitchFamily="18" charset="2"/>
              </a:rPr>
              <a:t></a:t>
            </a:r>
            <a:r>
              <a:rPr lang="en-GB" sz="2400" dirty="0">
                <a:sym typeface="Wingdings" pitchFamily="2" charset="2"/>
              </a:rPr>
              <a:t>’)</a:t>
            </a:r>
            <a:endParaRPr lang="en-GB" sz="24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GB" sz="2800" dirty="0">
                <a:sym typeface="Symbol" pitchFamily="18" charset="2"/>
              </a:rPr>
              <a:t>Rationale: new  </a:t>
            </a:r>
            <a:r>
              <a:rPr lang="en-GB" sz="2800" dirty="0">
                <a:sym typeface="Bookshelf Symbol 2" pitchFamily="2" charset="2"/>
              </a:rPr>
              <a:t>x’ ,</a:t>
            </a:r>
            <a:r>
              <a:rPr lang="en-GB" sz="2800" dirty="0">
                <a:sym typeface="Symbol" pitchFamily="18" charset="2"/>
              </a:rPr>
              <a:t>’</a:t>
            </a:r>
            <a:r>
              <a:rPr lang="en-GB" sz="2800" dirty="0">
                <a:sym typeface="Bookshelf Symbol 2" pitchFamily="2" charset="2"/>
              </a:rPr>
              <a:t> </a:t>
            </a:r>
            <a:r>
              <a:rPr lang="en-GB" sz="2800" dirty="0">
                <a:sym typeface="Symbol" pitchFamily="18" charset="2"/>
              </a:rPr>
              <a:t></a:t>
            </a:r>
            <a:r>
              <a:rPr lang="en-GB" sz="2800" dirty="0">
                <a:sym typeface="Wingdings" pitchFamily="2" charset="2"/>
              </a:rPr>
              <a:t> is evaluated twice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sym typeface="Wingdings" pitchFamily="2" charset="2"/>
              </a:rPr>
              <a:t>Primary: x’ is good if f(x’) is good 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sym typeface="Wingdings" pitchFamily="2" charset="2"/>
              </a:rPr>
              <a:t>Secondary: </a:t>
            </a:r>
            <a:r>
              <a:rPr lang="en-GB" sz="2400" dirty="0">
                <a:sym typeface="Symbol" pitchFamily="18" charset="2"/>
              </a:rPr>
              <a:t></a:t>
            </a:r>
            <a:r>
              <a:rPr lang="en-GB" sz="2400" dirty="0">
                <a:sym typeface="Wingdings" pitchFamily="2" charset="2"/>
              </a:rPr>
              <a:t>’ is good if the x’ it created is </a:t>
            </a:r>
            <a:r>
              <a:rPr lang="en-GB" sz="2400" dirty="0" smtClean="0">
                <a:sym typeface="Wingdings" pitchFamily="2" charset="2"/>
              </a:rPr>
              <a:t>good</a:t>
            </a:r>
          </a:p>
          <a:p>
            <a:pPr>
              <a:lnSpc>
                <a:spcPct val="90000"/>
              </a:lnSpc>
            </a:pPr>
            <a:r>
              <a:rPr lang="en-GB" sz="2800" dirty="0" smtClean="0">
                <a:sym typeface="Wingdings" pitchFamily="2" charset="2"/>
              </a:rPr>
              <a:t>Reversing </a:t>
            </a:r>
            <a:r>
              <a:rPr lang="en-GB" sz="2800" dirty="0">
                <a:sym typeface="Wingdings" pitchFamily="2" charset="2"/>
              </a:rPr>
              <a:t>mutation order this would not work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B4B2-2C7E-4734-BAE8-B1616E61A587}" type="slidenum">
              <a:rPr lang="nl-NL" smtClean="0"/>
              <a:pPr/>
              <a:t>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45588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Real-Valued or Floating-Point </a:t>
            </a:r>
            <a:r>
              <a:rPr lang="nl-NL" dirty="0" err="1" smtClean="0"/>
              <a:t>Representation</a:t>
            </a:r>
            <a:r>
              <a:rPr lang="en-US" dirty="0" smtClean="0"/>
              <a:t>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Uncorrelated mutation with one </a:t>
            </a:r>
            <a:r>
              <a:rPr lang="en-GB" dirty="0" smtClean="0">
                <a:sym typeface="Symbol" pitchFamily="18" charset="2"/>
              </a:rPr>
              <a:t> (1/2)</a:t>
            </a:r>
            <a:endParaRPr lang="en-GB" dirty="0">
              <a:sym typeface="Symbol" pitchFamily="18" charset="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sym typeface="Symbol" pitchFamily="18" charset="2"/>
              </a:rPr>
              <a:t>Chromosomes:  </a:t>
            </a:r>
            <a:r>
              <a:rPr lang="en-GB" sz="2800" dirty="0">
                <a:sym typeface="Bookshelf Symbol 2" pitchFamily="2" charset="2"/>
              </a:rPr>
              <a:t>x</a:t>
            </a:r>
            <a:r>
              <a:rPr lang="en-GB" sz="2800" baseline="-25000" dirty="0">
                <a:sym typeface="Bookshelf Symbol 2" pitchFamily="2" charset="2"/>
              </a:rPr>
              <a:t>1</a:t>
            </a:r>
            <a:r>
              <a:rPr lang="en-GB" sz="2800" dirty="0">
                <a:sym typeface="Bookshelf Symbol 2" pitchFamily="2" charset="2"/>
              </a:rPr>
              <a:t>,…,</a:t>
            </a:r>
            <a:r>
              <a:rPr lang="en-GB" sz="2800" dirty="0" err="1">
                <a:sym typeface="Bookshelf Symbol 2" pitchFamily="2" charset="2"/>
              </a:rPr>
              <a:t>x</a:t>
            </a:r>
            <a:r>
              <a:rPr lang="en-GB" sz="2800" baseline="-25000" dirty="0" err="1">
                <a:sym typeface="Bookshelf Symbol 2" pitchFamily="2" charset="2"/>
              </a:rPr>
              <a:t>n</a:t>
            </a:r>
            <a:r>
              <a:rPr lang="en-GB" sz="2800" dirty="0">
                <a:sym typeface="Bookshelf Symbol 2" pitchFamily="2" charset="2"/>
              </a:rPr>
              <a:t>, </a:t>
            </a:r>
            <a:r>
              <a:rPr lang="en-GB" sz="2800" dirty="0">
                <a:sym typeface="Symbol" pitchFamily="18" charset="2"/>
              </a:rPr>
              <a:t></a:t>
            </a:r>
            <a:r>
              <a:rPr lang="en-GB" sz="2800" dirty="0">
                <a:sym typeface="Bookshelf Symbol 2" pitchFamily="2" charset="2"/>
              </a:rPr>
              <a:t> </a:t>
            </a:r>
            <a:r>
              <a:rPr lang="en-GB" sz="2800" dirty="0">
                <a:sym typeface="Symbol" pitchFamily="18" charset="2"/>
              </a:rPr>
              <a:t> </a:t>
            </a:r>
          </a:p>
          <a:p>
            <a:pPr lvl="1"/>
            <a:r>
              <a:rPr lang="en-GB" sz="2400" dirty="0">
                <a:sym typeface="Symbol" pitchFamily="18" charset="2"/>
              </a:rPr>
              <a:t>’ =  </a:t>
            </a:r>
            <a:r>
              <a:rPr lang="en-GB" sz="1200" dirty="0">
                <a:cs typeface="Arial" charset="0"/>
                <a:sym typeface="Symbol" pitchFamily="18" charset="2"/>
              </a:rPr>
              <a:t>•</a:t>
            </a:r>
            <a:r>
              <a:rPr lang="en-GB" sz="2400" dirty="0">
                <a:cs typeface="Arial" charset="0"/>
                <a:sym typeface="Symbol" pitchFamily="18" charset="2"/>
              </a:rPr>
              <a:t> </a:t>
            </a:r>
            <a:r>
              <a:rPr lang="en-GB" sz="2400" dirty="0">
                <a:sym typeface="Symbol" pitchFamily="18" charset="2"/>
              </a:rPr>
              <a:t>exp( </a:t>
            </a:r>
            <a:r>
              <a:rPr lang="en-GB" sz="1200" dirty="0">
                <a:cs typeface="Arial" charset="0"/>
                <a:sym typeface="Symbol" pitchFamily="18" charset="2"/>
              </a:rPr>
              <a:t>•</a:t>
            </a:r>
            <a:r>
              <a:rPr lang="en-GB" sz="2400" dirty="0">
                <a:sym typeface="Symbol" pitchFamily="18" charset="2"/>
              </a:rPr>
              <a:t> N(0,1))</a:t>
            </a:r>
          </a:p>
          <a:p>
            <a:pPr lvl="1"/>
            <a:r>
              <a:rPr lang="en-GB" sz="2400" dirty="0" err="1"/>
              <a:t>x’</a:t>
            </a:r>
            <a:r>
              <a:rPr lang="en-GB" sz="2400" baseline="-25000" dirty="0" err="1"/>
              <a:t>i</a:t>
            </a:r>
            <a:r>
              <a:rPr lang="en-GB" sz="2400" dirty="0"/>
              <a:t> = x</a:t>
            </a:r>
            <a:r>
              <a:rPr lang="en-GB" sz="2400" baseline="-25000" dirty="0"/>
              <a:t>i</a:t>
            </a:r>
            <a:r>
              <a:rPr lang="en-GB" sz="2400" dirty="0"/>
              <a:t> + </a:t>
            </a:r>
            <a:r>
              <a:rPr lang="en-GB" sz="2400" dirty="0">
                <a:sym typeface="Symbol" pitchFamily="18" charset="2"/>
              </a:rPr>
              <a:t>’</a:t>
            </a:r>
            <a:r>
              <a:rPr lang="en-GB" sz="2400" dirty="0"/>
              <a:t> </a:t>
            </a:r>
            <a:r>
              <a:rPr lang="en-GB" sz="1200" dirty="0">
                <a:cs typeface="Arial" charset="0"/>
                <a:sym typeface="Symbol" pitchFamily="18" charset="2"/>
              </a:rPr>
              <a:t>•</a:t>
            </a:r>
            <a:r>
              <a:rPr lang="en-GB" sz="2400" dirty="0"/>
              <a:t> </a:t>
            </a:r>
            <a:r>
              <a:rPr lang="en-GB" sz="2400" dirty="0" smtClean="0"/>
              <a:t>N</a:t>
            </a:r>
            <a:r>
              <a:rPr lang="en-GB" sz="2400" baseline="-25000" dirty="0" smtClean="0"/>
              <a:t>i</a:t>
            </a:r>
            <a:r>
              <a:rPr lang="en-GB" sz="2400" dirty="0" smtClean="0"/>
              <a:t>(</a:t>
            </a:r>
            <a:r>
              <a:rPr lang="en-GB" sz="2400" dirty="0"/>
              <a:t>0,1)</a:t>
            </a:r>
          </a:p>
          <a:p>
            <a:r>
              <a:rPr lang="en-GB" sz="2800" dirty="0"/>
              <a:t>Typically the “learning rate” </a:t>
            </a:r>
            <a:r>
              <a:rPr lang="en-GB" sz="2800" dirty="0">
                <a:sym typeface="Symbol" pitchFamily="18" charset="2"/>
              </a:rPr>
              <a:t></a:t>
            </a:r>
            <a:r>
              <a:rPr lang="en-GB" sz="2800" dirty="0"/>
              <a:t> </a:t>
            </a:r>
            <a:r>
              <a:rPr lang="en-GB" sz="2800" dirty="0">
                <a:sym typeface="Symbol" pitchFamily="18" charset="2"/>
              </a:rPr>
              <a:t> 1/ </a:t>
            </a:r>
            <a:r>
              <a:rPr lang="en-GB" sz="2800" dirty="0"/>
              <a:t>n</a:t>
            </a:r>
            <a:r>
              <a:rPr lang="en-GB" sz="2800" baseline="30000" dirty="0">
                <a:cs typeface="Arial" charset="0"/>
              </a:rPr>
              <a:t>½</a:t>
            </a:r>
            <a:endParaRPr lang="en-GB" sz="2800" baseline="30000" dirty="0"/>
          </a:p>
          <a:p>
            <a:r>
              <a:rPr lang="en-GB" sz="2800" dirty="0"/>
              <a:t>And we have a boundary rule </a:t>
            </a:r>
            <a:r>
              <a:rPr lang="en-GB" sz="2800" dirty="0">
                <a:sym typeface="Symbol" pitchFamily="18" charset="2"/>
              </a:rPr>
              <a:t>’ &lt; </a:t>
            </a:r>
            <a:r>
              <a:rPr lang="en-GB" sz="2800" baseline="-25000" dirty="0">
                <a:sym typeface="Symbol" pitchFamily="18" charset="2"/>
              </a:rPr>
              <a:t>0</a:t>
            </a:r>
            <a:r>
              <a:rPr lang="en-GB" sz="2800" dirty="0">
                <a:sym typeface="Symbol" pitchFamily="18" charset="2"/>
              </a:rPr>
              <a:t>  ’ = </a:t>
            </a:r>
            <a:r>
              <a:rPr lang="en-GB" sz="2800" baseline="-25000" dirty="0">
                <a:sym typeface="Symbol" pitchFamily="18" charset="2"/>
              </a:rPr>
              <a:t>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B4B2-2C7E-4734-BAE8-B1616E61A587}" type="slidenum">
              <a:rPr lang="nl-NL" smtClean="0"/>
              <a:pPr/>
              <a:t>20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4537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Real-Valued or Floating-Point </a:t>
            </a:r>
            <a:r>
              <a:rPr lang="nl-NL" dirty="0" err="1"/>
              <a:t>Representation</a:t>
            </a:r>
            <a:r>
              <a:rPr lang="en-US" dirty="0"/>
              <a:t>: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Uncorrelated mutation with one </a:t>
            </a:r>
            <a:r>
              <a:rPr lang="en-GB" dirty="0">
                <a:sym typeface="Symbol" pitchFamily="18" charset="2"/>
              </a:rPr>
              <a:t> </a:t>
            </a:r>
            <a:r>
              <a:rPr lang="en-GB" dirty="0" smtClean="0">
                <a:sym typeface="Symbol" pitchFamily="18" charset="2"/>
              </a:rPr>
              <a:t>(2/</a:t>
            </a:r>
            <a:r>
              <a:rPr lang="en-GB" dirty="0">
                <a:sym typeface="Symbol" pitchFamily="18" charset="2"/>
              </a:rPr>
              <a:t>2</a:t>
            </a:r>
            <a:r>
              <a:rPr lang="en-GB" dirty="0" smtClean="0">
                <a:sym typeface="Symbol" pitchFamily="18" charset="2"/>
              </a:rPr>
              <a:t>)</a:t>
            </a:r>
            <a:endParaRPr lang="en-GB" dirty="0"/>
          </a:p>
        </p:txBody>
      </p:sp>
      <p:sp>
        <p:nvSpPr>
          <p:cNvPr id="18437" name="Text Box 5"/>
          <p:cNvSpPr txBox="1">
            <a:spLocks noGrp="1" noChangeArrowheads="1"/>
          </p:cNvSpPr>
          <p:nvPr>
            <p:ph idx="1"/>
          </p:nvPr>
        </p:nvSpPr>
        <p:spPr>
          <a:xfrm>
            <a:off x="381000" y="5562600"/>
            <a:ext cx="8001000" cy="6096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400" dirty="0"/>
              <a:t>Circle: mutants having the same chance to be created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B4B2-2C7E-4734-BAE8-B1616E61A587}" type="slidenum">
              <a:rPr lang="nl-NL" smtClean="0"/>
              <a:pPr/>
              <a:t>21</a:t>
            </a:fld>
            <a:r>
              <a:rPr lang="nl-NL" dirty="0" smtClean="0"/>
              <a:t> </a:t>
            </a:r>
            <a:endParaRPr lang="nl-NL" dirty="0"/>
          </a:p>
        </p:txBody>
      </p:sp>
      <p:pic>
        <p:nvPicPr>
          <p:cNvPr id="18440" name="Picture 8" descr="4-2small-g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97224"/>
            <a:ext cx="3344863" cy="2889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7201" y="1554733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GB" sz="2400" dirty="0">
                <a:solidFill>
                  <a:prstClr val="black"/>
                </a:solidFill>
                <a:latin typeface="Arial"/>
                <a:ea typeface="+mj-ea"/>
                <a:cs typeface="Arial"/>
              </a:rPr>
              <a:t>Mutants with equal likelihood</a:t>
            </a:r>
          </a:p>
        </p:txBody>
      </p:sp>
    </p:spTree>
    <p:extLst>
      <p:ext uri="{BB962C8B-B14F-4D97-AF65-F5344CB8AC3E}">
        <p14:creationId xmlns:p14="http://schemas.microsoft.com/office/powerpoint/2010/main" val="2482830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Real-Valued or Floating-Point </a:t>
            </a:r>
            <a:r>
              <a:rPr lang="nl-NL" dirty="0" err="1"/>
              <a:t>Representation</a:t>
            </a:r>
            <a:r>
              <a:rPr lang="en-US" dirty="0"/>
              <a:t>: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Uncorrelated mutation with n </a:t>
            </a:r>
            <a:r>
              <a:rPr lang="en-GB" dirty="0">
                <a:sym typeface="Symbol" pitchFamily="18" charset="2"/>
              </a:rPr>
              <a:t>’</a:t>
            </a:r>
            <a:r>
              <a:rPr lang="en-GB" dirty="0" smtClean="0">
                <a:sym typeface="Symbol" pitchFamily="18" charset="2"/>
              </a:rPr>
              <a:t>s (1/2)</a:t>
            </a:r>
            <a:endParaRPr lang="en-GB" dirty="0">
              <a:sym typeface="Symbol" pitchFamily="18" charset="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>
                <a:sym typeface="Symbol" pitchFamily="18" charset="2"/>
              </a:rPr>
              <a:t>Chromosomes:  </a:t>
            </a:r>
            <a:r>
              <a:rPr lang="en-GB" dirty="0">
                <a:sym typeface="Bookshelf Symbol 2" pitchFamily="2" charset="2"/>
              </a:rPr>
              <a:t>x</a:t>
            </a:r>
            <a:r>
              <a:rPr lang="en-GB" baseline="-25000" dirty="0">
                <a:sym typeface="Bookshelf Symbol 2" pitchFamily="2" charset="2"/>
              </a:rPr>
              <a:t>1</a:t>
            </a:r>
            <a:r>
              <a:rPr lang="en-GB" dirty="0">
                <a:sym typeface="Bookshelf Symbol 2" pitchFamily="2" charset="2"/>
              </a:rPr>
              <a:t>,…,</a:t>
            </a:r>
            <a:r>
              <a:rPr lang="en-GB" dirty="0" err="1">
                <a:sym typeface="Bookshelf Symbol 2" pitchFamily="2" charset="2"/>
              </a:rPr>
              <a:t>x</a:t>
            </a:r>
            <a:r>
              <a:rPr lang="en-GB" baseline="-25000" dirty="0" err="1">
                <a:sym typeface="Bookshelf Symbol 2" pitchFamily="2" charset="2"/>
              </a:rPr>
              <a:t>n</a:t>
            </a:r>
            <a:r>
              <a:rPr lang="en-GB" dirty="0">
                <a:sym typeface="Bookshelf Symbol 2" pitchFamily="2" charset="2"/>
              </a:rPr>
              <a:t>, </a:t>
            </a:r>
            <a:r>
              <a:rPr lang="en-GB" dirty="0">
                <a:sym typeface="Symbol" pitchFamily="18" charset="2"/>
              </a:rPr>
              <a:t></a:t>
            </a:r>
            <a:r>
              <a:rPr lang="en-GB" baseline="-25000" dirty="0">
                <a:sym typeface="Bookshelf Symbol 2" pitchFamily="2" charset="2"/>
              </a:rPr>
              <a:t>1</a:t>
            </a:r>
            <a:r>
              <a:rPr lang="en-GB" dirty="0">
                <a:sym typeface="Bookshelf Symbol 2" pitchFamily="2" charset="2"/>
              </a:rPr>
              <a:t>,…, </a:t>
            </a:r>
            <a:r>
              <a:rPr lang="en-GB" dirty="0">
                <a:sym typeface="Symbol" pitchFamily="18" charset="2"/>
              </a:rPr>
              <a:t></a:t>
            </a:r>
            <a:r>
              <a:rPr lang="en-GB" baseline="-25000" dirty="0">
                <a:sym typeface="Bookshelf Symbol 2" pitchFamily="2" charset="2"/>
              </a:rPr>
              <a:t>n</a:t>
            </a:r>
            <a:r>
              <a:rPr lang="en-GB" dirty="0">
                <a:sym typeface="Bookshelf Symbol 2" pitchFamily="2" charset="2"/>
              </a:rPr>
              <a:t> </a:t>
            </a:r>
            <a:r>
              <a:rPr lang="en-GB" dirty="0">
                <a:sym typeface="Symbol" pitchFamily="18" charset="2"/>
              </a:rPr>
              <a:t></a:t>
            </a:r>
          </a:p>
          <a:p>
            <a:pPr lvl="1">
              <a:lnSpc>
                <a:spcPct val="90000"/>
              </a:lnSpc>
            </a:pPr>
            <a:r>
              <a:rPr lang="en-GB" dirty="0">
                <a:sym typeface="Symbol" pitchFamily="18" charset="2"/>
              </a:rPr>
              <a:t>’</a:t>
            </a:r>
            <a:r>
              <a:rPr lang="en-GB" baseline="-25000" dirty="0" err="1"/>
              <a:t>i</a:t>
            </a:r>
            <a:r>
              <a:rPr lang="en-GB" dirty="0">
                <a:sym typeface="Symbol" pitchFamily="18" charset="2"/>
              </a:rPr>
              <a:t> = </a:t>
            </a:r>
            <a:r>
              <a:rPr lang="en-GB" baseline="-25000" dirty="0" err="1"/>
              <a:t>i</a:t>
            </a:r>
            <a:r>
              <a:rPr lang="en-GB" dirty="0">
                <a:sym typeface="Symbol" pitchFamily="18" charset="2"/>
              </a:rPr>
              <a:t> </a:t>
            </a:r>
            <a:r>
              <a:rPr lang="en-GB" sz="1100" dirty="0">
                <a:cs typeface="Arial" charset="0"/>
                <a:sym typeface="Symbol" pitchFamily="18" charset="2"/>
              </a:rPr>
              <a:t>•</a:t>
            </a:r>
            <a:r>
              <a:rPr lang="en-GB" dirty="0">
                <a:cs typeface="Arial" charset="0"/>
                <a:sym typeface="Symbol" pitchFamily="18" charset="2"/>
              </a:rPr>
              <a:t> </a:t>
            </a:r>
            <a:r>
              <a:rPr lang="en-GB" dirty="0">
                <a:sym typeface="Symbol" pitchFamily="18" charset="2"/>
              </a:rPr>
              <a:t>exp(’ </a:t>
            </a:r>
            <a:r>
              <a:rPr lang="en-GB" sz="1100" dirty="0">
                <a:cs typeface="Arial" charset="0"/>
                <a:sym typeface="Symbol" pitchFamily="18" charset="2"/>
              </a:rPr>
              <a:t>•</a:t>
            </a:r>
            <a:r>
              <a:rPr lang="en-GB" dirty="0">
                <a:sym typeface="Symbol" pitchFamily="18" charset="2"/>
              </a:rPr>
              <a:t> N(0,1) +  </a:t>
            </a:r>
            <a:r>
              <a:rPr lang="en-GB" sz="1100" dirty="0">
                <a:cs typeface="Arial" charset="0"/>
                <a:sym typeface="Symbol" pitchFamily="18" charset="2"/>
              </a:rPr>
              <a:t>•</a:t>
            </a:r>
            <a:r>
              <a:rPr lang="en-GB" dirty="0">
                <a:sym typeface="Symbol" pitchFamily="18" charset="2"/>
              </a:rPr>
              <a:t> N</a:t>
            </a:r>
            <a:r>
              <a:rPr lang="en-GB" baseline="-25000" dirty="0"/>
              <a:t>i</a:t>
            </a:r>
            <a:r>
              <a:rPr lang="en-GB" dirty="0">
                <a:sym typeface="Symbol" pitchFamily="18" charset="2"/>
              </a:rPr>
              <a:t> (0,1))</a:t>
            </a:r>
          </a:p>
          <a:p>
            <a:pPr lvl="1">
              <a:lnSpc>
                <a:spcPct val="90000"/>
              </a:lnSpc>
            </a:pPr>
            <a:r>
              <a:rPr lang="en-GB" dirty="0" err="1"/>
              <a:t>x’</a:t>
            </a:r>
            <a:r>
              <a:rPr lang="en-GB" baseline="-25000" dirty="0" err="1"/>
              <a:t>i</a:t>
            </a:r>
            <a:r>
              <a:rPr lang="en-GB" dirty="0"/>
              <a:t> = x</a:t>
            </a:r>
            <a:r>
              <a:rPr lang="en-GB" baseline="-25000" dirty="0"/>
              <a:t>i</a:t>
            </a:r>
            <a:r>
              <a:rPr lang="en-GB" dirty="0"/>
              <a:t> + </a:t>
            </a:r>
            <a:r>
              <a:rPr lang="en-GB" dirty="0">
                <a:sym typeface="Symbol" pitchFamily="18" charset="2"/>
              </a:rPr>
              <a:t>’</a:t>
            </a:r>
            <a:r>
              <a:rPr lang="en-GB" baseline="-25000" dirty="0" err="1"/>
              <a:t>i</a:t>
            </a:r>
            <a:r>
              <a:rPr lang="en-GB" dirty="0"/>
              <a:t> </a:t>
            </a:r>
            <a:r>
              <a:rPr lang="en-GB" sz="1100" dirty="0">
                <a:cs typeface="Arial" charset="0"/>
                <a:sym typeface="Symbol" pitchFamily="18" charset="2"/>
              </a:rPr>
              <a:t>•</a:t>
            </a:r>
            <a:r>
              <a:rPr lang="en-GB" dirty="0"/>
              <a:t> N</a:t>
            </a:r>
            <a:r>
              <a:rPr lang="en-GB" baseline="-25000" dirty="0"/>
              <a:t>i</a:t>
            </a:r>
            <a:r>
              <a:rPr lang="en-GB" dirty="0"/>
              <a:t> (0,1)</a:t>
            </a:r>
          </a:p>
          <a:p>
            <a:pPr>
              <a:lnSpc>
                <a:spcPct val="90000"/>
              </a:lnSpc>
            </a:pPr>
            <a:r>
              <a:rPr lang="en-GB" dirty="0">
                <a:sym typeface="Symbol" pitchFamily="18" charset="2"/>
              </a:rPr>
              <a:t>Two learning rate </a:t>
            </a:r>
            <a:r>
              <a:rPr lang="en-GB" dirty="0" smtClean="0">
                <a:sym typeface="Symbol" pitchFamily="18" charset="2"/>
              </a:rPr>
              <a:t>parameters</a:t>
            </a:r>
            <a:r>
              <a:rPr lang="en-GB" dirty="0">
                <a:sym typeface="Symbol" pitchFamily="18" charset="2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GB" dirty="0">
                <a:sym typeface="Symbol" pitchFamily="18" charset="2"/>
              </a:rPr>
              <a:t>’ overall learning rate</a:t>
            </a:r>
          </a:p>
          <a:p>
            <a:pPr lvl="1">
              <a:lnSpc>
                <a:spcPct val="90000"/>
              </a:lnSpc>
            </a:pPr>
            <a:r>
              <a:rPr lang="en-GB" dirty="0">
                <a:sym typeface="Symbol" pitchFamily="18" charset="2"/>
              </a:rPr>
              <a:t> coordinate wise learning rate</a:t>
            </a:r>
          </a:p>
          <a:p>
            <a:pPr>
              <a:lnSpc>
                <a:spcPct val="90000"/>
              </a:lnSpc>
            </a:pPr>
            <a:r>
              <a:rPr lang="en-GB" dirty="0" smtClean="0">
                <a:sym typeface="Symbol" pitchFamily="18" charset="2"/>
              </a:rPr>
              <a:t>’</a:t>
            </a:r>
            <a:r>
              <a:rPr lang="en-GB" dirty="0" smtClean="0"/>
              <a:t> </a:t>
            </a:r>
            <a:r>
              <a:rPr lang="en-GB" dirty="0">
                <a:sym typeface="Symbol" pitchFamily="18" charset="2"/>
              </a:rPr>
              <a:t> 1/(2 </a:t>
            </a:r>
            <a:r>
              <a:rPr lang="en-GB" dirty="0"/>
              <a:t>n)</a:t>
            </a:r>
            <a:r>
              <a:rPr lang="en-GB" baseline="30000" dirty="0">
                <a:cs typeface="Arial" charset="0"/>
              </a:rPr>
              <a:t>½</a:t>
            </a:r>
            <a:r>
              <a:rPr lang="en-GB" baseline="30000" dirty="0"/>
              <a:t> </a:t>
            </a:r>
            <a:r>
              <a:rPr lang="en-GB" dirty="0"/>
              <a:t> and </a:t>
            </a:r>
            <a:r>
              <a:rPr lang="en-GB" dirty="0">
                <a:sym typeface="Symbol" pitchFamily="18" charset="2"/>
              </a:rPr>
              <a:t></a:t>
            </a:r>
            <a:r>
              <a:rPr lang="en-GB" dirty="0"/>
              <a:t> </a:t>
            </a:r>
            <a:r>
              <a:rPr lang="en-GB" dirty="0">
                <a:sym typeface="Symbol" pitchFamily="18" charset="2"/>
              </a:rPr>
              <a:t> 1/(2 </a:t>
            </a:r>
            <a:r>
              <a:rPr lang="en-GB" dirty="0"/>
              <a:t>n</a:t>
            </a:r>
            <a:r>
              <a:rPr lang="en-GB" baseline="30000" dirty="0">
                <a:cs typeface="Arial" charset="0"/>
              </a:rPr>
              <a:t>½</a:t>
            </a:r>
            <a:r>
              <a:rPr lang="en-GB" dirty="0">
                <a:sym typeface="Symbol" pitchFamily="18" charset="2"/>
              </a:rPr>
              <a:t>) </a:t>
            </a:r>
            <a:r>
              <a:rPr lang="en-GB" baseline="30000" dirty="0">
                <a:cs typeface="Arial" charset="0"/>
              </a:rPr>
              <a:t>½</a:t>
            </a:r>
            <a:endParaRPr lang="en-GB" baseline="30000" dirty="0"/>
          </a:p>
          <a:p>
            <a:pPr>
              <a:lnSpc>
                <a:spcPct val="90000"/>
              </a:lnSpc>
            </a:pPr>
            <a:r>
              <a:rPr lang="en-GB" dirty="0" smtClean="0"/>
              <a:t>Boundary rule: </a:t>
            </a:r>
            <a:r>
              <a:rPr lang="en-GB" dirty="0">
                <a:sym typeface="Symbol" pitchFamily="18" charset="2"/>
              </a:rPr>
              <a:t></a:t>
            </a:r>
            <a:r>
              <a:rPr lang="en-GB" baseline="-25000" dirty="0" err="1"/>
              <a:t>i</a:t>
            </a:r>
            <a:r>
              <a:rPr lang="en-GB" dirty="0">
                <a:sym typeface="Symbol" pitchFamily="18" charset="2"/>
              </a:rPr>
              <a:t>’ &lt; </a:t>
            </a:r>
            <a:r>
              <a:rPr lang="en-GB" baseline="-25000" dirty="0">
                <a:sym typeface="Symbol" pitchFamily="18" charset="2"/>
              </a:rPr>
              <a:t>0</a:t>
            </a:r>
            <a:r>
              <a:rPr lang="en-GB" dirty="0">
                <a:sym typeface="Symbol" pitchFamily="18" charset="2"/>
              </a:rPr>
              <a:t>  </a:t>
            </a:r>
            <a:r>
              <a:rPr lang="en-GB" baseline="-25000" dirty="0" err="1"/>
              <a:t>i</a:t>
            </a:r>
            <a:r>
              <a:rPr lang="en-GB" dirty="0">
                <a:sym typeface="Symbol" pitchFamily="18" charset="2"/>
              </a:rPr>
              <a:t>’ = </a:t>
            </a:r>
            <a:r>
              <a:rPr lang="en-GB" baseline="-25000" dirty="0">
                <a:sym typeface="Symbol" pitchFamily="18" charset="2"/>
              </a:rPr>
              <a:t>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B4B2-2C7E-4734-BAE8-B1616E61A587}" type="slidenum">
              <a:rPr lang="nl-NL" smtClean="0"/>
              <a:pPr/>
              <a:t>22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6333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Real-Valued or Floating-Point </a:t>
            </a:r>
            <a:r>
              <a:rPr lang="nl-NL" dirty="0" err="1"/>
              <a:t>Representation</a:t>
            </a:r>
            <a:r>
              <a:rPr lang="en-US" dirty="0"/>
              <a:t>: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Uncorrelated mutation with n </a:t>
            </a:r>
            <a:r>
              <a:rPr lang="en-GB" dirty="0">
                <a:sym typeface="Symbol" pitchFamily="18" charset="2"/>
              </a:rPr>
              <a:t>’s </a:t>
            </a:r>
            <a:r>
              <a:rPr lang="en-GB" dirty="0" smtClean="0">
                <a:sym typeface="Symbol" pitchFamily="18" charset="2"/>
              </a:rPr>
              <a:t>(2/</a:t>
            </a:r>
            <a:r>
              <a:rPr lang="en-GB" dirty="0">
                <a:sym typeface="Symbol" pitchFamily="18" charset="2"/>
              </a:rPr>
              <a:t>2)</a:t>
            </a:r>
            <a:endParaRPr lang="en-GB" dirty="0"/>
          </a:p>
        </p:txBody>
      </p:sp>
      <p:sp>
        <p:nvSpPr>
          <p:cNvPr id="25603" name="Text Box 3"/>
          <p:cNvSpPr txBox="1"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dirty="0"/>
              <a:t>Mutants with equal likelihood</a:t>
            </a:r>
            <a:endParaRPr lang="en-GB" sz="2400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sz="2400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sz="2400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sz="2400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sz="2400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sz="2400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400" dirty="0" smtClean="0"/>
              <a:t>Ellipse</a:t>
            </a:r>
            <a:r>
              <a:rPr lang="en-GB" sz="2400" dirty="0"/>
              <a:t>: mutants having the same chance to be created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B4B2-2C7E-4734-BAE8-B1616E61A587}" type="slidenum">
              <a:rPr lang="nl-NL" smtClean="0"/>
              <a:pPr/>
              <a:t>23</a:t>
            </a:fld>
            <a:endParaRPr lang="nl-NL" dirty="0"/>
          </a:p>
        </p:txBody>
      </p:sp>
      <p:pic>
        <p:nvPicPr>
          <p:cNvPr id="25605" name="Picture 5" descr="4-3small-g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11832"/>
            <a:ext cx="3205163" cy="3505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5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Real-Valued or Floating-Point </a:t>
            </a:r>
            <a:r>
              <a:rPr lang="nl-NL" dirty="0" err="1"/>
              <a:t>Representation</a:t>
            </a:r>
            <a:r>
              <a:rPr lang="en-US" dirty="0"/>
              <a:t>: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Correlated mutations </a:t>
            </a:r>
            <a:r>
              <a:rPr lang="en-GB" dirty="0" smtClean="0"/>
              <a:t>(1/3)</a:t>
            </a:r>
            <a:endParaRPr lang="en-GB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52413"/>
            <a:r>
              <a:rPr lang="en-GB" dirty="0">
                <a:sym typeface="Symbol" pitchFamily="18" charset="2"/>
              </a:rPr>
              <a:t>Chromosomes:  </a:t>
            </a:r>
            <a:r>
              <a:rPr lang="en-GB" dirty="0">
                <a:sym typeface="Bookshelf Symbol 2" pitchFamily="2" charset="2"/>
              </a:rPr>
              <a:t>x</a:t>
            </a:r>
            <a:r>
              <a:rPr lang="en-GB" baseline="-25000" dirty="0">
                <a:sym typeface="Bookshelf Symbol 2" pitchFamily="2" charset="2"/>
              </a:rPr>
              <a:t>1</a:t>
            </a:r>
            <a:r>
              <a:rPr lang="en-GB" dirty="0">
                <a:sym typeface="Bookshelf Symbol 2" pitchFamily="2" charset="2"/>
              </a:rPr>
              <a:t>,…,</a:t>
            </a:r>
            <a:r>
              <a:rPr lang="en-GB" dirty="0" err="1">
                <a:sym typeface="Bookshelf Symbol 2" pitchFamily="2" charset="2"/>
              </a:rPr>
              <a:t>x</a:t>
            </a:r>
            <a:r>
              <a:rPr lang="en-GB" baseline="-25000" dirty="0" err="1">
                <a:sym typeface="Bookshelf Symbol 2" pitchFamily="2" charset="2"/>
              </a:rPr>
              <a:t>n</a:t>
            </a:r>
            <a:r>
              <a:rPr lang="en-GB" dirty="0">
                <a:sym typeface="Bookshelf Symbol 2" pitchFamily="2" charset="2"/>
              </a:rPr>
              <a:t>, </a:t>
            </a:r>
            <a:r>
              <a:rPr lang="en-GB" dirty="0">
                <a:sym typeface="Symbol" pitchFamily="18" charset="2"/>
              </a:rPr>
              <a:t></a:t>
            </a:r>
            <a:r>
              <a:rPr lang="en-GB" baseline="-25000" dirty="0">
                <a:sym typeface="Bookshelf Symbol 2" pitchFamily="2" charset="2"/>
              </a:rPr>
              <a:t>1</a:t>
            </a:r>
            <a:r>
              <a:rPr lang="en-GB" dirty="0">
                <a:sym typeface="Bookshelf Symbol 2" pitchFamily="2" charset="2"/>
              </a:rPr>
              <a:t>,…, </a:t>
            </a:r>
            <a:r>
              <a:rPr lang="en-GB" dirty="0">
                <a:sym typeface="Symbol" pitchFamily="18" charset="2"/>
              </a:rPr>
              <a:t></a:t>
            </a:r>
            <a:r>
              <a:rPr lang="en-GB" baseline="-25000" dirty="0">
                <a:sym typeface="Bookshelf Symbol 2" pitchFamily="2" charset="2"/>
              </a:rPr>
              <a:t>n</a:t>
            </a:r>
            <a:r>
              <a:rPr lang="en-GB" dirty="0">
                <a:sym typeface="Bookshelf Symbol 2" pitchFamily="2" charset="2"/>
              </a:rPr>
              <a:t> ,</a:t>
            </a:r>
            <a:r>
              <a:rPr lang="en-GB" dirty="0">
                <a:sym typeface="Symbol" pitchFamily="18" charset="2"/>
              </a:rPr>
              <a:t></a:t>
            </a:r>
            <a:r>
              <a:rPr lang="en-GB" baseline="-25000" dirty="0">
                <a:sym typeface="Bookshelf Symbol 2" pitchFamily="2" charset="2"/>
              </a:rPr>
              <a:t>1</a:t>
            </a:r>
            <a:r>
              <a:rPr lang="en-GB" dirty="0">
                <a:sym typeface="Bookshelf Symbol 2" pitchFamily="2" charset="2"/>
              </a:rPr>
              <a:t>,…, </a:t>
            </a:r>
            <a:r>
              <a:rPr lang="en-GB" dirty="0">
                <a:sym typeface="Symbol" pitchFamily="18" charset="2"/>
              </a:rPr>
              <a:t></a:t>
            </a:r>
            <a:r>
              <a:rPr lang="en-GB" baseline="-25000" dirty="0">
                <a:sym typeface="Bookshelf Symbol 2" pitchFamily="2" charset="2"/>
              </a:rPr>
              <a:t>k</a:t>
            </a:r>
            <a:r>
              <a:rPr lang="en-GB" dirty="0">
                <a:sym typeface="Bookshelf Symbol 2" pitchFamily="2" charset="2"/>
              </a:rPr>
              <a:t> </a:t>
            </a:r>
            <a:r>
              <a:rPr lang="en-GB" dirty="0">
                <a:sym typeface="Symbol" pitchFamily="18" charset="2"/>
              </a:rPr>
              <a:t></a:t>
            </a:r>
          </a:p>
          <a:p>
            <a:pPr>
              <a:buNone/>
            </a:pPr>
            <a:r>
              <a:rPr lang="en-GB" dirty="0" smtClean="0">
                <a:sym typeface="Symbol" pitchFamily="18" charset="2"/>
              </a:rPr>
              <a:t>	where </a:t>
            </a:r>
            <a:r>
              <a:rPr lang="en-GB" dirty="0">
                <a:sym typeface="Symbol" pitchFamily="18" charset="2"/>
              </a:rPr>
              <a:t>k = n </a:t>
            </a:r>
            <a:r>
              <a:rPr lang="en-GB" dirty="0">
                <a:cs typeface="Arial" charset="0"/>
                <a:sym typeface="Symbol" pitchFamily="18" charset="2"/>
              </a:rPr>
              <a:t>• </a:t>
            </a:r>
            <a:r>
              <a:rPr lang="en-GB" dirty="0">
                <a:sym typeface="Symbol" pitchFamily="18" charset="2"/>
              </a:rPr>
              <a:t>(n-1)/2 </a:t>
            </a:r>
          </a:p>
          <a:p>
            <a:pPr indent="-252413"/>
            <a:r>
              <a:rPr lang="en-GB" dirty="0" smtClean="0">
                <a:sym typeface="Symbol" pitchFamily="18" charset="2"/>
              </a:rPr>
              <a:t>Covariance </a:t>
            </a:r>
            <a:r>
              <a:rPr lang="en-GB" dirty="0">
                <a:sym typeface="Symbol" pitchFamily="18" charset="2"/>
              </a:rPr>
              <a:t>matrix C is defined as:</a:t>
            </a:r>
          </a:p>
          <a:p>
            <a:pPr lvl="1">
              <a:spcAft>
                <a:spcPct val="20000"/>
              </a:spcAft>
            </a:pPr>
            <a:r>
              <a:rPr lang="en-GB" sz="2400" dirty="0" err="1">
                <a:sym typeface="Symbol" pitchFamily="18" charset="2"/>
              </a:rPr>
              <a:t>c</a:t>
            </a:r>
            <a:r>
              <a:rPr lang="en-GB" sz="2400" baseline="-25000" dirty="0" err="1">
                <a:sym typeface="Symbol" pitchFamily="18" charset="2"/>
              </a:rPr>
              <a:t>ii</a:t>
            </a:r>
            <a:r>
              <a:rPr lang="en-GB" sz="2400" dirty="0">
                <a:sym typeface="Symbol" pitchFamily="18" charset="2"/>
              </a:rPr>
              <a:t> = </a:t>
            </a:r>
            <a:r>
              <a:rPr lang="en-GB" sz="2400" baseline="-25000" dirty="0">
                <a:sym typeface="Bookshelf Symbol 2" pitchFamily="2" charset="2"/>
              </a:rPr>
              <a:t>i</a:t>
            </a:r>
            <a:r>
              <a:rPr lang="en-GB" sz="2400" baseline="30000" dirty="0">
                <a:sym typeface="Bookshelf Symbol 2" pitchFamily="2" charset="2"/>
              </a:rPr>
              <a:t>2</a:t>
            </a:r>
            <a:endParaRPr lang="en-GB" sz="2400" dirty="0"/>
          </a:p>
          <a:p>
            <a:pPr lvl="1">
              <a:spcAft>
                <a:spcPct val="20000"/>
              </a:spcAft>
            </a:pPr>
            <a:r>
              <a:rPr lang="en-GB" sz="2400" dirty="0" err="1">
                <a:sym typeface="Symbol" pitchFamily="18" charset="2"/>
              </a:rPr>
              <a:t>c</a:t>
            </a:r>
            <a:r>
              <a:rPr lang="en-GB" sz="2400" baseline="-25000" dirty="0" err="1">
                <a:sym typeface="Symbol" pitchFamily="18" charset="2"/>
              </a:rPr>
              <a:t>ij</a:t>
            </a:r>
            <a:r>
              <a:rPr lang="en-GB" sz="2400" dirty="0">
                <a:sym typeface="Symbol" pitchFamily="18" charset="2"/>
              </a:rPr>
              <a:t> = 0 if </a:t>
            </a:r>
            <a:r>
              <a:rPr lang="en-GB" sz="2400" dirty="0" err="1">
                <a:sym typeface="Symbol" pitchFamily="18" charset="2"/>
              </a:rPr>
              <a:t>i</a:t>
            </a:r>
            <a:r>
              <a:rPr lang="en-GB" sz="2400" dirty="0">
                <a:sym typeface="Symbol" pitchFamily="18" charset="2"/>
              </a:rPr>
              <a:t> and j are not correlated </a:t>
            </a:r>
            <a:r>
              <a:rPr lang="en-GB" sz="2400" baseline="30000" dirty="0">
                <a:sym typeface="Bookshelf Symbol 2" pitchFamily="2" charset="2"/>
              </a:rPr>
              <a:t> </a:t>
            </a:r>
          </a:p>
          <a:p>
            <a:pPr lvl="1">
              <a:spcAft>
                <a:spcPct val="20000"/>
              </a:spcAft>
            </a:pPr>
            <a:r>
              <a:rPr lang="en-GB" sz="2400" dirty="0" err="1">
                <a:sym typeface="Symbol" pitchFamily="18" charset="2"/>
              </a:rPr>
              <a:t>c</a:t>
            </a:r>
            <a:r>
              <a:rPr lang="en-GB" sz="2400" baseline="-25000" dirty="0" err="1">
                <a:sym typeface="Symbol" pitchFamily="18" charset="2"/>
              </a:rPr>
              <a:t>ij</a:t>
            </a:r>
            <a:r>
              <a:rPr lang="en-GB" sz="2400" dirty="0">
                <a:sym typeface="Symbol" pitchFamily="18" charset="2"/>
              </a:rPr>
              <a:t> = </a:t>
            </a:r>
            <a:r>
              <a:rPr lang="en-GB" sz="2400" dirty="0">
                <a:cs typeface="Arial" charset="0"/>
              </a:rPr>
              <a:t>½</a:t>
            </a:r>
            <a:r>
              <a:rPr lang="en-GB" sz="2400" baseline="30000" dirty="0">
                <a:cs typeface="Arial" charset="0"/>
              </a:rPr>
              <a:t>  </a:t>
            </a:r>
            <a:r>
              <a:rPr lang="en-GB" sz="1400" dirty="0">
                <a:cs typeface="Arial" charset="0"/>
                <a:sym typeface="Symbol" pitchFamily="18" charset="2"/>
              </a:rPr>
              <a:t>•</a:t>
            </a:r>
            <a:r>
              <a:rPr lang="en-GB" sz="2400" baseline="30000" dirty="0">
                <a:cs typeface="Arial" charset="0"/>
              </a:rPr>
              <a:t> </a:t>
            </a:r>
            <a:r>
              <a:rPr lang="en-GB" sz="2400" dirty="0">
                <a:sym typeface="Symbol" pitchFamily="18" charset="2"/>
              </a:rPr>
              <a:t>(</a:t>
            </a:r>
            <a:r>
              <a:rPr lang="en-GB" sz="2400" baseline="30000" dirty="0">
                <a:cs typeface="Arial" charset="0"/>
              </a:rPr>
              <a:t> </a:t>
            </a:r>
            <a:r>
              <a:rPr lang="en-GB" sz="2400" dirty="0">
                <a:sym typeface="Symbol" pitchFamily="18" charset="2"/>
              </a:rPr>
              <a:t></a:t>
            </a:r>
            <a:r>
              <a:rPr lang="en-GB" sz="2400" baseline="-25000" dirty="0">
                <a:sym typeface="Bookshelf Symbol 2" pitchFamily="2" charset="2"/>
              </a:rPr>
              <a:t>i</a:t>
            </a:r>
            <a:r>
              <a:rPr lang="en-GB" sz="2400" baseline="30000" dirty="0">
                <a:sym typeface="Bookshelf Symbol 2" pitchFamily="2" charset="2"/>
              </a:rPr>
              <a:t>2  </a:t>
            </a:r>
            <a:r>
              <a:rPr lang="en-GB" sz="2400" dirty="0">
                <a:sym typeface="Symbol" pitchFamily="18" charset="2"/>
              </a:rPr>
              <a:t>- </a:t>
            </a:r>
            <a:r>
              <a:rPr lang="en-GB" sz="2400" baseline="30000" dirty="0">
                <a:sym typeface="Bookshelf Symbol 2" pitchFamily="2" charset="2"/>
              </a:rPr>
              <a:t> </a:t>
            </a:r>
            <a:r>
              <a:rPr lang="en-GB" sz="2400" dirty="0">
                <a:sym typeface="Symbol" pitchFamily="18" charset="2"/>
              </a:rPr>
              <a:t></a:t>
            </a:r>
            <a:r>
              <a:rPr lang="en-GB" sz="2400" baseline="-25000" dirty="0">
                <a:sym typeface="Bookshelf Symbol 2" pitchFamily="2" charset="2"/>
              </a:rPr>
              <a:t>j</a:t>
            </a:r>
            <a:r>
              <a:rPr lang="en-GB" sz="2400" baseline="30000" dirty="0">
                <a:sym typeface="Bookshelf Symbol 2" pitchFamily="2" charset="2"/>
              </a:rPr>
              <a:t>2 </a:t>
            </a:r>
            <a:r>
              <a:rPr lang="en-GB" sz="2400" dirty="0">
                <a:sym typeface="Symbol" pitchFamily="18" charset="2"/>
              </a:rPr>
              <a:t>) </a:t>
            </a:r>
            <a:r>
              <a:rPr lang="en-GB" sz="1400" dirty="0">
                <a:cs typeface="Arial" charset="0"/>
                <a:sym typeface="Symbol" pitchFamily="18" charset="2"/>
              </a:rPr>
              <a:t>•</a:t>
            </a:r>
            <a:r>
              <a:rPr lang="en-GB" sz="2400" baseline="30000" dirty="0">
                <a:cs typeface="Arial" charset="0"/>
              </a:rPr>
              <a:t> </a:t>
            </a:r>
            <a:r>
              <a:rPr lang="en-GB" sz="2400" dirty="0">
                <a:sym typeface="Symbol" pitchFamily="18" charset="2"/>
              </a:rPr>
              <a:t>tan(2 </a:t>
            </a:r>
            <a:r>
              <a:rPr lang="en-GB" sz="2400" baseline="-25000" dirty="0" err="1">
                <a:sym typeface="Bookshelf Symbol 2" pitchFamily="2" charset="2"/>
              </a:rPr>
              <a:t>ij</a:t>
            </a:r>
            <a:r>
              <a:rPr lang="en-GB" sz="2400" dirty="0">
                <a:sym typeface="Symbol" pitchFamily="18" charset="2"/>
              </a:rPr>
              <a:t>) if </a:t>
            </a:r>
            <a:r>
              <a:rPr lang="en-GB" sz="2400" dirty="0" err="1">
                <a:sym typeface="Symbol" pitchFamily="18" charset="2"/>
              </a:rPr>
              <a:t>i</a:t>
            </a:r>
            <a:r>
              <a:rPr lang="en-GB" sz="2400" dirty="0">
                <a:sym typeface="Symbol" pitchFamily="18" charset="2"/>
              </a:rPr>
              <a:t> and j are correlated</a:t>
            </a:r>
          </a:p>
          <a:p>
            <a:pPr indent="-252413">
              <a:spcAft>
                <a:spcPct val="20000"/>
              </a:spcAft>
            </a:pPr>
            <a:r>
              <a:rPr lang="en-GB" dirty="0">
                <a:sym typeface="Symbol" pitchFamily="18" charset="2"/>
              </a:rPr>
              <a:t>Note the numbering / indices of the ‘s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B4B2-2C7E-4734-BAE8-B1616E61A587}" type="slidenum">
              <a:rPr lang="nl-NL" smtClean="0"/>
              <a:pPr/>
              <a:t>24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80855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Real-Valued or Floating-Point </a:t>
            </a:r>
            <a:r>
              <a:rPr lang="nl-NL" dirty="0" err="1"/>
              <a:t>Representation</a:t>
            </a:r>
            <a:r>
              <a:rPr lang="en-US" dirty="0"/>
              <a:t>: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Correlated mutations </a:t>
            </a:r>
            <a:r>
              <a:rPr lang="en-GB" dirty="0" smtClean="0"/>
              <a:t>(2/3</a:t>
            </a:r>
            <a:r>
              <a:rPr lang="en-GB" dirty="0"/>
              <a:t>)</a:t>
            </a:r>
            <a:endParaRPr lang="en-GB" dirty="0">
              <a:sym typeface="Symbol" pitchFamily="18" charset="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400" dirty="0">
                <a:sym typeface="Symbol" pitchFamily="18" charset="2"/>
              </a:rPr>
              <a:t>The mutation mechanism is then: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sym typeface="Symbol" pitchFamily="18" charset="2"/>
              </a:rPr>
              <a:t>’</a:t>
            </a:r>
            <a:r>
              <a:rPr lang="en-GB" sz="2400" baseline="-25000" dirty="0" err="1"/>
              <a:t>i</a:t>
            </a:r>
            <a:r>
              <a:rPr lang="en-GB" sz="2400" dirty="0">
                <a:sym typeface="Symbol" pitchFamily="18" charset="2"/>
              </a:rPr>
              <a:t> = </a:t>
            </a:r>
            <a:r>
              <a:rPr lang="en-GB" sz="2400" baseline="-25000" dirty="0" err="1"/>
              <a:t>i</a:t>
            </a:r>
            <a:r>
              <a:rPr lang="en-GB" sz="2400" dirty="0">
                <a:sym typeface="Symbol" pitchFamily="18" charset="2"/>
              </a:rPr>
              <a:t> </a:t>
            </a:r>
            <a:r>
              <a:rPr lang="en-GB" sz="1600" dirty="0">
                <a:cs typeface="Arial" charset="0"/>
                <a:sym typeface="Symbol" pitchFamily="18" charset="2"/>
              </a:rPr>
              <a:t>•</a:t>
            </a:r>
            <a:r>
              <a:rPr lang="en-GB" sz="2400" dirty="0">
                <a:cs typeface="Arial" charset="0"/>
                <a:sym typeface="Symbol" pitchFamily="18" charset="2"/>
              </a:rPr>
              <a:t> </a:t>
            </a:r>
            <a:r>
              <a:rPr lang="en-GB" sz="2400" dirty="0">
                <a:sym typeface="Symbol" pitchFamily="18" charset="2"/>
              </a:rPr>
              <a:t>exp(’ </a:t>
            </a:r>
            <a:r>
              <a:rPr lang="en-GB" sz="1600" dirty="0">
                <a:cs typeface="Arial" charset="0"/>
                <a:sym typeface="Symbol" pitchFamily="18" charset="2"/>
              </a:rPr>
              <a:t>•</a:t>
            </a:r>
            <a:r>
              <a:rPr lang="en-GB" sz="2400" dirty="0">
                <a:sym typeface="Symbol" pitchFamily="18" charset="2"/>
              </a:rPr>
              <a:t> N(0,1) +  </a:t>
            </a:r>
            <a:r>
              <a:rPr lang="en-GB" sz="1600" dirty="0">
                <a:cs typeface="Arial" charset="0"/>
                <a:sym typeface="Symbol" pitchFamily="18" charset="2"/>
              </a:rPr>
              <a:t>•</a:t>
            </a:r>
            <a:r>
              <a:rPr lang="en-GB" sz="2400" dirty="0">
                <a:sym typeface="Symbol" pitchFamily="18" charset="2"/>
              </a:rPr>
              <a:t> N</a:t>
            </a:r>
            <a:r>
              <a:rPr lang="en-GB" sz="2400" baseline="-25000" dirty="0"/>
              <a:t>i</a:t>
            </a:r>
            <a:r>
              <a:rPr lang="en-GB" sz="2400" dirty="0">
                <a:sym typeface="Symbol" pitchFamily="18" charset="2"/>
              </a:rPr>
              <a:t> (0,1))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GB" sz="2400" dirty="0">
                <a:sym typeface="Symbol" pitchFamily="18" charset="2"/>
              </a:rPr>
              <a:t></a:t>
            </a:r>
            <a:r>
              <a:rPr lang="en-GB" sz="2400" dirty="0"/>
              <a:t>’</a:t>
            </a:r>
            <a:r>
              <a:rPr lang="en-GB" sz="2400" baseline="-25000" dirty="0"/>
              <a:t>j</a:t>
            </a:r>
            <a:r>
              <a:rPr lang="en-GB" sz="2400" dirty="0"/>
              <a:t> = </a:t>
            </a:r>
            <a:r>
              <a:rPr lang="en-GB" sz="2400" dirty="0">
                <a:sym typeface="Symbol" pitchFamily="18" charset="2"/>
              </a:rPr>
              <a:t></a:t>
            </a:r>
            <a:r>
              <a:rPr lang="en-GB" sz="2400" baseline="-25000" dirty="0"/>
              <a:t>j</a:t>
            </a:r>
            <a:r>
              <a:rPr lang="en-GB" sz="2400" dirty="0"/>
              <a:t> + </a:t>
            </a:r>
            <a:r>
              <a:rPr lang="en-GB" sz="2400" dirty="0">
                <a:sym typeface="Symbol" pitchFamily="18" charset="2"/>
              </a:rPr>
              <a:t></a:t>
            </a:r>
            <a:r>
              <a:rPr lang="en-GB" sz="2400" dirty="0"/>
              <a:t> </a:t>
            </a:r>
            <a:r>
              <a:rPr lang="en-GB" sz="1600" dirty="0">
                <a:cs typeface="Arial" charset="0"/>
                <a:sym typeface="Symbol" pitchFamily="18" charset="2"/>
              </a:rPr>
              <a:t>•</a:t>
            </a:r>
            <a:r>
              <a:rPr lang="en-GB" sz="2400" dirty="0"/>
              <a:t> N (0,1)</a:t>
            </a:r>
          </a:p>
          <a:p>
            <a:pPr>
              <a:lnSpc>
                <a:spcPct val="90000"/>
              </a:lnSpc>
            </a:pPr>
            <a:r>
              <a:rPr lang="en-GB" sz="2400" b="1" i="1" dirty="0"/>
              <a:t>x </a:t>
            </a:r>
            <a:r>
              <a:rPr lang="en-GB" sz="2400" dirty="0"/>
              <a:t>’ = </a:t>
            </a:r>
            <a:r>
              <a:rPr lang="en-GB" sz="2400" b="1" i="1" dirty="0"/>
              <a:t>x</a:t>
            </a:r>
            <a:r>
              <a:rPr lang="en-GB" sz="2400" dirty="0"/>
              <a:t>  + </a:t>
            </a:r>
            <a:r>
              <a:rPr lang="en-GB" sz="2400" b="1" i="1" dirty="0"/>
              <a:t>N</a:t>
            </a:r>
            <a:r>
              <a:rPr lang="en-GB" sz="2400" dirty="0"/>
              <a:t>(</a:t>
            </a:r>
            <a:r>
              <a:rPr lang="en-GB" sz="2400" b="1" i="1" dirty="0"/>
              <a:t>0,C’</a:t>
            </a:r>
            <a:r>
              <a:rPr lang="en-GB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GB" sz="2000" b="1" i="1" dirty="0"/>
              <a:t>x </a:t>
            </a:r>
            <a:r>
              <a:rPr lang="en-GB" sz="2000" dirty="0"/>
              <a:t>stands for the vector </a:t>
            </a:r>
            <a:r>
              <a:rPr lang="en-GB" sz="2000" dirty="0">
                <a:sym typeface="Symbol" pitchFamily="18" charset="2"/>
              </a:rPr>
              <a:t> </a:t>
            </a:r>
            <a:r>
              <a:rPr lang="en-GB" sz="2000" dirty="0">
                <a:sym typeface="Bookshelf Symbol 2" pitchFamily="2" charset="2"/>
              </a:rPr>
              <a:t>x</a:t>
            </a:r>
            <a:r>
              <a:rPr lang="en-GB" sz="2000" baseline="-25000" dirty="0">
                <a:sym typeface="Bookshelf Symbol 2" pitchFamily="2" charset="2"/>
              </a:rPr>
              <a:t>1</a:t>
            </a:r>
            <a:r>
              <a:rPr lang="en-GB" sz="2000" dirty="0">
                <a:sym typeface="Bookshelf Symbol 2" pitchFamily="2" charset="2"/>
              </a:rPr>
              <a:t>,…,</a:t>
            </a:r>
            <a:r>
              <a:rPr lang="en-GB" sz="2000" dirty="0" err="1">
                <a:sym typeface="Bookshelf Symbol 2" pitchFamily="2" charset="2"/>
              </a:rPr>
              <a:t>x</a:t>
            </a:r>
            <a:r>
              <a:rPr lang="en-GB" sz="2000" baseline="-25000" dirty="0" err="1">
                <a:sym typeface="Bookshelf Symbol 2" pitchFamily="2" charset="2"/>
              </a:rPr>
              <a:t>n</a:t>
            </a:r>
            <a:r>
              <a:rPr lang="en-GB" sz="2000" dirty="0">
                <a:sym typeface="Bookshelf Symbol 2" pitchFamily="2" charset="2"/>
              </a:rPr>
              <a:t> </a:t>
            </a:r>
            <a:r>
              <a:rPr lang="en-GB" sz="2000" dirty="0">
                <a:sym typeface="Symbol" pitchFamily="18" charset="2"/>
              </a:rPr>
              <a:t></a:t>
            </a:r>
          </a:p>
          <a:p>
            <a:pPr lvl="1">
              <a:lnSpc>
                <a:spcPct val="90000"/>
              </a:lnSpc>
            </a:pPr>
            <a:r>
              <a:rPr lang="en-GB" sz="2000" b="1" i="1" dirty="0"/>
              <a:t>C’</a:t>
            </a:r>
            <a:r>
              <a:rPr lang="en-GB" sz="2000" dirty="0"/>
              <a:t>  is the covariance matrix </a:t>
            </a:r>
            <a:r>
              <a:rPr lang="en-GB" sz="2000" b="1" i="1" dirty="0"/>
              <a:t>C</a:t>
            </a:r>
            <a:r>
              <a:rPr lang="en-GB" sz="2000" dirty="0"/>
              <a:t> after mutation of the </a:t>
            </a:r>
            <a:r>
              <a:rPr lang="en-GB" sz="2000" dirty="0">
                <a:sym typeface="Symbol" pitchFamily="18" charset="2"/>
              </a:rPr>
              <a:t></a:t>
            </a:r>
            <a:r>
              <a:rPr lang="en-GB" sz="2000" dirty="0"/>
              <a:t> values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sym typeface="Symbol" pitchFamily="18" charset="2"/>
              </a:rPr>
              <a:t></a:t>
            </a:r>
            <a:r>
              <a:rPr lang="en-GB" sz="2400" dirty="0"/>
              <a:t> </a:t>
            </a:r>
            <a:r>
              <a:rPr lang="en-GB" sz="2400" dirty="0">
                <a:sym typeface="Symbol" pitchFamily="18" charset="2"/>
              </a:rPr>
              <a:t> 1/(2 </a:t>
            </a:r>
            <a:r>
              <a:rPr lang="en-GB" sz="2400" dirty="0"/>
              <a:t>n)</a:t>
            </a:r>
            <a:r>
              <a:rPr lang="en-GB" sz="2400" baseline="30000" dirty="0">
                <a:cs typeface="Arial" charset="0"/>
              </a:rPr>
              <a:t>½</a:t>
            </a:r>
            <a:r>
              <a:rPr lang="en-GB" sz="2400" baseline="30000" dirty="0"/>
              <a:t> </a:t>
            </a:r>
            <a:r>
              <a:rPr lang="en-GB" sz="2400" dirty="0"/>
              <a:t> and </a:t>
            </a:r>
            <a:r>
              <a:rPr lang="en-GB" sz="2400" dirty="0">
                <a:sym typeface="Symbol" pitchFamily="18" charset="2"/>
              </a:rPr>
              <a:t></a:t>
            </a:r>
            <a:r>
              <a:rPr lang="en-GB" sz="2400" dirty="0"/>
              <a:t> </a:t>
            </a:r>
            <a:r>
              <a:rPr lang="en-GB" sz="2400" dirty="0">
                <a:sym typeface="Symbol" pitchFamily="18" charset="2"/>
              </a:rPr>
              <a:t> 1/(2 </a:t>
            </a:r>
            <a:r>
              <a:rPr lang="en-GB" sz="2400" dirty="0"/>
              <a:t>n</a:t>
            </a:r>
            <a:r>
              <a:rPr lang="en-GB" sz="2400" baseline="30000" dirty="0">
                <a:cs typeface="Arial" charset="0"/>
              </a:rPr>
              <a:t>½</a:t>
            </a:r>
            <a:r>
              <a:rPr lang="en-GB" sz="2400" dirty="0">
                <a:sym typeface="Symbol" pitchFamily="18" charset="2"/>
              </a:rPr>
              <a:t>) </a:t>
            </a:r>
            <a:r>
              <a:rPr lang="en-GB" sz="2400" baseline="30000" dirty="0">
                <a:cs typeface="Arial" charset="0"/>
              </a:rPr>
              <a:t>½  </a:t>
            </a:r>
            <a:r>
              <a:rPr lang="en-GB" sz="2400" dirty="0"/>
              <a:t>and </a:t>
            </a:r>
            <a:r>
              <a:rPr lang="en-GB" sz="2400" dirty="0">
                <a:sym typeface="Symbol" pitchFamily="18" charset="2"/>
              </a:rPr>
              <a:t>  5</a:t>
            </a:r>
            <a:r>
              <a:rPr lang="en-GB" sz="2400" dirty="0">
                <a:cs typeface="Arial" charset="0"/>
                <a:sym typeface="Symbol" pitchFamily="18" charset="2"/>
              </a:rPr>
              <a:t>°</a:t>
            </a:r>
            <a:r>
              <a:rPr lang="en-GB" sz="2400" dirty="0"/>
              <a:t> 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GB" sz="2400" dirty="0">
                <a:sym typeface="Symbol" pitchFamily="18" charset="2"/>
              </a:rPr>
              <a:t></a:t>
            </a:r>
            <a:r>
              <a:rPr lang="en-GB" sz="2400" baseline="-25000" dirty="0" err="1"/>
              <a:t>i</a:t>
            </a:r>
            <a:r>
              <a:rPr lang="en-GB" sz="2400" dirty="0">
                <a:sym typeface="Symbol" pitchFamily="18" charset="2"/>
              </a:rPr>
              <a:t>’ &lt; </a:t>
            </a:r>
            <a:r>
              <a:rPr lang="en-GB" sz="2400" baseline="-25000" dirty="0">
                <a:sym typeface="Symbol" pitchFamily="18" charset="2"/>
              </a:rPr>
              <a:t>0</a:t>
            </a:r>
            <a:r>
              <a:rPr lang="en-GB" sz="2400" dirty="0">
                <a:sym typeface="Symbol" pitchFamily="18" charset="2"/>
              </a:rPr>
              <a:t>  </a:t>
            </a:r>
            <a:r>
              <a:rPr lang="en-GB" sz="2400" baseline="-25000" dirty="0" err="1"/>
              <a:t>i</a:t>
            </a:r>
            <a:r>
              <a:rPr lang="en-GB" sz="2400" dirty="0">
                <a:sym typeface="Symbol" pitchFamily="18" charset="2"/>
              </a:rPr>
              <a:t>’ = </a:t>
            </a:r>
            <a:r>
              <a:rPr lang="en-GB" sz="2400" baseline="-25000" dirty="0">
                <a:sym typeface="Symbol" pitchFamily="18" charset="2"/>
              </a:rPr>
              <a:t>0 </a:t>
            </a:r>
            <a:r>
              <a:rPr lang="en-GB" sz="2400" dirty="0"/>
              <a:t>and  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GB" sz="2400" dirty="0">
                <a:cs typeface="Arial" charset="0"/>
              </a:rPr>
              <a:t>| </a:t>
            </a:r>
            <a:r>
              <a:rPr lang="en-GB" sz="2400" dirty="0">
                <a:sym typeface="Symbol" pitchFamily="18" charset="2"/>
              </a:rPr>
              <a:t></a:t>
            </a:r>
            <a:r>
              <a:rPr lang="en-GB" sz="2400" dirty="0"/>
              <a:t>’</a:t>
            </a:r>
            <a:r>
              <a:rPr lang="en-GB" sz="2400" baseline="-25000" dirty="0"/>
              <a:t>j </a:t>
            </a:r>
            <a:r>
              <a:rPr lang="en-GB" sz="2400" dirty="0">
                <a:cs typeface="Arial" charset="0"/>
              </a:rPr>
              <a:t>| &gt; </a:t>
            </a:r>
            <a:r>
              <a:rPr lang="en-GB" sz="2400" dirty="0">
                <a:cs typeface="Arial" charset="0"/>
                <a:sym typeface="Symbol" pitchFamily="18" charset="2"/>
              </a:rPr>
              <a:t>  </a:t>
            </a:r>
            <a:r>
              <a:rPr lang="en-GB" sz="2400" dirty="0">
                <a:sym typeface="Symbol" pitchFamily="18" charset="2"/>
              </a:rPr>
              <a:t></a:t>
            </a:r>
            <a:r>
              <a:rPr lang="en-GB" sz="2400" dirty="0"/>
              <a:t>’</a:t>
            </a:r>
            <a:r>
              <a:rPr lang="en-GB" sz="2400" baseline="-25000" dirty="0"/>
              <a:t>j </a:t>
            </a:r>
            <a:r>
              <a:rPr lang="en-GB" sz="2400" dirty="0"/>
              <a:t>=</a:t>
            </a:r>
            <a:r>
              <a:rPr lang="en-GB" sz="2400" baseline="-25000" dirty="0"/>
              <a:t> </a:t>
            </a:r>
            <a:r>
              <a:rPr lang="en-GB" sz="2400" dirty="0" err="1">
                <a:sym typeface="Symbol" pitchFamily="18" charset="2"/>
              </a:rPr>
              <a:t></a:t>
            </a:r>
            <a:r>
              <a:rPr lang="en-GB" sz="2400" dirty="0" err="1"/>
              <a:t>’</a:t>
            </a:r>
            <a:r>
              <a:rPr lang="en-GB" sz="2400" baseline="-25000" dirty="0" err="1"/>
              <a:t>j</a:t>
            </a:r>
            <a:r>
              <a:rPr lang="en-GB" sz="2400" baseline="-25000" dirty="0"/>
              <a:t> </a:t>
            </a:r>
            <a:r>
              <a:rPr lang="en-GB" sz="2400" dirty="0"/>
              <a:t>- 2 </a:t>
            </a:r>
            <a:r>
              <a:rPr lang="en-GB" sz="2400" dirty="0">
                <a:cs typeface="Arial" charset="0"/>
                <a:sym typeface="Symbol" pitchFamily="18" charset="2"/>
              </a:rPr>
              <a:t></a:t>
            </a:r>
            <a:r>
              <a:rPr lang="en-GB" sz="2400" dirty="0"/>
              <a:t> sign(</a:t>
            </a:r>
            <a:r>
              <a:rPr lang="en-GB" sz="2400" dirty="0">
                <a:sym typeface="Symbol" pitchFamily="18" charset="2"/>
              </a:rPr>
              <a:t></a:t>
            </a:r>
            <a:r>
              <a:rPr lang="en-GB" sz="2400" dirty="0"/>
              <a:t>’</a:t>
            </a:r>
            <a:r>
              <a:rPr lang="en-GB" sz="2400" baseline="-25000" dirty="0"/>
              <a:t>j</a:t>
            </a:r>
            <a:r>
              <a:rPr lang="en-GB" sz="2400" dirty="0" smtClean="0"/>
              <a:t>)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endParaRPr lang="en-GB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GB" sz="2400" dirty="0" smtClean="0"/>
              <a:t>NB </a:t>
            </a:r>
            <a:r>
              <a:rPr lang="fr-FR" sz="2400" dirty="0" smtClean="0"/>
              <a:t>Covariance </a:t>
            </a:r>
            <a:r>
              <a:rPr lang="fr-FR" sz="2400" dirty="0" err="1" smtClean="0"/>
              <a:t>Matrix</a:t>
            </a:r>
            <a:r>
              <a:rPr lang="fr-FR" sz="2400" dirty="0" smtClean="0"/>
              <a:t> Adaptation Evolution </a:t>
            </a:r>
            <a:r>
              <a:rPr lang="fr-FR" sz="2400" dirty="0" err="1" smtClean="0"/>
              <a:t>Strategy</a:t>
            </a:r>
            <a:r>
              <a:rPr lang="fr-FR" sz="2400" dirty="0" smtClean="0"/>
              <a:t> (CMA-ES)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probably</a:t>
            </a:r>
            <a:r>
              <a:rPr lang="fr-FR" sz="2400" dirty="0" smtClean="0"/>
              <a:t> the best EA for </a:t>
            </a:r>
            <a:r>
              <a:rPr lang="fr-FR" sz="2400" dirty="0" err="1" smtClean="0"/>
              <a:t>numerical</a:t>
            </a:r>
            <a:r>
              <a:rPr lang="fr-FR" sz="2400" dirty="0" smtClean="0"/>
              <a:t> optimisation, cf.  CEC-2005 </a:t>
            </a:r>
            <a:r>
              <a:rPr lang="fr-FR" sz="2400" dirty="0" err="1" smtClean="0"/>
              <a:t>competition</a:t>
            </a: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B4B2-2C7E-4734-BAE8-B1616E61A587}" type="slidenum">
              <a:rPr lang="nl-NL" smtClean="0"/>
              <a:pPr/>
              <a:t>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5261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Real-Valued or Floating-Point </a:t>
            </a:r>
            <a:r>
              <a:rPr lang="nl-NL" dirty="0" err="1"/>
              <a:t>Representation</a:t>
            </a:r>
            <a:r>
              <a:rPr lang="en-US" dirty="0"/>
              <a:t>: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Correlated mutations </a:t>
            </a:r>
            <a:r>
              <a:rPr lang="en-GB" dirty="0" smtClean="0"/>
              <a:t>(3/</a:t>
            </a:r>
            <a:r>
              <a:rPr lang="en-GB" dirty="0"/>
              <a:t>3)</a:t>
            </a:r>
          </a:p>
        </p:txBody>
      </p:sp>
      <p:sp>
        <p:nvSpPr>
          <p:cNvPr id="27651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457200" y="1545771"/>
            <a:ext cx="8229600" cy="4525963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dirty="0"/>
              <a:t>Mutants with equal likelihood</a:t>
            </a:r>
            <a:endParaRPr lang="en-GB" sz="2400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sz="2400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sz="2400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sz="2400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sz="2400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sz="2400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400" dirty="0" smtClean="0"/>
              <a:t>Ellipse</a:t>
            </a:r>
            <a:r>
              <a:rPr lang="en-GB" sz="2400" dirty="0"/>
              <a:t>: mutants having the same chance to be created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B4B2-2C7E-4734-BAE8-B1616E61A587}" type="slidenum">
              <a:rPr lang="nl-NL" smtClean="0"/>
              <a:pPr/>
              <a:t>26</a:t>
            </a:fld>
            <a:endParaRPr lang="nl-NL" dirty="0"/>
          </a:p>
        </p:txBody>
      </p:sp>
      <p:pic>
        <p:nvPicPr>
          <p:cNvPr id="27653" name="Picture 5" descr="4-4small-g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84825"/>
            <a:ext cx="3314700" cy="3581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828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Real-Valued or Floating-Point </a:t>
            </a:r>
            <a:r>
              <a:rPr lang="nl-NL" dirty="0" err="1"/>
              <a:t>Representation</a:t>
            </a:r>
            <a:r>
              <a:rPr lang="en-US" dirty="0" smtClean="0"/>
              <a:t>: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Crossover operators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Discrete: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each allele value in offspring </a:t>
            </a:r>
            <a:r>
              <a:rPr lang="en-GB" i="1" dirty="0"/>
              <a:t>z</a:t>
            </a:r>
            <a:r>
              <a:rPr lang="en-GB" dirty="0"/>
              <a:t> comes from one of its parents </a:t>
            </a:r>
            <a:r>
              <a:rPr lang="en-GB" i="1" dirty="0"/>
              <a:t>(</a:t>
            </a:r>
            <a:r>
              <a:rPr lang="en-GB" i="1" dirty="0" err="1"/>
              <a:t>x,y</a:t>
            </a:r>
            <a:r>
              <a:rPr lang="en-GB" i="1" dirty="0"/>
              <a:t>) </a:t>
            </a:r>
            <a:r>
              <a:rPr lang="en-GB" dirty="0"/>
              <a:t>with equal probability: </a:t>
            </a:r>
            <a:r>
              <a:rPr lang="en-GB" i="1" dirty="0" err="1"/>
              <a:t>z</a:t>
            </a:r>
            <a:r>
              <a:rPr lang="en-GB" i="1" baseline="-25000" dirty="0" err="1"/>
              <a:t>i</a:t>
            </a:r>
            <a:r>
              <a:rPr lang="en-GB" i="1" dirty="0"/>
              <a:t>  = x</a:t>
            </a:r>
            <a:r>
              <a:rPr lang="en-GB" i="1" baseline="-25000" dirty="0"/>
              <a:t>i</a:t>
            </a:r>
            <a:r>
              <a:rPr lang="en-GB" i="1" dirty="0"/>
              <a:t> </a:t>
            </a:r>
            <a:r>
              <a:rPr lang="en-GB" dirty="0"/>
              <a:t>or </a:t>
            </a:r>
            <a:r>
              <a:rPr lang="en-GB" i="1" dirty="0" err="1"/>
              <a:t>y</a:t>
            </a:r>
            <a:r>
              <a:rPr lang="en-GB" i="1" baseline="-25000" dirty="0" err="1"/>
              <a:t>i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en-GB" dirty="0"/>
              <a:t> Could use n-point or uniform</a:t>
            </a:r>
          </a:p>
          <a:p>
            <a:pPr>
              <a:lnSpc>
                <a:spcPct val="90000"/>
              </a:lnSpc>
            </a:pPr>
            <a:r>
              <a:rPr lang="en-GB" dirty="0"/>
              <a:t>Intermediate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exploits idea of creating children “between” parents (hence a.k.a. </a:t>
            </a:r>
            <a:r>
              <a:rPr lang="en-GB" i="1" dirty="0"/>
              <a:t>arithmetic </a:t>
            </a:r>
            <a:r>
              <a:rPr lang="en-GB" dirty="0"/>
              <a:t>recombination)</a:t>
            </a:r>
          </a:p>
          <a:p>
            <a:pPr lvl="1">
              <a:lnSpc>
                <a:spcPct val="90000"/>
              </a:lnSpc>
            </a:pPr>
            <a:r>
              <a:rPr lang="en-US" sz="2800" i="1" dirty="0"/>
              <a:t>z</a:t>
            </a:r>
            <a:r>
              <a:rPr lang="en-GB" sz="2800" i="1" baseline="-25000" dirty="0"/>
              <a:t>i</a:t>
            </a:r>
            <a:r>
              <a:rPr lang="en-GB" sz="2800" i="1" dirty="0"/>
              <a:t> = </a:t>
            </a:r>
            <a:r>
              <a:rPr lang="en-GB" sz="2800" i="1" dirty="0">
                <a:sym typeface="Symbol" pitchFamily="18" charset="2"/>
              </a:rPr>
              <a:t> x</a:t>
            </a:r>
            <a:r>
              <a:rPr lang="en-GB" sz="2800" i="1" baseline="-25000" dirty="0">
                <a:sym typeface="Symbol" pitchFamily="18" charset="2"/>
              </a:rPr>
              <a:t>i </a:t>
            </a:r>
            <a:r>
              <a:rPr lang="en-GB" sz="2800" i="1" dirty="0">
                <a:sym typeface="Symbol" pitchFamily="18" charset="2"/>
              </a:rPr>
              <a:t> + </a:t>
            </a:r>
            <a:r>
              <a:rPr lang="en-GB" sz="2800" dirty="0">
                <a:sym typeface="Symbol" pitchFamily="18" charset="2"/>
              </a:rPr>
              <a:t>(1 - </a:t>
            </a:r>
            <a:r>
              <a:rPr lang="en-GB" sz="2800" i="1" dirty="0">
                <a:sym typeface="Symbol" pitchFamily="18" charset="2"/>
              </a:rPr>
              <a:t>) </a:t>
            </a:r>
            <a:r>
              <a:rPr lang="en-GB" sz="2800" i="1" dirty="0" err="1">
                <a:sym typeface="Symbol" pitchFamily="18" charset="2"/>
              </a:rPr>
              <a:t>y</a:t>
            </a:r>
            <a:r>
              <a:rPr lang="en-GB" sz="2800" i="1" baseline="-25000" dirty="0" err="1">
                <a:sym typeface="Symbol" pitchFamily="18" charset="2"/>
              </a:rPr>
              <a:t>i</a:t>
            </a:r>
            <a:r>
              <a:rPr lang="en-GB" sz="2800" dirty="0">
                <a:sym typeface="Symbol" pitchFamily="18" charset="2"/>
              </a:rPr>
              <a:t>    where </a:t>
            </a:r>
            <a:r>
              <a:rPr lang="en-GB" sz="2800" i="1" dirty="0">
                <a:sym typeface="Symbol" pitchFamily="18" charset="2"/>
              </a:rPr>
              <a:t> : </a:t>
            </a:r>
            <a:r>
              <a:rPr lang="en-GB" sz="2800" dirty="0">
                <a:sym typeface="Symbol" pitchFamily="18" charset="2"/>
              </a:rPr>
              <a:t>0  </a:t>
            </a:r>
            <a:r>
              <a:rPr lang="en-GB" sz="2800" i="1" dirty="0">
                <a:sym typeface="Symbol" pitchFamily="18" charset="2"/>
              </a:rPr>
              <a:t>  </a:t>
            </a:r>
            <a:r>
              <a:rPr lang="en-GB" sz="2800" dirty="0">
                <a:sym typeface="Symbol" pitchFamily="18" charset="2"/>
              </a:rPr>
              <a:t></a:t>
            </a:r>
            <a:r>
              <a:rPr lang="en-GB" sz="2800" i="1" dirty="0">
                <a:sym typeface="Symbol" pitchFamily="18" charset="2"/>
              </a:rPr>
              <a:t> </a:t>
            </a:r>
            <a:r>
              <a:rPr lang="en-GB" sz="2800" dirty="0">
                <a:sym typeface="Symbol" pitchFamily="18" charset="2"/>
              </a:rPr>
              <a:t>1.</a:t>
            </a:r>
          </a:p>
          <a:p>
            <a:pPr lvl="1">
              <a:lnSpc>
                <a:spcPct val="90000"/>
              </a:lnSpc>
            </a:pPr>
            <a:r>
              <a:rPr lang="en-GB" sz="2800" dirty="0">
                <a:sym typeface="Symbol" pitchFamily="18" charset="2"/>
              </a:rPr>
              <a:t> </a:t>
            </a:r>
            <a:r>
              <a:rPr lang="en-GB" dirty="0">
                <a:sym typeface="Bookshelf Symbol 1" pitchFamily="34" charset="2"/>
              </a:rPr>
              <a:t>The parameter </a:t>
            </a:r>
            <a:r>
              <a:rPr lang="en-GB" sz="2800" i="1" dirty="0">
                <a:sym typeface="Symbol" pitchFamily="18" charset="2"/>
              </a:rPr>
              <a:t></a:t>
            </a:r>
            <a:r>
              <a:rPr lang="en-GB" dirty="0">
                <a:sym typeface="Bookshelf Symbol 1" pitchFamily="34" charset="2"/>
              </a:rPr>
              <a:t> can be:</a:t>
            </a:r>
          </a:p>
          <a:p>
            <a:pPr lvl="2"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GB" dirty="0">
                <a:sym typeface="Bookshelf Symbol 1" pitchFamily="34" charset="2"/>
              </a:rPr>
              <a:t>constant: uniform arithmetical crossover</a:t>
            </a:r>
          </a:p>
          <a:p>
            <a:pPr lvl="2"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GB" dirty="0">
                <a:sym typeface="Bookshelf Symbol 1" pitchFamily="34" charset="2"/>
              </a:rPr>
              <a:t>variable (e.g. depend on the age of the population) </a:t>
            </a:r>
          </a:p>
          <a:p>
            <a:pPr lvl="2"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GB" dirty="0">
                <a:sym typeface="Bookshelf Symbol 1" pitchFamily="34" charset="2"/>
              </a:rPr>
              <a:t>picked at random every time</a:t>
            </a:r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51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Real-Valued or Floating-Point </a:t>
            </a:r>
            <a:r>
              <a:rPr lang="nl-NL" dirty="0" err="1"/>
              <a:t>Representation</a:t>
            </a:r>
            <a:r>
              <a:rPr lang="en-US" dirty="0" smtClean="0"/>
              <a:t>:</a:t>
            </a:r>
            <a:r>
              <a:rPr lang="en-GB" dirty="0" smtClean="0">
                <a:sym typeface="Bookshelf Symbol 1" pitchFamily="34" charset="2"/>
              </a:rPr>
              <a:t/>
            </a:r>
            <a:br>
              <a:rPr lang="en-GB" dirty="0" smtClean="0">
                <a:sym typeface="Bookshelf Symbol 1" pitchFamily="34" charset="2"/>
              </a:rPr>
            </a:br>
            <a:r>
              <a:rPr lang="en-GB" dirty="0" smtClean="0">
                <a:sym typeface="Bookshelf Symbol 1" pitchFamily="34" charset="2"/>
              </a:rPr>
              <a:t>Single arithmetic crossover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dirty="0" smtClean="0"/>
              <a:t>Parents: </a:t>
            </a:r>
            <a:r>
              <a:rPr lang="en-GB" dirty="0" smtClean="0">
                <a:sym typeface="Symbol" pitchFamily="18" charset="2"/>
              </a:rPr>
              <a:t></a:t>
            </a:r>
            <a:r>
              <a:rPr lang="en-GB" dirty="0" smtClean="0"/>
              <a:t>x</a:t>
            </a:r>
            <a:r>
              <a:rPr lang="en-GB" baseline="-25000" dirty="0" smtClean="0"/>
              <a:t>1</a:t>
            </a:r>
            <a:r>
              <a:rPr lang="en-GB" dirty="0" smtClean="0"/>
              <a:t>,…,</a:t>
            </a:r>
            <a:r>
              <a:rPr lang="en-GB" dirty="0" err="1" smtClean="0"/>
              <a:t>x</a:t>
            </a:r>
            <a:r>
              <a:rPr lang="en-GB" baseline="-25000" dirty="0" err="1" smtClean="0"/>
              <a:t>n</a:t>
            </a:r>
            <a:r>
              <a:rPr lang="en-GB" dirty="0" smtClean="0"/>
              <a:t> </a:t>
            </a:r>
            <a:r>
              <a:rPr lang="en-GB" dirty="0" smtClean="0">
                <a:sym typeface="Symbol" pitchFamily="18" charset="2"/>
              </a:rPr>
              <a:t></a:t>
            </a:r>
            <a:r>
              <a:rPr lang="en-GB" dirty="0" smtClean="0"/>
              <a:t> and </a:t>
            </a:r>
            <a:r>
              <a:rPr lang="en-GB" dirty="0" smtClean="0">
                <a:sym typeface="Symbol" pitchFamily="18" charset="2"/>
              </a:rPr>
              <a:t></a:t>
            </a:r>
            <a:r>
              <a:rPr lang="en-GB" dirty="0" smtClean="0"/>
              <a:t>y</a:t>
            </a:r>
            <a:r>
              <a:rPr lang="en-GB" baseline="-25000" dirty="0" smtClean="0"/>
              <a:t>1</a:t>
            </a:r>
            <a:r>
              <a:rPr lang="en-GB" dirty="0" smtClean="0"/>
              <a:t>,…,</a:t>
            </a:r>
            <a:r>
              <a:rPr lang="en-GB" dirty="0" err="1" smtClean="0"/>
              <a:t>y</a:t>
            </a:r>
            <a:r>
              <a:rPr lang="en-GB" baseline="-25000" dirty="0" err="1" smtClean="0"/>
              <a:t>n</a:t>
            </a:r>
            <a:r>
              <a:rPr lang="en-GB" dirty="0" smtClean="0">
                <a:sym typeface="Symbol" pitchFamily="18" charset="2"/>
              </a:rPr>
              <a:t></a:t>
            </a:r>
          </a:p>
          <a:p>
            <a:r>
              <a:rPr lang="en-US" dirty="0" smtClean="0">
                <a:sym typeface="Symbol" pitchFamily="18" charset="2"/>
              </a:rPr>
              <a:t>Pick</a:t>
            </a:r>
            <a:r>
              <a:rPr lang="en-GB" dirty="0" smtClean="0">
                <a:sym typeface="Symbol" pitchFamily="18" charset="2"/>
              </a:rPr>
              <a:t> a single gene (k) at random, </a:t>
            </a:r>
          </a:p>
          <a:p>
            <a:r>
              <a:rPr lang="en-GB" dirty="0" smtClean="0"/>
              <a:t>child</a:t>
            </a:r>
            <a:r>
              <a:rPr lang="en-GB" baseline="-25000" dirty="0" smtClean="0"/>
              <a:t>1</a:t>
            </a:r>
            <a:r>
              <a:rPr lang="en-GB" dirty="0" smtClean="0"/>
              <a:t> </a:t>
            </a:r>
            <a:r>
              <a:rPr lang="en-GB" dirty="0" smtClean="0">
                <a:sym typeface="Bookshelf Symbol 1" pitchFamily="34" charset="2"/>
              </a:rPr>
              <a:t>is:</a:t>
            </a:r>
          </a:p>
          <a:p>
            <a:endParaRPr lang="en-GB" dirty="0" smtClean="0">
              <a:sym typeface="Bookshelf Symbol 1" pitchFamily="34" charset="2"/>
            </a:endParaRPr>
          </a:p>
          <a:p>
            <a:endParaRPr lang="en-GB" dirty="0" smtClean="0">
              <a:sym typeface="Bookshelf Symbol 1" pitchFamily="34" charset="2"/>
            </a:endParaRPr>
          </a:p>
          <a:p>
            <a:r>
              <a:rPr lang="en-GB" dirty="0" smtClean="0">
                <a:sym typeface="Bookshelf Symbol 1" pitchFamily="34" charset="2"/>
              </a:rPr>
              <a:t>Reverse for other child. e.g. with </a:t>
            </a:r>
            <a:r>
              <a:rPr lang="en-GB" dirty="0" smtClean="0">
                <a:sym typeface="Symbol" pitchFamily="18" charset="2"/>
              </a:rPr>
              <a:t> = 0.5</a:t>
            </a:r>
            <a:endParaRPr lang="en-GB" dirty="0" smtClean="0">
              <a:sym typeface="Bookshelf Symbol 1" pitchFamily="34" charset="2"/>
            </a:endParaRPr>
          </a:p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08" y="4456947"/>
            <a:ext cx="8064896" cy="1717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543367"/>
              </p:ext>
            </p:extLst>
          </p:nvPr>
        </p:nvGraphicFramePr>
        <p:xfrm>
          <a:off x="1115616" y="2890350"/>
          <a:ext cx="607695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quation" r:id="rId5" imgW="2145369" imgH="253890" progId="Equation.3">
                  <p:embed/>
                </p:oleObj>
              </mc:Choice>
              <mc:Fallback>
                <p:oleObj name="Equation" r:id="rId5" imgW="2145369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890350"/>
                        <a:ext cx="6076950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2086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Scheme of an </a:t>
            </a:r>
            <a:r>
              <a:rPr lang="en-US" dirty="0" smtClean="0"/>
              <a:t>EA: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General </a:t>
            </a:r>
            <a:r>
              <a:rPr lang="en-US" dirty="0" smtClean="0"/>
              <a:t>scheme of EAs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44630-8149-4451-ADCC-B770086FED53}" type="slidenum">
              <a:rPr lang="nl-NL" smtClean="0"/>
              <a:pPr>
                <a:defRPr/>
              </a:pPr>
              <a:t>2</a:t>
            </a:fld>
            <a:endParaRPr lang="nl-NL" dirty="0"/>
          </a:p>
        </p:txBody>
      </p:sp>
      <p:grpSp>
        <p:nvGrpSpPr>
          <p:cNvPr id="31" name="Group 30"/>
          <p:cNvGrpSpPr/>
          <p:nvPr/>
        </p:nvGrpSpPr>
        <p:grpSpPr>
          <a:xfrm>
            <a:off x="317277" y="1394733"/>
            <a:ext cx="8566501" cy="4548489"/>
            <a:chOff x="-100013" y="1285875"/>
            <a:chExt cx="9012238" cy="4808539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600200" y="2971800"/>
              <a:ext cx="2362200" cy="1447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Population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670175" y="1285875"/>
              <a:ext cx="5330825" cy="1685925"/>
              <a:chOff x="1682" y="810"/>
              <a:chExt cx="3358" cy="1062"/>
            </a:xfrm>
          </p:grpSpPr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3552" y="912"/>
                <a:ext cx="1488" cy="52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sz="2400" dirty="0" smtClean="0">
                    <a:solidFill>
                      <a:srgbClr val="404040"/>
                    </a:solidFill>
                  </a:rPr>
                  <a:t>Parents</a:t>
                </a:r>
                <a:endParaRPr lang="en-US" sz="2400" dirty="0">
                  <a:solidFill>
                    <a:srgbClr val="404040"/>
                  </a:solidFill>
                </a:endParaRPr>
              </a:p>
            </p:txBody>
          </p:sp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1682" y="810"/>
                <a:ext cx="1870" cy="1062"/>
                <a:chOff x="1682" y="810"/>
                <a:chExt cx="1870" cy="1062"/>
              </a:xfrm>
            </p:grpSpPr>
            <p:sp>
              <p:nvSpPr>
                <p:cNvPr id="10" name="Rectangle 11"/>
                <p:cNvSpPr>
                  <a:spLocks noChangeArrowheads="1"/>
                </p:cNvSpPr>
                <p:nvPr/>
              </p:nvSpPr>
              <p:spPr bwMode="auto">
                <a:xfrm>
                  <a:off x="1682" y="810"/>
                  <a:ext cx="1584" cy="3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Parent selection</a:t>
                  </a:r>
                </a:p>
              </p:txBody>
            </p:sp>
            <p:cxnSp>
              <p:nvCxnSpPr>
                <p:cNvPr id="11" name="AutoShape 12"/>
                <p:cNvCxnSpPr>
                  <a:cxnSpLocks noChangeShapeType="1"/>
                  <a:stCxn id="5" idx="0"/>
                  <a:endCxn id="12" idx="1"/>
                </p:cNvCxnSpPr>
                <p:nvPr/>
              </p:nvCxnSpPr>
              <p:spPr bwMode="auto">
                <a:xfrm rot="16200000">
                  <a:off x="2304" y="624"/>
                  <a:ext cx="696" cy="1800"/>
                </a:xfrm>
                <a:prstGeom prst="bentConnector2">
                  <a:avLst/>
                </a:prstGeom>
                <a:noFill/>
                <a:ln w="508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</p:cxnSp>
          </p:grpSp>
        </p:grp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2574925" y="4495801"/>
              <a:ext cx="3063875" cy="1598613"/>
              <a:chOff x="1622" y="2832"/>
              <a:chExt cx="1930" cy="1007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622" y="3533"/>
                <a:ext cx="1731" cy="3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400" dirty="0">
                    <a:solidFill>
                      <a:srgbClr val="7F7F7F"/>
                    </a:solidFill>
                    <a:latin typeface="Arial" pitchFamily="34" charset="0"/>
                    <a:cs typeface="Arial" pitchFamily="34" charset="0"/>
                  </a:rPr>
                  <a:t>Survivor selection</a:t>
                </a:r>
              </a:p>
            </p:txBody>
          </p:sp>
          <p:cxnSp>
            <p:nvCxnSpPr>
              <p:cNvPr id="16" name="AutoShape 15"/>
              <p:cNvCxnSpPr>
                <a:cxnSpLocks noChangeShapeType="1"/>
              </p:cNvCxnSpPr>
              <p:nvPr/>
            </p:nvCxnSpPr>
            <p:spPr bwMode="auto">
              <a:xfrm rot="10800000">
                <a:off x="1728" y="2832"/>
                <a:ext cx="1824" cy="600"/>
              </a:xfrm>
              <a:prstGeom prst="bentConnector3">
                <a:avLst>
                  <a:gd name="adj1" fmla="val 100435"/>
                </a:avLst>
              </a:prstGeom>
              <a:noFill/>
              <a:ln w="5080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</p:spPr>
          </p:cxnSp>
        </p:grp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5638800" y="2400300"/>
              <a:ext cx="3273425" cy="3467100"/>
              <a:chOff x="3552" y="1512"/>
              <a:chExt cx="2062" cy="2184"/>
            </a:xfrm>
          </p:grpSpPr>
          <p:sp>
            <p:nvSpPr>
              <p:cNvPr id="23" name="Rectangle 18"/>
              <p:cNvSpPr>
                <a:spLocks noChangeArrowheads="1"/>
              </p:cNvSpPr>
              <p:nvPr/>
            </p:nvSpPr>
            <p:spPr bwMode="auto">
              <a:xfrm>
                <a:off x="3552" y="3168"/>
                <a:ext cx="1505" cy="52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Offspring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" name="Group 20"/>
              <p:cNvGrpSpPr>
                <a:grpSpLocks/>
              </p:cNvGrpSpPr>
              <p:nvPr/>
            </p:nvGrpSpPr>
            <p:grpSpPr bwMode="auto">
              <a:xfrm>
                <a:off x="4132" y="1512"/>
                <a:ext cx="1482" cy="1656"/>
                <a:chOff x="4132" y="1512"/>
                <a:chExt cx="1482" cy="1656"/>
              </a:xfrm>
            </p:grpSpPr>
            <p:sp>
              <p:nvSpPr>
                <p:cNvPr id="20" name="Rectangle 21"/>
                <p:cNvSpPr>
                  <a:spLocks noChangeArrowheads="1"/>
                </p:cNvSpPr>
                <p:nvPr/>
              </p:nvSpPr>
              <p:spPr bwMode="auto">
                <a:xfrm>
                  <a:off x="4132" y="1680"/>
                  <a:ext cx="1482" cy="5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2400" dirty="0">
                      <a:solidFill>
                        <a:srgbClr val="7F7F7F"/>
                      </a:solidFill>
                      <a:latin typeface="Arial" pitchFamily="34" charset="0"/>
                      <a:cs typeface="Arial" pitchFamily="34" charset="0"/>
                    </a:rPr>
                    <a:t>Recombination</a:t>
                  </a:r>
                </a:p>
                <a:p>
                  <a:r>
                    <a:rPr lang="en-US" sz="2400" dirty="0">
                      <a:solidFill>
                        <a:srgbClr val="7F7F7F"/>
                      </a:solidFill>
                      <a:latin typeface="Arial" pitchFamily="34" charset="0"/>
                      <a:cs typeface="Arial" pitchFamily="34" charset="0"/>
                    </a:rPr>
                    <a:t>(crossover)</a:t>
                  </a:r>
                </a:p>
              </p:txBody>
            </p:sp>
            <p:sp>
              <p:nvSpPr>
                <p:cNvPr id="21" name="Rectangle 22"/>
                <p:cNvSpPr>
                  <a:spLocks noChangeArrowheads="1"/>
                </p:cNvSpPr>
                <p:nvPr/>
              </p:nvSpPr>
              <p:spPr bwMode="auto">
                <a:xfrm>
                  <a:off x="4166" y="2448"/>
                  <a:ext cx="903" cy="3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2400" dirty="0">
                      <a:solidFill>
                        <a:srgbClr val="7F7F7F"/>
                      </a:solidFill>
                      <a:latin typeface="Arial" pitchFamily="34" charset="0"/>
                      <a:cs typeface="Arial" pitchFamily="34" charset="0"/>
                    </a:rPr>
                    <a:t>Mutation</a:t>
                  </a:r>
                </a:p>
              </p:txBody>
            </p:sp>
            <p:cxnSp>
              <p:nvCxnSpPr>
                <p:cNvPr id="22" name="AutoShape 23"/>
                <p:cNvCxnSpPr>
                  <a:cxnSpLocks noChangeShapeType="1"/>
                </p:cNvCxnSpPr>
                <p:nvPr/>
              </p:nvCxnSpPr>
              <p:spPr bwMode="auto">
                <a:xfrm>
                  <a:off x="4148" y="1512"/>
                  <a:ext cx="0" cy="1656"/>
                </a:xfrm>
                <a:prstGeom prst="straightConnector1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</p:cxnSp>
          </p:grpSp>
        </p:grpSp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-42863" y="2286000"/>
              <a:ext cx="1814513" cy="1409700"/>
              <a:chOff x="-27" y="1440"/>
              <a:chExt cx="1143" cy="888"/>
            </a:xfrm>
          </p:grpSpPr>
          <p:cxnSp>
            <p:nvCxnSpPr>
              <p:cNvPr id="26" name="AutoShape 25"/>
              <p:cNvCxnSpPr>
                <a:cxnSpLocks noChangeShapeType="1"/>
                <a:endCxn id="5" idx="1"/>
              </p:cNvCxnSpPr>
              <p:nvPr/>
            </p:nvCxnSpPr>
            <p:spPr bwMode="auto">
              <a:xfrm rot="16200000" flipH="1">
                <a:off x="445" y="1764"/>
                <a:ext cx="600" cy="527"/>
              </a:xfrm>
              <a:prstGeom prst="bentConnector2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</p:spPr>
          </p:cxnSp>
          <p:sp>
            <p:nvSpPr>
              <p:cNvPr id="27" name="Text Box 26"/>
              <p:cNvSpPr txBox="1">
                <a:spLocks noChangeArrowheads="1"/>
              </p:cNvSpPr>
              <p:nvPr/>
            </p:nvSpPr>
            <p:spPr bwMode="auto">
              <a:xfrm>
                <a:off x="-27" y="1440"/>
                <a:ext cx="1143" cy="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nl-NL" sz="2400" dirty="0" err="1">
                    <a:solidFill>
                      <a:srgbClr val="7F7F7F"/>
                    </a:solidFill>
                    <a:latin typeface="Arial" pitchFamily="34" charset="0"/>
                    <a:cs typeface="Arial" pitchFamily="34" charset="0"/>
                  </a:rPr>
                  <a:t>Intialization</a:t>
                </a:r>
                <a:endParaRPr lang="nl-NL" sz="2400" dirty="0">
                  <a:solidFill>
                    <a:srgbClr val="7F7F7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-100013" y="3886201"/>
              <a:ext cx="1868488" cy="1554163"/>
              <a:chOff x="-63" y="2448"/>
              <a:chExt cx="1177" cy="979"/>
            </a:xfrm>
          </p:grpSpPr>
          <p:cxnSp>
            <p:nvCxnSpPr>
              <p:cNvPr id="29" name="AutoShape 28"/>
              <p:cNvCxnSpPr>
                <a:cxnSpLocks noChangeShapeType="1"/>
              </p:cNvCxnSpPr>
              <p:nvPr/>
            </p:nvCxnSpPr>
            <p:spPr bwMode="auto">
              <a:xfrm rot="16200000">
                <a:off x="420" y="2508"/>
                <a:ext cx="648" cy="528"/>
              </a:xfrm>
              <a:prstGeom prst="bentConnector2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</p:spPr>
          </p:cxnSp>
          <p:sp>
            <p:nvSpPr>
              <p:cNvPr id="30" name="Text Box 29"/>
              <p:cNvSpPr txBox="1">
                <a:spLocks noChangeArrowheads="1"/>
              </p:cNvSpPr>
              <p:nvPr/>
            </p:nvSpPr>
            <p:spPr bwMode="auto">
              <a:xfrm>
                <a:off x="-63" y="3120"/>
                <a:ext cx="1177" cy="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nl-NL" sz="2400" dirty="0" err="1">
                    <a:solidFill>
                      <a:srgbClr val="7F7F7F"/>
                    </a:solidFill>
                    <a:latin typeface="Arial" pitchFamily="34" charset="0"/>
                    <a:cs typeface="Arial" pitchFamily="34" charset="0"/>
                  </a:rPr>
                  <a:t>Termination</a:t>
                </a:r>
                <a:endParaRPr lang="nl-NL" sz="2400" dirty="0">
                  <a:solidFill>
                    <a:srgbClr val="7F7F7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4434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Real-Valued or Floating-Point </a:t>
            </a:r>
            <a:r>
              <a:rPr lang="nl-NL" dirty="0" err="1"/>
              <a:t>Representation</a:t>
            </a:r>
            <a:r>
              <a:rPr lang="en-US" dirty="0"/>
              <a:t>:</a:t>
            </a:r>
            <a:r>
              <a:rPr lang="en-GB" dirty="0">
                <a:sym typeface="Bookshelf Symbol 1" pitchFamily="34" charset="2"/>
              </a:rPr>
              <a:t/>
            </a:r>
            <a:br>
              <a:rPr lang="en-GB" dirty="0">
                <a:sym typeface="Bookshelf Symbol 1" pitchFamily="34" charset="2"/>
              </a:rPr>
            </a:br>
            <a:r>
              <a:rPr lang="en-GB" dirty="0" smtClean="0">
                <a:sym typeface="Bookshelf Symbol 1" pitchFamily="34" charset="2"/>
              </a:rPr>
              <a:t>Simple arithmetic </a:t>
            </a:r>
            <a:r>
              <a:rPr lang="en-GB" dirty="0">
                <a:sym typeface="Bookshelf Symbol 1" pitchFamily="34" charset="2"/>
              </a:rPr>
              <a:t>crossover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Parents: </a:t>
            </a:r>
            <a:r>
              <a:rPr lang="en-GB" dirty="0" smtClean="0">
                <a:sym typeface="Symbol" pitchFamily="18" charset="2"/>
              </a:rPr>
              <a:t></a:t>
            </a:r>
            <a:r>
              <a:rPr lang="en-GB" dirty="0" smtClean="0"/>
              <a:t>x</a:t>
            </a:r>
            <a:r>
              <a:rPr lang="en-GB" baseline="-25000" dirty="0" smtClean="0"/>
              <a:t>1</a:t>
            </a:r>
            <a:r>
              <a:rPr lang="en-GB" dirty="0" smtClean="0"/>
              <a:t>,…,</a:t>
            </a:r>
            <a:r>
              <a:rPr lang="en-GB" dirty="0" err="1" smtClean="0"/>
              <a:t>x</a:t>
            </a:r>
            <a:r>
              <a:rPr lang="en-GB" baseline="-25000" dirty="0" err="1" smtClean="0"/>
              <a:t>n</a:t>
            </a:r>
            <a:r>
              <a:rPr lang="en-GB" dirty="0" smtClean="0"/>
              <a:t> </a:t>
            </a:r>
            <a:r>
              <a:rPr lang="en-GB" dirty="0" smtClean="0">
                <a:sym typeface="Symbol" pitchFamily="18" charset="2"/>
              </a:rPr>
              <a:t></a:t>
            </a:r>
            <a:r>
              <a:rPr lang="en-GB" dirty="0" smtClean="0"/>
              <a:t> and </a:t>
            </a:r>
            <a:r>
              <a:rPr lang="en-GB" dirty="0" smtClean="0">
                <a:sym typeface="Symbol" pitchFamily="18" charset="2"/>
              </a:rPr>
              <a:t></a:t>
            </a:r>
            <a:r>
              <a:rPr lang="en-GB" dirty="0" smtClean="0"/>
              <a:t>y</a:t>
            </a:r>
            <a:r>
              <a:rPr lang="en-GB" baseline="-25000" dirty="0" smtClean="0"/>
              <a:t>1</a:t>
            </a:r>
            <a:r>
              <a:rPr lang="en-GB" dirty="0" smtClean="0"/>
              <a:t>,…,</a:t>
            </a:r>
            <a:r>
              <a:rPr lang="en-GB" dirty="0" err="1" smtClean="0"/>
              <a:t>y</a:t>
            </a:r>
            <a:r>
              <a:rPr lang="en-GB" baseline="-25000" dirty="0" err="1" smtClean="0"/>
              <a:t>n</a:t>
            </a:r>
            <a:r>
              <a:rPr lang="en-GB" dirty="0" smtClean="0">
                <a:sym typeface="Symbol" pitchFamily="18" charset="2"/>
              </a:rPr>
              <a:t></a:t>
            </a:r>
          </a:p>
          <a:p>
            <a:r>
              <a:rPr lang="en-GB" dirty="0" smtClean="0">
                <a:sym typeface="Symbol" pitchFamily="18" charset="2"/>
              </a:rPr>
              <a:t>Pick a random gene (k) after this point mix values</a:t>
            </a:r>
            <a:endParaRPr lang="en-GB" dirty="0" smtClean="0"/>
          </a:p>
          <a:p>
            <a:r>
              <a:rPr lang="en-GB" dirty="0" smtClean="0"/>
              <a:t>child</a:t>
            </a:r>
            <a:r>
              <a:rPr lang="en-GB" baseline="-25000" dirty="0" smtClean="0"/>
              <a:t>1</a:t>
            </a:r>
            <a:r>
              <a:rPr lang="en-GB" dirty="0" smtClean="0"/>
              <a:t> </a:t>
            </a:r>
            <a:r>
              <a:rPr lang="en-GB" dirty="0" smtClean="0">
                <a:sym typeface="Bookshelf Symbol 1" pitchFamily="34" charset="2"/>
              </a:rPr>
              <a:t>is:</a:t>
            </a:r>
          </a:p>
          <a:p>
            <a:endParaRPr lang="en-GB" dirty="0" smtClean="0">
              <a:sym typeface="Bookshelf Symbol 1" pitchFamily="34" charset="2"/>
            </a:endParaRPr>
          </a:p>
          <a:p>
            <a:endParaRPr lang="en-GB" dirty="0" smtClean="0">
              <a:sym typeface="Bookshelf Symbol 1" pitchFamily="34" charset="2"/>
            </a:endParaRPr>
          </a:p>
          <a:p>
            <a:r>
              <a:rPr lang="en-GB" dirty="0" smtClean="0">
                <a:sym typeface="Bookshelf Symbol 1" pitchFamily="34" charset="2"/>
              </a:rPr>
              <a:t>reverse for other child. e.g. with </a:t>
            </a:r>
            <a:r>
              <a:rPr lang="en-GB" dirty="0" smtClean="0">
                <a:sym typeface="Symbol" pitchFamily="18" charset="2"/>
              </a:rPr>
              <a:t> = 0.5</a:t>
            </a:r>
            <a:endParaRPr lang="en-GB" dirty="0" smtClean="0">
              <a:sym typeface="Bookshelf Symbol 1" pitchFamily="34" charset="2"/>
            </a:endParaRPr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800788"/>
              </p:ext>
            </p:extLst>
          </p:nvPr>
        </p:nvGraphicFramePr>
        <p:xfrm>
          <a:off x="539552" y="2872207"/>
          <a:ext cx="807720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Equation" r:id="rId4" imgW="3771900" imgH="355600" progId="Equation.3">
                  <p:embed/>
                </p:oleObj>
              </mc:Choice>
              <mc:Fallback>
                <p:oleObj name="Equation" r:id="rId4" imgW="37719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872207"/>
                        <a:ext cx="8077200" cy="75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5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2" b="3474"/>
          <a:stretch/>
        </p:blipFill>
        <p:spPr bwMode="auto">
          <a:xfrm>
            <a:off x="395536" y="4384939"/>
            <a:ext cx="8376267" cy="1800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586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Real-Valued or Floating-Point </a:t>
            </a:r>
            <a:r>
              <a:rPr lang="nl-NL" dirty="0" err="1"/>
              <a:t>Representation</a:t>
            </a:r>
            <a:r>
              <a:rPr lang="en-US" dirty="0"/>
              <a:t>:</a:t>
            </a:r>
            <a:r>
              <a:rPr lang="en-GB" dirty="0">
                <a:sym typeface="Bookshelf Symbol 1" pitchFamily="34" charset="2"/>
              </a:rPr>
              <a:t/>
            </a:r>
            <a:br>
              <a:rPr lang="en-GB" dirty="0">
                <a:sym typeface="Bookshelf Symbol 1" pitchFamily="34" charset="2"/>
              </a:rPr>
            </a:br>
            <a:r>
              <a:rPr lang="en-GB" dirty="0" smtClean="0">
                <a:sym typeface="Bookshelf Symbol 1" pitchFamily="34" charset="2"/>
              </a:rPr>
              <a:t>Whole arithmetic crossover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Most commonly used</a:t>
            </a:r>
          </a:p>
          <a:p>
            <a:r>
              <a:rPr lang="en-GB" dirty="0" smtClean="0"/>
              <a:t>Parents: </a:t>
            </a:r>
            <a:r>
              <a:rPr lang="en-GB" dirty="0" smtClean="0">
                <a:sym typeface="Symbol" pitchFamily="18" charset="2"/>
              </a:rPr>
              <a:t></a:t>
            </a:r>
            <a:r>
              <a:rPr lang="en-GB" dirty="0" smtClean="0"/>
              <a:t>x</a:t>
            </a:r>
            <a:r>
              <a:rPr lang="en-GB" baseline="-25000" dirty="0" smtClean="0"/>
              <a:t>1</a:t>
            </a:r>
            <a:r>
              <a:rPr lang="en-GB" dirty="0" smtClean="0"/>
              <a:t>,…,</a:t>
            </a:r>
            <a:r>
              <a:rPr lang="en-GB" dirty="0" err="1" smtClean="0"/>
              <a:t>x</a:t>
            </a:r>
            <a:r>
              <a:rPr lang="en-GB" baseline="-25000" dirty="0" err="1" smtClean="0"/>
              <a:t>n</a:t>
            </a:r>
            <a:r>
              <a:rPr lang="en-GB" dirty="0" smtClean="0"/>
              <a:t> </a:t>
            </a:r>
            <a:r>
              <a:rPr lang="en-GB" dirty="0" smtClean="0">
                <a:sym typeface="Symbol" pitchFamily="18" charset="2"/>
              </a:rPr>
              <a:t></a:t>
            </a:r>
            <a:r>
              <a:rPr lang="en-GB" dirty="0" smtClean="0"/>
              <a:t> and </a:t>
            </a:r>
            <a:r>
              <a:rPr lang="en-GB" dirty="0" smtClean="0">
                <a:sym typeface="Symbol" pitchFamily="18" charset="2"/>
              </a:rPr>
              <a:t></a:t>
            </a:r>
            <a:r>
              <a:rPr lang="en-GB" dirty="0" smtClean="0"/>
              <a:t>y</a:t>
            </a:r>
            <a:r>
              <a:rPr lang="en-GB" baseline="-25000" dirty="0" smtClean="0"/>
              <a:t>1</a:t>
            </a:r>
            <a:r>
              <a:rPr lang="en-GB" dirty="0" smtClean="0"/>
              <a:t>,…,</a:t>
            </a:r>
            <a:r>
              <a:rPr lang="en-GB" dirty="0" err="1" smtClean="0"/>
              <a:t>y</a:t>
            </a:r>
            <a:r>
              <a:rPr lang="en-GB" baseline="-25000" dirty="0" err="1" smtClean="0"/>
              <a:t>n</a:t>
            </a:r>
            <a:r>
              <a:rPr lang="en-GB" dirty="0" smtClean="0">
                <a:sym typeface="Symbol" pitchFamily="18" charset="2"/>
              </a:rPr>
              <a:t></a:t>
            </a:r>
            <a:endParaRPr lang="en-GB" dirty="0" smtClean="0"/>
          </a:p>
          <a:p>
            <a:r>
              <a:rPr lang="en-GB" dirty="0" smtClean="0"/>
              <a:t>Child</a:t>
            </a:r>
            <a:r>
              <a:rPr lang="en-GB" baseline="-25000" dirty="0" smtClean="0"/>
              <a:t>1</a:t>
            </a:r>
            <a:r>
              <a:rPr lang="en-GB" dirty="0" smtClean="0"/>
              <a:t> </a:t>
            </a:r>
            <a:r>
              <a:rPr lang="en-GB" dirty="0" smtClean="0">
                <a:sym typeface="Bookshelf Symbol 1" pitchFamily="34" charset="2"/>
              </a:rPr>
              <a:t>is:</a:t>
            </a:r>
          </a:p>
          <a:p>
            <a:pPr marL="68580" indent="0">
              <a:buNone/>
            </a:pPr>
            <a:endParaRPr lang="en-GB" dirty="0" smtClean="0">
              <a:sym typeface="Bookshelf Symbol 1" pitchFamily="34" charset="2"/>
            </a:endParaRPr>
          </a:p>
          <a:p>
            <a:r>
              <a:rPr lang="en-GB" dirty="0" smtClean="0">
                <a:sym typeface="Bookshelf Symbol 1" pitchFamily="34" charset="2"/>
              </a:rPr>
              <a:t>reverse for other child. e.g. with </a:t>
            </a:r>
            <a:r>
              <a:rPr lang="en-GB" dirty="0" smtClean="0">
                <a:sym typeface="Symbol" pitchFamily="18" charset="2"/>
              </a:rPr>
              <a:t> = 0.5</a:t>
            </a:r>
            <a:endParaRPr lang="en-GB" dirty="0" smtClean="0">
              <a:sym typeface="Bookshelf Symbol 1" pitchFamily="34" charset="2"/>
            </a:endParaRPr>
          </a:p>
          <a:p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530675"/>
              </p:ext>
            </p:extLst>
          </p:nvPr>
        </p:nvGraphicFramePr>
        <p:xfrm>
          <a:off x="2089134" y="2746334"/>
          <a:ext cx="26670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Equation" r:id="rId4" imgW="952087" imgH="203112" progId="Equation.3">
                  <p:embed/>
                </p:oleObj>
              </mc:Choice>
              <mc:Fallback>
                <p:oleObj name="Equation" r:id="rId4" imgW="95208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34" y="2746334"/>
                        <a:ext cx="266700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3" y="4043042"/>
            <a:ext cx="8115300" cy="1828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297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Real-Valued or Floating-Point </a:t>
            </a:r>
            <a:r>
              <a:rPr lang="nl-NL" dirty="0" err="1"/>
              <a:t>Representation</a:t>
            </a:r>
            <a:r>
              <a:rPr lang="en-US" dirty="0"/>
              <a:t>:</a:t>
            </a:r>
            <a:r>
              <a:rPr lang="en-GB" dirty="0">
                <a:sym typeface="Bookshelf Symbol 1" pitchFamily="34" charset="2"/>
              </a:rPr>
              <a:t/>
            </a:r>
            <a:br>
              <a:rPr lang="en-GB" dirty="0">
                <a:sym typeface="Bookshelf Symbol 1" pitchFamily="34" charset="2"/>
              </a:rPr>
            </a:br>
            <a:r>
              <a:rPr lang="en-GB" dirty="0" smtClean="0">
                <a:sym typeface="Bookshelf Symbol 1" pitchFamily="34" charset="2"/>
              </a:rPr>
              <a:t>Blend </a:t>
            </a:r>
            <a:r>
              <a:rPr lang="en-GB" dirty="0">
                <a:sym typeface="Bookshelf Symbol 1" pitchFamily="34" charset="2"/>
              </a:rPr>
              <a:t>C</a:t>
            </a:r>
            <a:r>
              <a:rPr lang="en-GB" dirty="0" smtClean="0">
                <a:sym typeface="Bookshelf Symbol 1" pitchFamily="34" charset="2"/>
              </a:rPr>
              <a:t>rossover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Parents: </a:t>
            </a:r>
            <a:r>
              <a:rPr lang="en-GB" dirty="0" smtClean="0">
                <a:sym typeface="Symbol" pitchFamily="18" charset="2"/>
              </a:rPr>
              <a:t></a:t>
            </a:r>
            <a:r>
              <a:rPr lang="en-GB" dirty="0" smtClean="0"/>
              <a:t>x</a:t>
            </a:r>
            <a:r>
              <a:rPr lang="en-GB" baseline="-25000" dirty="0" smtClean="0"/>
              <a:t>1</a:t>
            </a:r>
            <a:r>
              <a:rPr lang="en-GB" dirty="0" smtClean="0"/>
              <a:t>,…,</a:t>
            </a:r>
            <a:r>
              <a:rPr lang="en-GB" dirty="0" err="1" smtClean="0"/>
              <a:t>x</a:t>
            </a:r>
            <a:r>
              <a:rPr lang="en-GB" baseline="-25000" dirty="0" err="1" smtClean="0"/>
              <a:t>n</a:t>
            </a:r>
            <a:r>
              <a:rPr lang="en-GB" dirty="0" smtClean="0"/>
              <a:t> </a:t>
            </a:r>
            <a:r>
              <a:rPr lang="en-GB" dirty="0" smtClean="0">
                <a:sym typeface="Symbol" pitchFamily="18" charset="2"/>
              </a:rPr>
              <a:t></a:t>
            </a:r>
            <a:r>
              <a:rPr lang="en-GB" dirty="0" smtClean="0"/>
              <a:t> and </a:t>
            </a:r>
            <a:r>
              <a:rPr lang="en-GB" dirty="0" smtClean="0">
                <a:sym typeface="Symbol" pitchFamily="18" charset="2"/>
              </a:rPr>
              <a:t></a:t>
            </a:r>
            <a:r>
              <a:rPr lang="en-GB" dirty="0" smtClean="0"/>
              <a:t>y</a:t>
            </a:r>
            <a:r>
              <a:rPr lang="en-GB" baseline="-25000" dirty="0" smtClean="0"/>
              <a:t>1</a:t>
            </a:r>
            <a:r>
              <a:rPr lang="en-GB" dirty="0" smtClean="0"/>
              <a:t>,…,</a:t>
            </a:r>
            <a:r>
              <a:rPr lang="en-GB" dirty="0" err="1" smtClean="0"/>
              <a:t>y</a:t>
            </a:r>
            <a:r>
              <a:rPr lang="en-GB" baseline="-25000" dirty="0" err="1" smtClean="0"/>
              <a:t>n</a:t>
            </a:r>
            <a:r>
              <a:rPr lang="en-GB" dirty="0" smtClean="0">
                <a:sym typeface="Symbol" pitchFamily="18" charset="2"/>
              </a:rPr>
              <a:t></a:t>
            </a:r>
            <a:endParaRPr lang="en-GB" dirty="0" smtClean="0"/>
          </a:p>
          <a:p>
            <a:r>
              <a:rPr lang="en-GB" dirty="0" smtClean="0"/>
              <a:t>Assume x</a:t>
            </a:r>
            <a:r>
              <a:rPr lang="en-GB" baseline="-25000" dirty="0" smtClean="0"/>
              <a:t>i</a:t>
            </a:r>
            <a:r>
              <a:rPr lang="en-GB" dirty="0" smtClean="0"/>
              <a:t> &lt; </a:t>
            </a:r>
            <a:r>
              <a:rPr lang="en-GB" dirty="0" err="1" smtClean="0"/>
              <a:t>y</a:t>
            </a:r>
            <a:r>
              <a:rPr lang="en-GB" baseline="-25000" dirty="0" err="1" smtClean="0"/>
              <a:t>i</a:t>
            </a:r>
            <a:endParaRPr lang="en-GB" baseline="-25000" dirty="0" smtClean="0"/>
          </a:p>
          <a:p>
            <a:r>
              <a:rPr lang="en-GB" dirty="0">
                <a:sym typeface="Bookshelf Symbol 1" pitchFamily="34" charset="2"/>
              </a:rPr>
              <a:t>d</a:t>
            </a:r>
            <a:r>
              <a:rPr lang="en-GB" baseline="-25000" dirty="0" smtClean="0">
                <a:sym typeface="Bookshelf Symbol 1" pitchFamily="34" charset="2"/>
              </a:rPr>
              <a:t>i</a:t>
            </a:r>
            <a:r>
              <a:rPr lang="en-GB" dirty="0" smtClean="0">
                <a:sym typeface="Bookshelf Symbol 1" pitchFamily="34" charset="2"/>
              </a:rPr>
              <a:t> = </a:t>
            </a:r>
            <a:r>
              <a:rPr lang="en-GB" dirty="0" err="1" smtClean="0">
                <a:sym typeface="Bookshelf Symbol 1" pitchFamily="34" charset="2"/>
              </a:rPr>
              <a:t>y</a:t>
            </a:r>
            <a:r>
              <a:rPr lang="en-GB" baseline="-25000" dirty="0" err="1" smtClean="0">
                <a:sym typeface="Bookshelf Symbol 1" pitchFamily="34" charset="2"/>
              </a:rPr>
              <a:t>i</a:t>
            </a:r>
            <a:r>
              <a:rPr lang="en-GB" baseline="-25000" dirty="0" smtClean="0">
                <a:sym typeface="Bookshelf Symbol 1" pitchFamily="34" charset="2"/>
              </a:rPr>
              <a:t> </a:t>
            </a:r>
            <a:r>
              <a:rPr lang="en-GB" dirty="0" smtClean="0">
                <a:sym typeface="Bookshelf Symbol 1" pitchFamily="34" charset="2"/>
              </a:rPr>
              <a:t>– x</a:t>
            </a:r>
            <a:r>
              <a:rPr lang="en-GB" baseline="-25000" dirty="0" smtClean="0">
                <a:sym typeface="Bookshelf Symbol 1" pitchFamily="34" charset="2"/>
              </a:rPr>
              <a:t>i</a:t>
            </a:r>
            <a:r>
              <a:rPr lang="en-GB" dirty="0" smtClean="0">
                <a:sym typeface="Bookshelf Symbol 1" pitchFamily="34" charset="2"/>
              </a:rPr>
              <a:t> </a:t>
            </a:r>
          </a:p>
          <a:p>
            <a:r>
              <a:rPr lang="en-GB" dirty="0" smtClean="0">
                <a:sym typeface="Bookshelf Symbol 1" pitchFamily="34" charset="2"/>
              </a:rPr>
              <a:t>Random sample </a:t>
            </a:r>
            <a:r>
              <a:rPr lang="en-GB" dirty="0" err="1" smtClean="0">
                <a:sym typeface="Bookshelf Symbol 1" pitchFamily="34" charset="2"/>
              </a:rPr>
              <a:t>z</a:t>
            </a:r>
            <a:r>
              <a:rPr lang="en-GB" baseline="-25000" dirty="0" err="1" smtClean="0">
                <a:sym typeface="Bookshelf Symbol 1" pitchFamily="34" charset="2"/>
              </a:rPr>
              <a:t>i</a:t>
            </a:r>
            <a:r>
              <a:rPr lang="en-GB" dirty="0" smtClean="0">
                <a:sym typeface="Bookshelf Symbol 1" pitchFamily="34" charset="2"/>
              </a:rPr>
              <a:t>= [x</a:t>
            </a:r>
            <a:r>
              <a:rPr lang="en-GB" baseline="-25000" dirty="0" smtClean="0">
                <a:sym typeface="Bookshelf Symbol 1" pitchFamily="34" charset="2"/>
              </a:rPr>
              <a:t>i</a:t>
            </a:r>
            <a:r>
              <a:rPr lang="en-GB" dirty="0" smtClean="0">
                <a:sym typeface="Bookshelf Symbol 1" pitchFamily="34" charset="2"/>
              </a:rPr>
              <a:t> – αd</a:t>
            </a:r>
            <a:r>
              <a:rPr lang="en-GB" baseline="-25000" dirty="0" smtClean="0">
                <a:sym typeface="Bookshelf Symbol 1" pitchFamily="34" charset="2"/>
              </a:rPr>
              <a:t>i</a:t>
            </a:r>
            <a:r>
              <a:rPr lang="en-GB" dirty="0" smtClean="0">
                <a:sym typeface="Bookshelf Symbol 1" pitchFamily="34" charset="2"/>
              </a:rPr>
              <a:t>, x</a:t>
            </a:r>
            <a:r>
              <a:rPr lang="en-GB" baseline="-25000" dirty="0" smtClean="0">
                <a:sym typeface="Bookshelf Symbol 1" pitchFamily="34" charset="2"/>
              </a:rPr>
              <a:t>i</a:t>
            </a:r>
            <a:r>
              <a:rPr lang="en-GB" dirty="0" smtClean="0">
                <a:sym typeface="Bookshelf Symbol 1" pitchFamily="34" charset="2"/>
              </a:rPr>
              <a:t> + αd</a:t>
            </a:r>
            <a:r>
              <a:rPr lang="en-GB" baseline="-25000" dirty="0" smtClean="0">
                <a:sym typeface="Bookshelf Symbol 1" pitchFamily="34" charset="2"/>
              </a:rPr>
              <a:t>i</a:t>
            </a:r>
            <a:r>
              <a:rPr lang="en-GB" dirty="0" smtClean="0">
                <a:sym typeface="Bookshelf Symbol 1" pitchFamily="34" charset="2"/>
              </a:rPr>
              <a:t>]</a:t>
            </a:r>
            <a:endParaRPr lang="en-GB" dirty="0">
              <a:sym typeface="Bookshelf Symbol 1" pitchFamily="34" charset="2"/>
            </a:endParaRPr>
          </a:p>
          <a:p>
            <a:r>
              <a:rPr lang="en-GB" dirty="0" smtClean="0">
                <a:sym typeface="Bookshelf Symbol 1" pitchFamily="34" charset="2"/>
              </a:rPr>
              <a:t>Original authors had best results with </a:t>
            </a:r>
            <a:r>
              <a:rPr lang="en-GB" dirty="0" smtClean="0">
                <a:sym typeface="Symbol" pitchFamily="18" charset="2"/>
              </a:rPr>
              <a:t> = 0.5</a:t>
            </a:r>
            <a:endParaRPr lang="en-GB" dirty="0" smtClean="0">
              <a:sym typeface="Bookshelf Symbol 1" pitchFamily="34" charset="2"/>
            </a:endParaRPr>
          </a:p>
          <a:p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35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Real-Valued or Floating-Point </a:t>
            </a:r>
            <a:r>
              <a:rPr lang="nl-NL" dirty="0" err="1"/>
              <a:t>Representation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Overview different possible offspring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55176"/>
            <a:ext cx="8229600" cy="197098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Single arithmetic: </a:t>
            </a:r>
            <a:endParaRPr lang="en-US" dirty="0"/>
          </a:p>
          <a:p>
            <a:r>
              <a:rPr lang="en-US" dirty="0" smtClean="0"/>
              <a:t>{s</a:t>
            </a:r>
            <a:r>
              <a:rPr lang="en-US" baseline="-25000" dirty="0" smtClean="0"/>
              <a:t>1</a:t>
            </a:r>
            <a:r>
              <a:rPr lang="en-US" dirty="0" smtClean="0"/>
              <a:t>, s</a:t>
            </a:r>
            <a:r>
              <a:rPr lang="en-US" baseline="-25000" dirty="0" smtClean="0"/>
              <a:t>2, </a:t>
            </a:r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r>
              <a:rPr lang="en-US" dirty="0" smtClean="0"/>
              <a:t>, s</a:t>
            </a:r>
            <a:r>
              <a:rPr lang="en-US" baseline="-25000" dirty="0" smtClean="0"/>
              <a:t>4</a:t>
            </a:r>
            <a:r>
              <a:rPr lang="en-US" dirty="0" smtClean="0"/>
              <a:t>} </a:t>
            </a:r>
          </a:p>
          <a:p>
            <a:r>
              <a:rPr lang="en-US" dirty="0" smtClean="0"/>
              <a:t>Simple arithmetic / </a:t>
            </a:r>
            <a:r>
              <a:rPr lang="en-US" dirty="0"/>
              <a:t>w</a:t>
            </a:r>
            <a:r>
              <a:rPr lang="en-US" dirty="0" smtClean="0"/>
              <a:t>hole arithmetic: </a:t>
            </a:r>
          </a:p>
          <a:p>
            <a:r>
              <a:rPr lang="en-US" dirty="0" smtClean="0"/>
              <a:t>inner box (w = alpha 0.5)</a:t>
            </a:r>
          </a:p>
          <a:p>
            <a:r>
              <a:rPr lang="en-US" dirty="0" smtClean="0"/>
              <a:t>Blend crossover: </a:t>
            </a:r>
          </a:p>
          <a:p>
            <a:r>
              <a:rPr lang="en-US" dirty="0" smtClean="0"/>
              <a:t>outer box 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32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0" y="1451840"/>
            <a:ext cx="39116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3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Real-Valued or Floating-Point </a:t>
            </a:r>
            <a:r>
              <a:rPr lang="nl-NL" dirty="0" err="1"/>
              <a:t>Representation</a:t>
            </a:r>
            <a:r>
              <a:rPr lang="en-US" dirty="0" smtClean="0"/>
              <a:t>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Multi-parent recombination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Recall that we are not constricted by the practicalities of nature</a:t>
            </a:r>
          </a:p>
          <a:p>
            <a:pPr>
              <a:lnSpc>
                <a:spcPct val="90000"/>
              </a:lnSpc>
            </a:pPr>
            <a:r>
              <a:rPr lang="en-GB" dirty="0"/>
              <a:t>Noting that mutation uses </a:t>
            </a:r>
            <a:r>
              <a:rPr lang="en-GB" i="1" dirty="0" smtClean="0"/>
              <a:t>n = </a:t>
            </a:r>
            <a:r>
              <a:rPr lang="en-GB" dirty="0" smtClean="0"/>
              <a:t>1 </a:t>
            </a:r>
            <a:r>
              <a:rPr lang="en-GB" dirty="0"/>
              <a:t>parent, and “traditional” crossover </a:t>
            </a:r>
            <a:r>
              <a:rPr lang="en-GB" i="1" dirty="0" smtClean="0"/>
              <a:t>n = </a:t>
            </a:r>
            <a:r>
              <a:rPr lang="en-GB" dirty="0" smtClean="0"/>
              <a:t>2</a:t>
            </a:r>
            <a:r>
              <a:rPr lang="en-GB" dirty="0"/>
              <a:t>, the extension to </a:t>
            </a:r>
            <a:r>
              <a:rPr lang="en-GB" i="1" dirty="0"/>
              <a:t> </a:t>
            </a:r>
            <a:r>
              <a:rPr lang="en-GB" i="1" dirty="0" smtClean="0"/>
              <a:t>n </a:t>
            </a:r>
            <a:r>
              <a:rPr lang="en-GB" dirty="0" smtClean="0"/>
              <a:t>&gt; 2 </a:t>
            </a:r>
            <a:r>
              <a:rPr lang="en-GB" dirty="0"/>
              <a:t>is natural to examine</a:t>
            </a:r>
          </a:p>
          <a:p>
            <a:pPr>
              <a:lnSpc>
                <a:spcPct val="90000"/>
              </a:lnSpc>
            </a:pPr>
            <a:r>
              <a:rPr lang="en-GB" dirty="0"/>
              <a:t>Been around since 1960s, still rare but studies indicate useful</a:t>
            </a:r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7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Real-Valued or Floating-Point </a:t>
            </a:r>
            <a:r>
              <a:rPr lang="nl-NL" dirty="0" err="1"/>
              <a:t>Representation</a:t>
            </a:r>
            <a:r>
              <a:rPr lang="en-US" dirty="0" smtClean="0"/>
              <a:t>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Multi-parent recombination, type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Idea: segment a</a:t>
            </a:r>
            <a:r>
              <a:rPr lang="en-GB" sz="2400" dirty="0" err="1" smtClean="0"/>
              <a:t>nd</a:t>
            </a:r>
            <a:r>
              <a:rPr lang="en-GB" sz="2400" dirty="0" smtClean="0"/>
              <a:t> recombine parents</a:t>
            </a:r>
            <a:endParaRPr lang="en-US" dirty="0" smtClean="0"/>
          </a:p>
          <a:p>
            <a:r>
              <a:rPr lang="en-US" dirty="0" smtClean="0"/>
              <a:t>Example: diagonal crossover for </a:t>
            </a:r>
            <a:r>
              <a:rPr lang="en-US" i="1" dirty="0" smtClean="0"/>
              <a:t>n</a:t>
            </a:r>
            <a:r>
              <a:rPr lang="en-US" dirty="0" smtClean="0"/>
              <a:t> parents:</a:t>
            </a:r>
          </a:p>
          <a:p>
            <a:pPr lvl="1"/>
            <a:r>
              <a:rPr lang="en-US" dirty="0" smtClean="0"/>
              <a:t>Choose </a:t>
            </a:r>
            <a:r>
              <a:rPr lang="en-US" i="1" dirty="0" smtClean="0"/>
              <a:t>n-1</a:t>
            </a:r>
            <a:r>
              <a:rPr lang="en-US" dirty="0" smtClean="0"/>
              <a:t> crossover points (same in each parent)</a:t>
            </a:r>
          </a:p>
          <a:p>
            <a:pPr lvl="1"/>
            <a:r>
              <a:rPr lang="en-US" dirty="0" smtClean="0"/>
              <a:t>Compose </a:t>
            </a:r>
            <a:r>
              <a:rPr lang="en-US" i="1" dirty="0" smtClean="0"/>
              <a:t>n</a:t>
            </a:r>
            <a:r>
              <a:rPr lang="en-US" dirty="0" smtClean="0"/>
              <a:t> children from the segments of the parents in along a “diagonal”, wrapping around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r>
              <a:rPr lang="en-GB" dirty="0" smtClean="0"/>
              <a:t>This operator generalises 1-point crossover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976419"/>
              </p:ext>
            </p:extLst>
          </p:nvPr>
        </p:nvGraphicFramePr>
        <p:xfrm>
          <a:off x="2123728" y="3325597"/>
          <a:ext cx="4824536" cy="2323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Acrobat Document" r:id="rId4" imgW="2173680" imgH="1995120" progId="AcroExch.Document.7">
                  <p:embed/>
                </p:oleObj>
              </mc:Choice>
              <mc:Fallback>
                <p:oleObj name="Acrobat Document" r:id="rId4" imgW="2173680" imgH="1995120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325597"/>
                        <a:ext cx="4824536" cy="2323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8416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Real-Valued or Floating-Point </a:t>
            </a:r>
            <a:r>
              <a:rPr lang="nl-NL" dirty="0" err="1"/>
              <a:t>Representation</a:t>
            </a:r>
            <a:r>
              <a:rPr lang="en-US" dirty="0" smtClean="0"/>
              <a:t>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Multi-parent recombination, type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Idea: arithmetical combination of (real valued) alleles</a:t>
            </a:r>
          </a:p>
          <a:p>
            <a:r>
              <a:rPr lang="en-US" dirty="0" smtClean="0"/>
              <a:t>Example: </a:t>
            </a:r>
            <a:r>
              <a:rPr lang="en-GB" dirty="0" smtClean="0"/>
              <a:t>arithmetic crossover </a:t>
            </a:r>
            <a:r>
              <a:rPr lang="en-US" dirty="0" smtClean="0"/>
              <a:t>for </a:t>
            </a:r>
            <a:r>
              <a:rPr lang="en-US" i="1" dirty="0" smtClean="0"/>
              <a:t>n</a:t>
            </a:r>
            <a:r>
              <a:rPr lang="en-US" dirty="0" smtClean="0"/>
              <a:t> parents:</a:t>
            </a:r>
          </a:p>
          <a:p>
            <a:pPr lvl="1"/>
            <a:r>
              <a:rPr lang="en-US" i="1" dirty="0" err="1" smtClean="0"/>
              <a:t>i</a:t>
            </a:r>
            <a:r>
              <a:rPr lang="en-US" dirty="0" err="1" smtClean="0"/>
              <a:t>-th</a:t>
            </a:r>
            <a:r>
              <a:rPr lang="en-US" dirty="0" smtClean="0"/>
              <a:t> allele in child is the average of the parents’ </a:t>
            </a:r>
            <a:r>
              <a:rPr lang="en-US" i="1" dirty="0" err="1" smtClean="0"/>
              <a:t>i</a:t>
            </a:r>
            <a:r>
              <a:rPr lang="en-US" dirty="0" err="1" smtClean="0"/>
              <a:t>-th</a:t>
            </a:r>
            <a:r>
              <a:rPr lang="en-US" dirty="0" smtClean="0"/>
              <a:t> alleles</a:t>
            </a:r>
          </a:p>
          <a:p>
            <a:r>
              <a:rPr lang="en-US" dirty="0" smtClean="0"/>
              <a:t>Creates center of mass as child</a:t>
            </a:r>
          </a:p>
          <a:p>
            <a:r>
              <a:rPr lang="en-US" dirty="0" smtClean="0"/>
              <a:t>Odd in genetic algorithms, long known and used in evolution strategies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96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 dirty="0"/>
              <a:t>Permutation Representations</a:t>
            </a:r>
            <a:endParaRPr lang="nl-NL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/>
            <a:r>
              <a:rPr lang="en-GB" dirty="0" smtClean="0"/>
              <a:t>Ordering/sequencing problems form a special type</a:t>
            </a:r>
          </a:p>
          <a:p>
            <a:pPr marL="457200" indent="-457200"/>
            <a:r>
              <a:rPr lang="en-GB" dirty="0" smtClean="0"/>
              <a:t>Task is (or can be solved by) arranging some object</a:t>
            </a:r>
            <a:r>
              <a:rPr lang="en-US" dirty="0" smtClean="0"/>
              <a:t>s </a:t>
            </a:r>
            <a:r>
              <a:rPr lang="en-GB" dirty="0" smtClean="0"/>
              <a:t>in a certain order </a:t>
            </a:r>
          </a:p>
          <a:p>
            <a:pPr marL="838200" lvl="1" indent="-381000"/>
            <a:r>
              <a:rPr lang="en-GB" dirty="0" smtClean="0"/>
              <a:t>Example: production scheduling: important thing is which elements are scheduled before others (</a:t>
            </a:r>
            <a:r>
              <a:rPr lang="en-GB" u="sng" dirty="0" smtClean="0"/>
              <a:t>order</a:t>
            </a:r>
            <a:r>
              <a:rPr lang="en-GB" dirty="0" smtClean="0"/>
              <a:t>)</a:t>
            </a:r>
          </a:p>
          <a:p>
            <a:pPr marL="838200" lvl="1" indent="-381000"/>
            <a:r>
              <a:rPr lang="en-GB" dirty="0" smtClean="0"/>
              <a:t>Example: Travelling Salesman Problem (TSP) : important thing is which elements occur next to each other (</a:t>
            </a:r>
            <a:r>
              <a:rPr lang="en-GB" u="sng" dirty="0" smtClean="0"/>
              <a:t>adjacenc</a:t>
            </a:r>
            <a:r>
              <a:rPr lang="en-GB" dirty="0" smtClean="0"/>
              <a:t>y)</a:t>
            </a:r>
          </a:p>
          <a:p>
            <a:pPr marL="457200" indent="-457200"/>
            <a:r>
              <a:rPr lang="en-US" dirty="0" smtClean="0"/>
              <a:t>These problems are generally expressed as a permutation:</a:t>
            </a:r>
          </a:p>
          <a:p>
            <a:pPr marL="838200" lvl="1" indent="-381000">
              <a:lnSpc>
                <a:spcPct val="110000"/>
              </a:lnSpc>
            </a:pPr>
            <a:r>
              <a:rPr lang="en-US" dirty="0" smtClean="0"/>
              <a:t>if there are </a:t>
            </a:r>
            <a:r>
              <a:rPr lang="en-US" i="1" dirty="0" smtClean="0"/>
              <a:t>n </a:t>
            </a:r>
            <a:r>
              <a:rPr lang="en-US" dirty="0" smtClean="0"/>
              <a:t>variables then the representation is as a list of </a:t>
            </a:r>
            <a:r>
              <a:rPr lang="en-US" i="1" dirty="0" smtClean="0"/>
              <a:t>n</a:t>
            </a:r>
            <a:r>
              <a:rPr lang="en-US" dirty="0" smtClean="0"/>
              <a:t> integers, each of which occurs exactly once</a:t>
            </a:r>
            <a:endParaRPr lang="en-GB" dirty="0" smtClean="0"/>
          </a:p>
          <a:p>
            <a:endParaRPr lang="nl-NL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90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Permutation </a:t>
            </a:r>
            <a:r>
              <a:rPr lang="en-US" dirty="0" smtClean="0"/>
              <a:t>Representation:</a:t>
            </a:r>
            <a:br>
              <a:rPr lang="en-US" dirty="0" smtClean="0"/>
            </a:br>
            <a:r>
              <a:rPr lang="en-US" dirty="0" smtClean="0"/>
              <a:t>TSP </a:t>
            </a:r>
            <a:r>
              <a:rPr lang="en-US" dirty="0"/>
              <a:t>example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4130202" cy="4525963"/>
          </a:xfrm>
        </p:spPr>
        <p:txBody>
          <a:bodyPr>
            <a:normAutofit/>
          </a:bodyPr>
          <a:lstStyle/>
          <a:p>
            <a:r>
              <a:rPr lang="en-GB" sz="2000" dirty="0"/>
              <a:t>Problem:</a:t>
            </a:r>
          </a:p>
          <a:p>
            <a:pPr lvl="1">
              <a:buFontTx/>
              <a:buChar char="•"/>
            </a:pPr>
            <a:r>
              <a:rPr lang="en-GB" sz="2000" dirty="0"/>
              <a:t>Given n cities</a:t>
            </a:r>
          </a:p>
          <a:p>
            <a:pPr lvl="1">
              <a:buFontTx/>
              <a:buChar char="•"/>
            </a:pPr>
            <a:r>
              <a:rPr lang="en-GB" sz="2000" dirty="0"/>
              <a:t>Find a complete tour with minimal length</a:t>
            </a:r>
          </a:p>
          <a:p>
            <a:r>
              <a:rPr lang="en-GB" sz="2000" dirty="0"/>
              <a:t>Encoding:</a:t>
            </a:r>
          </a:p>
          <a:p>
            <a:pPr lvl="1">
              <a:buFontTx/>
              <a:buChar char="•"/>
            </a:pPr>
            <a:r>
              <a:rPr lang="en-GB" sz="2000" dirty="0"/>
              <a:t>Label the cities 1, 2, … , </a:t>
            </a:r>
            <a:r>
              <a:rPr lang="en-GB" sz="2000" i="1" dirty="0"/>
              <a:t>n</a:t>
            </a:r>
            <a:endParaRPr lang="en-GB" sz="2000" dirty="0"/>
          </a:p>
          <a:p>
            <a:pPr lvl="1">
              <a:buFontTx/>
              <a:buChar char="•"/>
            </a:pPr>
            <a:r>
              <a:rPr lang="en-GB" sz="2000" dirty="0"/>
              <a:t>One complete tour is one permutation (e.g. for n =4 [1,2,3,4], [3,4,2,1] are OK)</a:t>
            </a:r>
            <a:endParaRPr lang="en-US" sz="2000" dirty="0"/>
          </a:p>
          <a:p>
            <a:r>
              <a:rPr lang="en-US" sz="2000" dirty="0"/>
              <a:t>Search space is BIG: 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	for 30 cities there are 30! </a:t>
            </a:r>
            <a:r>
              <a:rPr lang="en-US" sz="2000" dirty="0">
                <a:sym typeface="Symbol" pitchFamily="18" charset="2"/>
              </a:rPr>
              <a:t> 10</a:t>
            </a:r>
            <a:r>
              <a:rPr lang="en-US" sz="2000" b="1" baseline="30000" dirty="0">
                <a:sym typeface="Symbol" pitchFamily="18" charset="2"/>
              </a:rPr>
              <a:t>32</a:t>
            </a:r>
            <a:r>
              <a:rPr lang="en-US" sz="2000" dirty="0">
                <a:sym typeface="Symbol" pitchFamily="18" charset="2"/>
              </a:rPr>
              <a:t> possible tours</a:t>
            </a:r>
          </a:p>
          <a:p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16500" y="1732707"/>
            <a:ext cx="3670300" cy="4525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8837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Permutation </a:t>
            </a:r>
            <a:r>
              <a:rPr lang="en-GB" dirty="0" smtClean="0"/>
              <a:t>Representations:</a:t>
            </a:r>
            <a:br>
              <a:rPr lang="en-GB" dirty="0" smtClean="0"/>
            </a:br>
            <a:r>
              <a:rPr lang="en-GB" dirty="0" smtClean="0"/>
              <a:t>Mutation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Normal mutation operators lead to inadmissible solutions</a:t>
            </a:r>
          </a:p>
          <a:p>
            <a:pPr lvl="1"/>
            <a:r>
              <a:rPr lang="en-GB" dirty="0"/>
              <a:t>e.g. bit-wise </a:t>
            </a:r>
            <a:r>
              <a:rPr lang="en-GB" dirty="0" smtClean="0"/>
              <a:t>mutation: </a:t>
            </a:r>
            <a:r>
              <a:rPr lang="en-GB" dirty="0"/>
              <a:t>let gene </a:t>
            </a:r>
            <a:r>
              <a:rPr lang="en-GB" i="1" dirty="0"/>
              <a:t>i </a:t>
            </a:r>
            <a:r>
              <a:rPr lang="en-GB" dirty="0"/>
              <a:t> have value </a:t>
            </a:r>
            <a:r>
              <a:rPr lang="en-GB" i="1" dirty="0"/>
              <a:t>j</a:t>
            </a:r>
          </a:p>
          <a:p>
            <a:pPr lvl="1"/>
            <a:r>
              <a:rPr lang="en-GB" dirty="0"/>
              <a:t>changing to some other value </a:t>
            </a:r>
            <a:r>
              <a:rPr lang="en-GB" i="1" dirty="0"/>
              <a:t>k  </a:t>
            </a:r>
            <a:r>
              <a:rPr lang="en-GB" dirty="0"/>
              <a:t>would mean that</a:t>
            </a:r>
            <a:r>
              <a:rPr lang="en-GB" i="1" dirty="0"/>
              <a:t> k </a:t>
            </a:r>
            <a:r>
              <a:rPr lang="en-GB" dirty="0"/>
              <a:t>occurred twice and</a:t>
            </a:r>
            <a:r>
              <a:rPr lang="en-GB" i="1" dirty="0"/>
              <a:t> j </a:t>
            </a:r>
            <a:r>
              <a:rPr lang="en-GB" dirty="0"/>
              <a:t>no longer occurred </a:t>
            </a:r>
          </a:p>
          <a:p>
            <a:r>
              <a:rPr lang="en-GB" dirty="0"/>
              <a:t>Therefore must change at least two values</a:t>
            </a:r>
          </a:p>
          <a:p>
            <a:r>
              <a:rPr lang="en-GB" dirty="0"/>
              <a:t>Mutation parameter now reflects the probability that some operator is applied once to the whole string, rather than individually in each position</a:t>
            </a:r>
          </a:p>
          <a:p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444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representation and variation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stage of building an EA and most difficult one: choose </a:t>
            </a:r>
            <a:r>
              <a:rPr lang="en-US" i="1" dirty="0" smtClean="0"/>
              <a:t>right</a:t>
            </a:r>
            <a:r>
              <a:rPr lang="en-US" dirty="0" smtClean="0"/>
              <a:t> representation for the problem</a:t>
            </a:r>
          </a:p>
          <a:p>
            <a:r>
              <a:rPr lang="en-US" dirty="0" smtClean="0"/>
              <a:t>Variation operators: mutation and crossover</a:t>
            </a:r>
          </a:p>
          <a:p>
            <a:r>
              <a:rPr lang="en-US" dirty="0" smtClean="0"/>
              <a:t>Type of variation operators needed depends on chosen representation</a:t>
            </a:r>
          </a:p>
          <a:p>
            <a:endParaRPr lang="en-US" dirty="0" smtClean="0"/>
          </a:p>
          <a:p>
            <a:r>
              <a:rPr lang="en-US" dirty="0" smtClean="0"/>
              <a:t>TSP problem</a:t>
            </a:r>
          </a:p>
          <a:p>
            <a:pPr lvl="1"/>
            <a:r>
              <a:rPr lang="en-US" dirty="0" smtClean="0"/>
              <a:t>What are possible representations?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4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Permutation Representations</a:t>
            </a:r>
            <a:r>
              <a:rPr lang="en-GB" dirty="0" smtClean="0"/>
              <a:t>: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Swap </a:t>
            </a:r>
            <a:r>
              <a:rPr lang="en-GB" dirty="0" smtClean="0"/>
              <a:t>mutation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Pick two alleles at random and swap their positions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" y="3429000"/>
            <a:ext cx="8048625" cy="504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3590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Permutation Representations</a:t>
            </a:r>
            <a:r>
              <a:rPr lang="en-GB" dirty="0" smtClean="0"/>
              <a:t>: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Insert </a:t>
            </a:r>
            <a:r>
              <a:rPr lang="en-GB" dirty="0" smtClean="0"/>
              <a:t>Mutation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Pick two allele values at random</a:t>
            </a:r>
          </a:p>
          <a:p>
            <a:r>
              <a:rPr lang="en-GB" dirty="0"/>
              <a:t>Move the second to follow the first,  shifting the rest along to accommodate</a:t>
            </a:r>
          </a:p>
          <a:p>
            <a:r>
              <a:rPr lang="en-GB" dirty="0"/>
              <a:t>Note that this preserves most of the order and the adjacency information</a:t>
            </a:r>
          </a:p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04730"/>
            <a:ext cx="8001000" cy="390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1653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Permutation Representations</a:t>
            </a:r>
            <a:r>
              <a:rPr lang="en-GB" dirty="0" smtClean="0"/>
              <a:t>: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Scramble mutation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Pick a subset of genes at random</a:t>
            </a:r>
          </a:p>
          <a:p>
            <a:r>
              <a:rPr lang="en-GB" dirty="0" smtClean="0"/>
              <a:t>Randomly rearrange the alleles in those positions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80928"/>
            <a:ext cx="8010525" cy="409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952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Permutation Representations</a:t>
            </a:r>
            <a:r>
              <a:rPr lang="en-GB" dirty="0" smtClean="0"/>
              <a:t>: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Inversion </a:t>
            </a:r>
            <a:r>
              <a:rPr lang="en-GB" dirty="0" smtClean="0"/>
              <a:t>mutation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Pick two alleles at random and then invert the substring between them.</a:t>
            </a:r>
          </a:p>
          <a:p>
            <a:r>
              <a:rPr lang="en-GB" dirty="0" smtClean="0"/>
              <a:t>Preserves most adjacency information (only breaks two links) but disruptive of order information</a:t>
            </a:r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645024"/>
            <a:ext cx="7962900" cy="438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285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Permutation Representations</a:t>
            </a:r>
            <a:r>
              <a:rPr lang="en-GB" dirty="0" smtClean="0"/>
              <a:t>: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Crossover </a:t>
            </a:r>
            <a:r>
              <a:rPr lang="en-GB" dirty="0" smtClean="0"/>
              <a:t>operators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“</a:t>
            </a:r>
            <a:r>
              <a:rPr lang="en-US" dirty="0" smtClean="0"/>
              <a:t>N</a:t>
            </a:r>
            <a:r>
              <a:rPr lang="en-GB" dirty="0" err="1" smtClean="0"/>
              <a:t>ormal</a:t>
            </a:r>
            <a:r>
              <a:rPr lang="en-GB" dirty="0"/>
              <a:t>” crossover operators will often lead to inadmissible solutions</a:t>
            </a:r>
          </a:p>
          <a:p>
            <a:pPr>
              <a:buFont typeface="Wingdings" pitchFamily="2" charset="2"/>
              <a:buNone/>
            </a:pPr>
            <a:endParaRPr lang="en-GB" sz="2000" dirty="0"/>
          </a:p>
          <a:p>
            <a:pPr>
              <a:buFont typeface="Wingdings" pitchFamily="2" charset="2"/>
              <a:buNone/>
            </a:pPr>
            <a:endParaRPr lang="en-GB" sz="2000" dirty="0"/>
          </a:p>
          <a:p>
            <a:pPr>
              <a:buFont typeface="Wingdings" pitchFamily="2" charset="2"/>
              <a:buNone/>
            </a:pPr>
            <a:endParaRPr lang="en-GB" sz="2000" dirty="0"/>
          </a:p>
          <a:p>
            <a:pPr>
              <a:buFont typeface="Wingdings" pitchFamily="2" charset="2"/>
              <a:buNone/>
            </a:pPr>
            <a:endParaRPr lang="en-GB" sz="2000" dirty="0"/>
          </a:p>
          <a:p>
            <a:pPr>
              <a:buFont typeface="Wingdings" pitchFamily="2" charset="2"/>
              <a:buNone/>
            </a:pPr>
            <a:endParaRPr lang="en-GB" sz="2000" dirty="0"/>
          </a:p>
          <a:p>
            <a:r>
              <a:rPr lang="en-US" dirty="0"/>
              <a:t>M</a:t>
            </a:r>
            <a:r>
              <a:rPr lang="en-GB" dirty="0"/>
              <a:t>any specialised operators have been devised which focus on  combining order or adjacency information from the two parents</a:t>
            </a:r>
            <a:endParaRPr lang="en-GB" sz="2000" dirty="0">
              <a:solidFill>
                <a:schemeClr val="hlink"/>
              </a:solidFill>
            </a:endParaRPr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14" name="Group 4"/>
          <p:cNvGrpSpPr>
            <a:grpSpLocks/>
          </p:cNvGrpSpPr>
          <p:nvPr/>
        </p:nvGrpSpPr>
        <p:grpSpPr bwMode="auto">
          <a:xfrm>
            <a:off x="2123728" y="2485410"/>
            <a:ext cx="4810125" cy="1524000"/>
            <a:chOff x="1296" y="3171"/>
            <a:chExt cx="3030" cy="96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1296" y="3312"/>
              <a:ext cx="898" cy="29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 dirty="0"/>
                <a:t>1 2 3 4 </a:t>
              </a:r>
              <a:r>
                <a:rPr lang="en-GB" sz="2400" dirty="0" smtClean="0"/>
                <a:t>5</a:t>
              </a:r>
              <a:endParaRPr lang="en-GB" sz="2400" dirty="0"/>
            </a:p>
          </p:txBody>
        </p:sp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1296" y="3696"/>
              <a:ext cx="898" cy="29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/>
                <a:t>5 4 3 2 1</a:t>
              </a:r>
            </a:p>
          </p:txBody>
        </p:sp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3456" y="3312"/>
              <a:ext cx="870" cy="29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 dirty="0"/>
                <a:t>1 2 3 2 1</a:t>
              </a:r>
            </a:p>
          </p:txBody>
        </p:sp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3456" y="3744"/>
              <a:ext cx="870" cy="291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/>
                <a:t>5 4 3 4 5</a:t>
              </a: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1750" y="3171"/>
              <a:ext cx="0" cy="96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nl-NL"/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2400" y="3696"/>
              <a:ext cx="864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406119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Permutation Representations</a:t>
            </a:r>
            <a:r>
              <a:rPr lang="en-GB" dirty="0" smtClean="0"/>
              <a:t>: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Order 1 </a:t>
            </a:r>
            <a:r>
              <a:rPr lang="nl-NL" dirty="0" err="1" smtClean="0"/>
              <a:t>crossover</a:t>
            </a:r>
            <a:r>
              <a:rPr lang="nl-NL" dirty="0" smtClean="0"/>
              <a:t> (1/2)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Idea is to preserve relative order that elements occur</a:t>
            </a:r>
          </a:p>
          <a:p>
            <a:r>
              <a:rPr lang="en-GB" dirty="0" smtClean="0"/>
              <a:t>Informal procedure:</a:t>
            </a:r>
          </a:p>
          <a:p>
            <a:pPr lvl="1"/>
            <a:r>
              <a:rPr lang="en-GB" dirty="0" smtClean="0"/>
              <a:t>1. Choose an arbitrary part from the first parent</a:t>
            </a:r>
          </a:p>
          <a:p>
            <a:pPr lvl="1"/>
            <a:r>
              <a:rPr lang="en-GB" dirty="0" smtClean="0"/>
              <a:t>2. Copy this part to the first child</a:t>
            </a:r>
          </a:p>
          <a:p>
            <a:pPr lvl="1"/>
            <a:r>
              <a:rPr lang="en-GB" dirty="0" smtClean="0"/>
              <a:t>3. Copy the numbers that are not in the first part, to the first child:</a:t>
            </a:r>
          </a:p>
          <a:p>
            <a:pPr lvl="2"/>
            <a:r>
              <a:rPr lang="en-GB" dirty="0" smtClean="0"/>
              <a:t>starting right from cut point of the copied part, </a:t>
            </a:r>
          </a:p>
          <a:p>
            <a:pPr lvl="2"/>
            <a:r>
              <a:rPr lang="en-GB" dirty="0" smtClean="0"/>
              <a:t>using the </a:t>
            </a:r>
            <a:r>
              <a:rPr lang="en-GB" b="1" dirty="0" smtClean="0"/>
              <a:t>order</a:t>
            </a:r>
            <a:r>
              <a:rPr lang="en-GB" dirty="0" smtClean="0"/>
              <a:t> of the second parent </a:t>
            </a:r>
          </a:p>
          <a:p>
            <a:pPr lvl="2"/>
            <a:r>
              <a:rPr lang="en-GB" dirty="0" smtClean="0"/>
              <a:t>and wrapping around at the end</a:t>
            </a:r>
          </a:p>
          <a:p>
            <a:pPr lvl="1"/>
            <a:r>
              <a:rPr lang="en-GB" dirty="0" smtClean="0"/>
              <a:t>4. Analogous for the second child, with parent roles reversed</a:t>
            </a:r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9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Permutation Representations: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Order 1 </a:t>
            </a:r>
            <a:r>
              <a:rPr lang="nl-NL" dirty="0" err="1"/>
              <a:t>crossover</a:t>
            </a:r>
            <a:r>
              <a:rPr lang="nl-NL" dirty="0"/>
              <a:t> </a:t>
            </a:r>
            <a:r>
              <a:rPr lang="nl-NL" dirty="0" smtClean="0"/>
              <a:t>(2/</a:t>
            </a:r>
            <a:r>
              <a:rPr lang="nl-NL" dirty="0"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Copy randomly selected set from first </a:t>
            </a:r>
            <a:r>
              <a:rPr lang="en-GB" dirty="0" smtClean="0"/>
              <a:t>parent</a:t>
            </a:r>
          </a:p>
          <a:p>
            <a:endParaRPr lang="en-GB" dirty="0"/>
          </a:p>
          <a:p>
            <a:endParaRPr lang="en-GB" dirty="0"/>
          </a:p>
          <a:p>
            <a:pPr marL="68580" indent="0">
              <a:buNone/>
            </a:pPr>
            <a:endParaRPr lang="en-GB" sz="2000" dirty="0"/>
          </a:p>
          <a:p>
            <a:endParaRPr lang="en-GB" dirty="0" smtClean="0"/>
          </a:p>
          <a:p>
            <a:r>
              <a:rPr lang="en-GB" dirty="0" smtClean="0"/>
              <a:t>Copy </a:t>
            </a:r>
            <a:r>
              <a:rPr lang="en-GB" dirty="0"/>
              <a:t>rest from second parent in order 1,9,3,8,2</a:t>
            </a:r>
          </a:p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63"/>
          <a:stretch/>
        </p:blipFill>
        <p:spPr bwMode="auto">
          <a:xfrm>
            <a:off x="923925" y="2167110"/>
            <a:ext cx="7277100" cy="12961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2"/>
          <a:stretch/>
        </p:blipFill>
        <p:spPr bwMode="auto">
          <a:xfrm>
            <a:off x="942975" y="4293096"/>
            <a:ext cx="7258050" cy="12961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0059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Permutation Representations</a:t>
            </a:r>
            <a:r>
              <a:rPr lang="en-GB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Partially </a:t>
            </a:r>
            <a:r>
              <a:rPr lang="en-US" dirty="0"/>
              <a:t>Mapped Crossover (PMX</a:t>
            </a:r>
            <a:r>
              <a:rPr lang="en-US" dirty="0" smtClean="0"/>
              <a:t>) (1/2)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Wingdings" pitchFamily="2" charset="2"/>
              <a:buNone/>
            </a:pPr>
            <a:r>
              <a:rPr lang="en-GB" dirty="0"/>
              <a:t>Informal procedure for parents P1 and P2</a:t>
            </a:r>
            <a:r>
              <a:rPr lang="en-GB" dirty="0" smtClean="0"/>
              <a:t>:</a:t>
            </a:r>
          </a:p>
          <a:p>
            <a:pPr marL="457200" indent="-457200">
              <a:buFont typeface="Wingdings" pitchFamily="2" charset="2"/>
              <a:buNone/>
            </a:pPr>
            <a:endParaRPr lang="en-GB" sz="2000" b="1" dirty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en-GB" sz="1800" dirty="0"/>
              <a:t>Choose random segment and copy it from P1 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GB" sz="1800" dirty="0"/>
              <a:t>Starting from the first crossover point look for elements in that segment of P2 that have not been copied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GB" sz="1800" dirty="0"/>
              <a:t>For each of these </a:t>
            </a:r>
            <a:r>
              <a:rPr lang="en-GB" sz="1800" i="1" dirty="0"/>
              <a:t>i</a:t>
            </a:r>
            <a:r>
              <a:rPr lang="en-GB" sz="1800" dirty="0"/>
              <a:t> look in the offspring to see what element </a:t>
            </a:r>
            <a:r>
              <a:rPr lang="en-GB" sz="1800" i="1" dirty="0"/>
              <a:t>j</a:t>
            </a:r>
            <a:r>
              <a:rPr lang="en-GB" sz="1800" dirty="0"/>
              <a:t> has been copied in its place from P1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GB" sz="1800" dirty="0"/>
              <a:t>Place </a:t>
            </a:r>
            <a:r>
              <a:rPr lang="en-GB" sz="1800" i="1" dirty="0"/>
              <a:t>i</a:t>
            </a:r>
            <a:r>
              <a:rPr lang="en-GB" sz="1800" dirty="0"/>
              <a:t> into the position occupied </a:t>
            </a:r>
            <a:r>
              <a:rPr lang="en-GB" sz="1800" i="1" dirty="0"/>
              <a:t>j</a:t>
            </a:r>
            <a:r>
              <a:rPr lang="en-GB" sz="1800" dirty="0"/>
              <a:t> in P2, since we know that we will not be putting </a:t>
            </a:r>
            <a:r>
              <a:rPr lang="en-GB" sz="1800" i="1" dirty="0"/>
              <a:t>j</a:t>
            </a:r>
            <a:r>
              <a:rPr lang="en-GB" sz="1800" dirty="0"/>
              <a:t> there (as is already in offspring)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GB" sz="1800" dirty="0"/>
              <a:t>If the place occupied by </a:t>
            </a:r>
            <a:r>
              <a:rPr lang="en-GB" sz="1800" i="1" dirty="0"/>
              <a:t>j</a:t>
            </a:r>
            <a:r>
              <a:rPr lang="en-GB" sz="1800" dirty="0"/>
              <a:t> in P2 has already been filled in the offspring </a:t>
            </a:r>
            <a:r>
              <a:rPr lang="en-GB" sz="1800" i="1" dirty="0"/>
              <a:t>k</a:t>
            </a:r>
            <a:r>
              <a:rPr lang="en-GB" sz="1800" dirty="0"/>
              <a:t>, put </a:t>
            </a:r>
            <a:r>
              <a:rPr lang="en-GB" sz="1800" i="1" dirty="0"/>
              <a:t>i</a:t>
            </a:r>
            <a:r>
              <a:rPr lang="en-GB" sz="1800" dirty="0"/>
              <a:t> in the position occupied by </a:t>
            </a:r>
            <a:r>
              <a:rPr lang="en-GB" sz="1800" i="1" dirty="0"/>
              <a:t>k</a:t>
            </a:r>
            <a:r>
              <a:rPr lang="en-GB" sz="1800" dirty="0"/>
              <a:t> in P2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GB" sz="1800" dirty="0"/>
              <a:t>Having dealt with the elements from the crossover segment, the rest of the offspring can be filled from P2. </a:t>
            </a:r>
            <a:endParaRPr lang="en-US" sz="1800" dirty="0"/>
          </a:p>
          <a:p>
            <a:pPr marL="457200" indent="-457200">
              <a:buFont typeface="Wingdings" pitchFamily="2" charset="2"/>
              <a:buNone/>
            </a:pPr>
            <a:endParaRPr lang="en-GB" dirty="0" smtClean="0"/>
          </a:p>
          <a:p>
            <a:pPr marL="457200" indent="-457200">
              <a:buFont typeface="Wingdings" pitchFamily="2" charset="2"/>
              <a:buNone/>
            </a:pPr>
            <a:r>
              <a:rPr lang="en-GB" dirty="0" smtClean="0"/>
              <a:t>Second </a:t>
            </a:r>
            <a:r>
              <a:rPr lang="en-GB" dirty="0"/>
              <a:t>child is created analogously</a:t>
            </a:r>
            <a:endParaRPr lang="en-US" dirty="0"/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94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Permutation Representations: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Partially Mapped Crossover (PMX) </a:t>
            </a:r>
            <a:r>
              <a:rPr lang="en-US" dirty="0" smtClean="0"/>
              <a:t>(2/</a:t>
            </a:r>
            <a:r>
              <a:rPr lang="en-US" dirty="0"/>
              <a:t>2)</a:t>
            </a:r>
            <a:endParaRPr lang="nl-NL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2262" y="1772816"/>
            <a:ext cx="7419475" cy="42484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4963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Permutation Representations</a:t>
            </a:r>
            <a:r>
              <a:rPr lang="en-GB" dirty="0" smtClean="0"/>
              <a:t>: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Cycle</a:t>
            </a:r>
            <a:r>
              <a:rPr lang="nl-NL" dirty="0" smtClean="0"/>
              <a:t> </a:t>
            </a:r>
            <a:r>
              <a:rPr lang="nl-NL" dirty="0" err="1" smtClean="0"/>
              <a:t>crossover</a:t>
            </a:r>
            <a:r>
              <a:rPr lang="nl-NL" dirty="0" smtClean="0"/>
              <a:t> (1/2)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None/>
            </a:pPr>
            <a:r>
              <a:rPr lang="en-GB" b="1" dirty="0"/>
              <a:t>Basic idea</a:t>
            </a:r>
            <a:r>
              <a:rPr lang="en-GB" dirty="0"/>
              <a:t>: </a:t>
            </a:r>
          </a:p>
          <a:p>
            <a:pPr>
              <a:buFont typeface="Wingdings" pitchFamily="2" charset="2"/>
              <a:buNone/>
            </a:pPr>
            <a:r>
              <a:rPr lang="en-GB" dirty="0"/>
              <a:t>Each allele comes from one parent </a:t>
            </a:r>
            <a:r>
              <a:rPr lang="en-GB" i="1" dirty="0"/>
              <a:t>together with its position</a:t>
            </a:r>
            <a:r>
              <a:rPr lang="en-GB" dirty="0"/>
              <a:t>.</a:t>
            </a:r>
          </a:p>
          <a:p>
            <a:pPr>
              <a:buFont typeface="Wingdings" pitchFamily="2" charset="2"/>
              <a:buNone/>
            </a:pPr>
            <a:r>
              <a:rPr lang="en-GB" dirty="0"/>
              <a:t>Informal procedure:</a:t>
            </a:r>
          </a:p>
          <a:p>
            <a:pPr>
              <a:buFont typeface="Wingdings" pitchFamily="2" charset="2"/>
              <a:buNone/>
            </a:pPr>
            <a:r>
              <a:rPr lang="en-GB" dirty="0"/>
              <a:t>1. Make a cycle of alleles from P1 in the following way. </a:t>
            </a:r>
          </a:p>
          <a:p>
            <a:pPr lvl="1">
              <a:buFontTx/>
              <a:buNone/>
            </a:pPr>
            <a:r>
              <a:rPr lang="en-GB" sz="2000" dirty="0"/>
              <a:t>(a) Start with the first allele of P1. </a:t>
            </a:r>
          </a:p>
          <a:p>
            <a:pPr lvl="1">
              <a:buFontTx/>
              <a:buNone/>
            </a:pPr>
            <a:r>
              <a:rPr lang="en-GB" sz="2000" dirty="0"/>
              <a:t>(b) Look at the allele at the </a:t>
            </a:r>
            <a:r>
              <a:rPr lang="en-GB" sz="2000" i="1" dirty="0"/>
              <a:t>same position</a:t>
            </a:r>
            <a:r>
              <a:rPr lang="en-GB" sz="2000" dirty="0"/>
              <a:t> in P2.</a:t>
            </a:r>
          </a:p>
          <a:p>
            <a:pPr lvl="1">
              <a:buFontTx/>
              <a:buNone/>
            </a:pPr>
            <a:r>
              <a:rPr lang="en-GB" sz="2000" dirty="0"/>
              <a:t>(c) Go to the position with the </a:t>
            </a:r>
            <a:r>
              <a:rPr lang="en-GB" sz="2000" i="1" dirty="0"/>
              <a:t>same allele</a:t>
            </a:r>
            <a:r>
              <a:rPr lang="en-GB" sz="2000" dirty="0"/>
              <a:t> in P1. </a:t>
            </a:r>
          </a:p>
          <a:p>
            <a:pPr lvl="1">
              <a:buFontTx/>
              <a:buNone/>
            </a:pPr>
            <a:r>
              <a:rPr lang="en-GB" sz="2000" dirty="0"/>
              <a:t>(d) Add this allele to the cycle.</a:t>
            </a:r>
          </a:p>
          <a:p>
            <a:pPr lvl="1">
              <a:buFontTx/>
              <a:buNone/>
            </a:pPr>
            <a:r>
              <a:rPr lang="en-GB" sz="2000" dirty="0"/>
              <a:t>(e) Repeat step b through d until you arrive at the first allele of P1.</a:t>
            </a:r>
          </a:p>
          <a:p>
            <a:pPr>
              <a:buFont typeface="Wingdings" pitchFamily="2" charset="2"/>
              <a:buNone/>
            </a:pPr>
            <a:r>
              <a:rPr lang="en-GB" dirty="0"/>
              <a:t>2. Put the alleles of the cycle in the first child on the positions they have in the first parent.</a:t>
            </a:r>
          </a:p>
          <a:p>
            <a:pPr>
              <a:buFont typeface="Wingdings" pitchFamily="2" charset="2"/>
              <a:buNone/>
            </a:pPr>
            <a:r>
              <a:rPr lang="en-GB" dirty="0"/>
              <a:t>3. Take next cycle from second parent</a:t>
            </a:r>
          </a:p>
          <a:p>
            <a:pPr marL="68580" indent="0">
              <a:buNone/>
            </a:pP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84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Binary</a:t>
            </a:r>
            <a:r>
              <a:rPr lang="nl-NL" dirty="0" smtClean="0"/>
              <a:t> </a:t>
            </a:r>
            <a:r>
              <a:rPr lang="nl-NL" dirty="0" err="1" smtClean="0"/>
              <a:t>Representation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earliest representations</a:t>
            </a:r>
          </a:p>
          <a:p>
            <a:r>
              <a:rPr lang="en-US" dirty="0" smtClean="0"/>
              <a:t>Genotype consists of a string of binary digits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71" y="3032821"/>
            <a:ext cx="6545246" cy="308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25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899592" y="2132856"/>
            <a:ext cx="6962775" cy="3672408"/>
            <a:chOff x="687" y="1465"/>
            <a:chExt cx="4386" cy="2631"/>
          </a:xfrm>
        </p:grpSpPr>
        <p:pic>
          <p:nvPicPr>
            <p:cNvPr id="6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" y="1465"/>
              <a:ext cx="4386" cy="84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3268"/>
              <a:ext cx="4140" cy="82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4412" y="1490"/>
              <a:ext cx="144" cy="144"/>
            </a:xfrm>
            <a:prstGeom prst="rect">
              <a:avLst/>
            </a:prstGeom>
            <a:solidFill>
              <a:srgbClr val="EF9C77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4410" y="2106"/>
              <a:ext cx="144" cy="144"/>
            </a:xfrm>
            <a:prstGeom prst="rect">
              <a:avLst/>
            </a:prstGeom>
            <a:solidFill>
              <a:srgbClr val="EF9C77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1556" y="3294"/>
              <a:ext cx="144" cy="144"/>
            </a:xfrm>
            <a:prstGeom prst="rect">
              <a:avLst/>
            </a:prstGeom>
            <a:solidFill>
              <a:srgbClr val="EF9C77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4236" y="3290"/>
              <a:ext cx="144" cy="144"/>
            </a:xfrm>
            <a:prstGeom prst="rect">
              <a:avLst/>
            </a:prstGeom>
            <a:solidFill>
              <a:srgbClr val="EF9C77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1556" y="3918"/>
              <a:ext cx="144" cy="144"/>
            </a:xfrm>
            <a:prstGeom prst="rect">
              <a:avLst/>
            </a:prstGeom>
            <a:solidFill>
              <a:srgbClr val="EF9C77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4236" y="3918"/>
              <a:ext cx="144" cy="144"/>
            </a:xfrm>
            <a:prstGeom prst="rect">
              <a:avLst/>
            </a:prstGeom>
            <a:solidFill>
              <a:srgbClr val="EF9C77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Permutation Representations:</a:t>
            </a:r>
            <a:r>
              <a:rPr lang="nl-NL" dirty="0"/>
              <a:t/>
            </a:r>
            <a:br>
              <a:rPr lang="nl-NL" dirty="0"/>
            </a:br>
            <a:r>
              <a:rPr lang="nl-NL" dirty="0" err="1"/>
              <a:t>Cycle</a:t>
            </a:r>
            <a:r>
              <a:rPr lang="nl-NL" dirty="0"/>
              <a:t> </a:t>
            </a:r>
            <a:r>
              <a:rPr lang="nl-NL" dirty="0" err="1"/>
              <a:t>crossover</a:t>
            </a:r>
            <a:r>
              <a:rPr lang="nl-NL" dirty="0"/>
              <a:t> </a:t>
            </a:r>
            <a:r>
              <a:rPr lang="nl-NL" dirty="0" smtClean="0"/>
              <a:t>(2/</a:t>
            </a:r>
            <a:r>
              <a:rPr lang="nl-NL" dirty="0"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5410"/>
            <a:ext cx="8229600" cy="4525963"/>
          </a:xfrm>
        </p:spPr>
        <p:txBody>
          <a:bodyPr/>
          <a:lstStyle/>
          <a:p>
            <a:r>
              <a:rPr lang="en-GB" dirty="0" smtClean="0"/>
              <a:t>Step 1: identify cycles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Step 2: copy alternate cycles into offspring</a:t>
            </a:r>
          </a:p>
          <a:p>
            <a:endParaRPr lang="nl-NL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011" y="2170760"/>
            <a:ext cx="2196000" cy="20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855" y="2162360"/>
            <a:ext cx="2381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6895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Permutation </a:t>
            </a:r>
            <a:r>
              <a:rPr lang="en-GB" dirty="0" smtClean="0"/>
              <a:t>Representations: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en-GB" dirty="0" smtClean="0"/>
              <a:t>Edge Recombination (1/3)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Works by constructing a table listing which edges are present in the two parents, if an edge is common to both, mark with a +</a:t>
            </a:r>
          </a:p>
          <a:p>
            <a:r>
              <a:rPr lang="en-GB" dirty="0"/>
              <a:t>e.g. </a:t>
            </a:r>
            <a:r>
              <a:rPr lang="en-GB" dirty="0">
                <a:latin typeface="CMR10" charset="0"/>
              </a:rPr>
              <a:t>[1 2 3 4 5 6 7 8 9] and</a:t>
            </a:r>
            <a:r>
              <a:rPr lang="en-GB" dirty="0"/>
              <a:t> </a:t>
            </a:r>
            <a:r>
              <a:rPr lang="en-GB" dirty="0">
                <a:latin typeface="CMR10" charset="0"/>
              </a:rPr>
              <a:t>[</a:t>
            </a:r>
            <a:r>
              <a:rPr lang="en-GB" dirty="0">
                <a:latin typeface="CMTI10" charset="0"/>
              </a:rPr>
              <a:t>9 3 7 8 2 6 5 1 4</a:t>
            </a:r>
            <a:r>
              <a:rPr lang="en-GB" dirty="0">
                <a:latin typeface="CMR10" charset="0"/>
              </a:rPr>
              <a:t>]</a:t>
            </a:r>
          </a:p>
          <a:p>
            <a:endParaRPr lang="en-GB" dirty="0"/>
          </a:p>
          <a:p>
            <a:pPr>
              <a:buFont typeface="Wingdings" pitchFamily="2" charset="2"/>
              <a:buNone/>
            </a:pPr>
            <a:r>
              <a:rPr lang="en-GB" dirty="0"/>
              <a:t>			</a:t>
            </a:r>
          </a:p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7"/>
          <a:stretch/>
        </p:blipFill>
        <p:spPr bwMode="auto">
          <a:xfrm>
            <a:off x="1403648" y="3212976"/>
            <a:ext cx="5317146" cy="30384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340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Permutation Representations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dirty="0" smtClean="0"/>
              <a:t>Edge </a:t>
            </a:r>
            <a:r>
              <a:rPr lang="en-GB" dirty="0"/>
              <a:t>Recombination </a:t>
            </a:r>
            <a:r>
              <a:rPr lang="en-GB" dirty="0" smtClean="0"/>
              <a:t>(2/3)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GB" dirty="0"/>
              <a:t>Informal </a:t>
            </a:r>
            <a:r>
              <a:rPr lang="en-GB" dirty="0" smtClean="0"/>
              <a:t>procedure: once </a:t>
            </a:r>
            <a:r>
              <a:rPr lang="en-GB" dirty="0"/>
              <a:t>edge table is </a:t>
            </a:r>
            <a:r>
              <a:rPr lang="en-GB" dirty="0" smtClean="0"/>
              <a:t>constructed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/>
              <a:t>Pick </a:t>
            </a:r>
            <a:r>
              <a:rPr lang="en-GB" sz="2000" dirty="0"/>
              <a:t>an initial </a:t>
            </a:r>
            <a:r>
              <a:rPr lang="en-GB" sz="2000" dirty="0" smtClean="0"/>
              <a:t>element, </a:t>
            </a:r>
            <a:r>
              <a:rPr lang="en-GB" sz="2000" i="1" dirty="0" smtClean="0"/>
              <a:t>entry</a:t>
            </a:r>
            <a:r>
              <a:rPr lang="en-GB" sz="2000" dirty="0" smtClean="0"/>
              <a:t>, </a:t>
            </a:r>
            <a:r>
              <a:rPr lang="en-GB" sz="2000" dirty="0"/>
              <a:t>at random and put it in the offspring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/>
              <a:t>Set </a:t>
            </a:r>
            <a:r>
              <a:rPr lang="en-GB" sz="2000" dirty="0"/>
              <a:t>the variable </a:t>
            </a:r>
            <a:r>
              <a:rPr lang="en-GB" sz="2000" i="1" dirty="0"/>
              <a:t>current element = entry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/>
              <a:t>Remove </a:t>
            </a:r>
            <a:r>
              <a:rPr lang="en-GB" sz="2000" dirty="0"/>
              <a:t>all references to </a:t>
            </a:r>
            <a:r>
              <a:rPr lang="en-GB" sz="2000" i="1" dirty="0"/>
              <a:t>current element</a:t>
            </a:r>
            <a:r>
              <a:rPr lang="en-GB" sz="2000" dirty="0"/>
              <a:t> from the table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/>
              <a:t>Examine </a:t>
            </a:r>
            <a:r>
              <a:rPr lang="en-GB" sz="2000" dirty="0"/>
              <a:t>list for current element:</a:t>
            </a:r>
          </a:p>
          <a:p>
            <a:pPr marL="800100" lvl="1" indent="-342900"/>
            <a:r>
              <a:rPr lang="en-GB" sz="1800" dirty="0"/>
              <a:t>If there is a common edge, pick that to be next element</a:t>
            </a:r>
          </a:p>
          <a:p>
            <a:pPr marL="800100" lvl="1" indent="-342900"/>
            <a:r>
              <a:rPr lang="en-GB" sz="1800" dirty="0"/>
              <a:t>Otherwise pick the entry in the list which itself has the shortest list</a:t>
            </a:r>
          </a:p>
          <a:p>
            <a:pPr marL="800100" lvl="1" indent="-342900"/>
            <a:r>
              <a:rPr lang="en-GB" sz="1800" dirty="0"/>
              <a:t>Ties are split at random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/>
              <a:t>In </a:t>
            </a:r>
            <a:r>
              <a:rPr lang="en-GB" sz="2000" dirty="0"/>
              <a:t>the case of reaching an empty list:</a:t>
            </a:r>
          </a:p>
          <a:p>
            <a:pPr marL="800100" lvl="1" indent="-342900"/>
            <a:r>
              <a:rPr lang="en-GB" sz="1800" dirty="0" smtClean="0"/>
              <a:t>a </a:t>
            </a:r>
            <a:r>
              <a:rPr lang="en-GB" sz="1800" dirty="0"/>
              <a:t>new element is chosen at random</a:t>
            </a:r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68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Permutation Representations:</a:t>
            </a:r>
            <a:br>
              <a:rPr lang="en-GB" dirty="0"/>
            </a:br>
            <a:r>
              <a:rPr lang="en-GB" dirty="0"/>
              <a:t>Edge Recombination </a:t>
            </a:r>
            <a:r>
              <a:rPr lang="en-GB" dirty="0" smtClean="0"/>
              <a:t>(3/</a:t>
            </a:r>
            <a:r>
              <a:rPr lang="en-GB" dirty="0"/>
              <a:t>3)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145" y="1444691"/>
            <a:ext cx="8059611" cy="47552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7942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Representation (1/6)</a:t>
            </a:r>
            <a:endParaRPr lang="en-US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Trees are a universal form, e.g. consider </a:t>
            </a:r>
          </a:p>
          <a:p>
            <a:endParaRPr lang="en-US" dirty="0" smtClean="0"/>
          </a:p>
          <a:p>
            <a:r>
              <a:rPr lang="en-US" dirty="0" smtClean="0"/>
              <a:t>Arithmetic formula: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Logical formula: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Program: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4C71-067F-4EB6-BA43-160A58A2ADDE}" type="slidenum">
              <a:rPr lang="nl-NL" smtClean="0"/>
              <a:pPr/>
              <a:t>53</a:t>
            </a:fld>
            <a:endParaRPr lang="nl-NL" dirty="0"/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790771"/>
              </p:ext>
            </p:extLst>
          </p:nvPr>
        </p:nvGraphicFramePr>
        <p:xfrm>
          <a:off x="3721551" y="2334404"/>
          <a:ext cx="27416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Equation" r:id="rId3" imgW="1371600" imgH="431640" progId="Equation.3">
                  <p:embed/>
                </p:oleObj>
              </mc:Choice>
              <mc:Fallback>
                <p:oleObj name="Equation" r:id="rId3" imgW="1371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551" y="2334404"/>
                        <a:ext cx="27416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3613348" y="3414028"/>
            <a:ext cx="4991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(x 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 true)  (( x  y )  (z  (x  y)))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3635896" y="4274300"/>
            <a:ext cx="19907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 =1;</a:t>
            </a:r>
          </a:p>
          <a:p>
            <a:r>
              <a:rPr lang="en-US" dirty="0">
                <a:solidFill>
                  <a:srgbClr val="000000"/>
                </a:solidFill>
              </a:rPr>
              <a:t>while (i &lt; 20)</a:t>
            </a:r>
          </a:p>
          <a:p>
            <a:r>
              <a:rPr lang="en-US" dirty="0">
                <a:solidFill>
                  <a:srgbClr val="000000"/>
                </a:solidFill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</a:rPr>
              <a:t>	i = i +1</a:t>
            </a:r>
          </a:p>
          <a:p>
            <a:r>
              <a:rPr lang="en-US" dirty="0">
                <a:solidFill>
                  <a:srgbClr val="00000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32172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BOOK\SLIDES\2003\6-2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062" y="1387475"/>
            <a:ext cx="6152519" cy="487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Representation </a:t>
            </a:r>
            <a:r>
              <a:rPr lang="en-US" dirty="0" smtClean="0"/>
              <a:t>(2/6)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4C71-067F-4EB6-BA43-160A58A2ADDE}" type="slidenum">
              <a:rPr lang="nl-NL" smtClean="0"/>
              <a:pPr/>
              <a:t>54</a:t>
            </a:fld>
            <a:endParaRPr lang="nl-NL" dirty="0"/>
          </a:p>
        </p:txBody>
      </p:sp>
      <p:graphicFrame>
        <p:nvGraphicFramePr>
          <p:cNvPr id="962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108662"/>
              </p:ext>
            </p:extLst>
          </p:nvPr>
        </p:nvGraphicFramePr>
        <p:xfrm>
          <a:off x="5652120" y="1916832"/>
          <a:ext cx="27416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Equation" r:id="rId4" imgW="1371600" imgH="431640" progId="Equation.3">
                  <p:embed/>
                </p:oleObj>
              </mc:Choice>
              <mc:Fallback>
                <p:oleObj name="Equation" r:id="rId4" imgW="1371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1916832"/>
                        <a:ext cx="27416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4225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C:\BOOK\SLIDES\2003\6-2-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1063" y="1387475"/>
            <a:ext cx="6448597" cy="496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Representation </a:t>
            </a:r>
            <a:r>
              <a:rPr lang="en-US" dirty="0" smtClean="0"/>
              <a:t>(3/6)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4C71-067F-4EB6-BA43-160A58A2ADDE}" type="slidenum">
              <a:rPr lang="nl-NL" smtClean="0"/>
              <a:pPr/>
              <a:t>55</a:t>
            </a:fld>
            <a:endParaRPr lang="nl-NL" dirty="0"/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4860032" y="1772816"/>
            <a:ext cx="338437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000000"/>
                </a:solidFill>
              </a:rPr>
              <a:t>(x 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 true)  (( x  y )  (z  (x  y)))</a:t>
            </a:r>
          </a:p>
        </p:txBody>
      </p:sp>
    </p:spTree>
    <p:extLst>
      <p:ext uri="{BB962C8B-B14F-4D97-AF65-F5344CB8AC3E}">
        <p14:creationId xmlns:p14="http://schemas.microsoft.com/office/powerpoint/2010/main" val="1741586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:\BOOK\SLIDES\2003\6-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9798" y="1562297"/>
            <a:ext cx="5825211" cy="458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</a:t>
            </a:r>
            <a:r>
              <a:rPr lang="en-US" dirty="0" smtClean="0"/>
              <a:t>Representation (4/6)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4C71-067F-4EB6-BA43-160A58A2ADDE}" type="slidenum">
              <a:rPr lang="nl-NL" smtClean="0"/>
              <a:pPr/>
              <a:t>56</a:t>
            </a:fld>
            <a:endParaRPr lang="nl-NL" dirty="0"/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6181675" y="1700808"/>
            <a:ext cx="19907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 =1;</a:t>
            </a:r>
          </a:p>
          <a:p>
            <a:r>
              <a:rPr lang="en-US" dirty="0">
                <a:solidFill>
                  <a:srgbClr val="000000"/>
                </a:solidFill>
              </a:rPr>
              <a:t>while (i &lt; 20)</a:t>
            </a:r>
          </a:p>
          <a:p>
            <a:r>
              <a:rPr lang="en-US" dirty="0">
                <a:solidFill>
                  <a:srgbClr val="000000"/>
                </a:solidFill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</a:rPr>
              <a:t>	i = i +1</a:t>
            </a:r>
          </a:p>
          <a:p>
            <a:r>
              <a:rPr lang="en-US" dirty="0">
                <a:solidFill>
                  <a:srgbClr val="00000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8918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Representation (5/6)</a:t>
            </a:r>
            <a:endParaRPr lang="en-U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GA, ES, EP chromosomes are linear structures (bit strings, integer string, real-valued vectors, permutations)</a:t>
            </a:r>
          </a:p>
          <a:p>
            <a:r>
              <a:rPr lang="en-US" smtClean="0"/>
              <a:t>Tree shaped chromosomes are non-linear structures</a:t>
            </a:r>
          </a:p>
          <a:p>
            <a:r>
              <a:rPr lang="en-US" smtClean="0"/>
              <a:t>In GA, ES, EP the size of the chromosomes is fixed</a:t>
            </a:r>
          </a:p>
          <a:p>
            <a:r>
              <a:rPr lang="en-US" smtClean="0"/>
              <a:t>Trees in GP may vary in depth and width 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4C71-067F-4EB6-BA43-160A58A2ADDE}" type="slidenum">
              <a:rPr lang="nl-NL" smtClean="0"/>
              <a:pPr/>
              <a:t>57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637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Representation </a:t>
            </a:r>
            <a:r>
              <a:rPr lang="en-US" dirty="0" smtClean="0"/>
              <a:t>(6/</a:t>
            </a:r>
            <a:r>
              <a:rPr lang="en-US" dirty="0"/>
              <a:t>6)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Symbolic expressions can be defined by </a:t>
            </a:r>
          </a:p>
          <a:p>
            <a:pPr lvl="1"/>
            <a:r>
              <a:rPr lang="en-US" dirty="0" smtClean="0"/>
              <a:t>Terminal set T</a:t>
            </a:r>
          </a:p>
          <a:p>
            <a:pPr lvl="1"/>
            <a:r>
              <a:rPr lang="en-US" dirty="0" smtClean="0"/>
              <a:t>Function set F (with the </a:t>
            </a:r>
            <a:r>
              <a:rPr lang="en-US" dirty="0" err="1" smtClean="0"/>
              <a:t>arities</a:t>
            </a:r>
            <a:r>
              <a:rPr lang="en-US" dirty="0" smtClean="0"/>
              <a:t> of function symbols)</a:t>
            </a:r>
          </a:p>
          <a:p>
            <a:r>
              <a:rPr lang="en-US" dirty="0" smtClean="0"/>
              <a:t>Adopting the following general recursive definition:</a:t>
            </a:r>
          </a:p>
          <a:p>
            <a:pPr lvl="1"/>
            <a:r>
              <a:rPr lang="en-US" dirty="0" smtClean="0"/>
              <a:t>Every t </a:t>
            </a:r>
            <a:r>
              <a:rPr lang="en-US" dirty="0" smtClean="0">
                <a:sym typeface="Symbol" pitchFamily="18" charset="2"/>
              </a:rPr>
              <a:t> </a:t>
            </a:r>
            <a:r>
              <a:rPr lang="en-US" dirty="0" smtClean="0"/>
              <a:t>T is a correct expression</a:t>
            </a:r>
          </a:p>
          <a:p>
            <a:pPr lvl="1"/>
            <a:r>
              <a:rPr lang="en-US" dirty="0" smtClean="0"/>
              <a:t>f(e</a:t>
            </a:r>
            <a:r>
              <a:rPr lang="en-US" baseline="-25000" dirty="0" smtClean="0"/>
              <a:t>1</a:t>
            </a:r>
            <a:r>
              <a:rPr lang="en-US" dirty="0" smtClean="0"/>
              <a:t>, …, e</a:t>
            </a:r>
            <a:r>
              <a:rPr lang="en-US" baseline="-25000" dirty="0" smtClean="0"/>
              <a:t>n</a:t>
            </a:r>
            <a:r>
              <a:rPr lang="en-US" dirty="0" smtClean="0"/>
              <a:t>) is a correct expression if f </a:t>
            </a:r>
            <a:r>
              <a:rPr lang="en-US" dirty="0" smtClean="0">
                <a:sym typeface="Symbol" pitchFamily="18" charset="2"/>
              </a:rPr>
              <a:t> </a:t>
            </a:r>
            <a:r>
              <a:rPr lang="en-US" dirty="0" smtClean="0"/>
              <a:t>F, </a:t>
            </a:r>
            <a:r>
              <a:rPr lang="en-US" dirty="0" err="1" smtClean="0"/>
              <a:t>arity</a:t>
            </a:r>
            <a:r>
              <a:rPr lang="en-US" dirty="0" smtClean="0"/>
              <a:t>(f)=n and e</a:t>
            </a:r>
            <a:r>
              <a:rPr lang="en-US" baseline="-25000" dirty="0" smtClean="0"/>
              <a:t>1</a:t>
            </a:r>
            <a:r>
              <a:rPr lang="en-US" dirty="0" smtClean="0"/>
              <a:t>, …, e</a:t>
            </a:r>
            <a:r>
              <a:rPr lang="en-US" baseline="-25000" dirty="0" smtClean="0"/>
              <a:t>n</a:t>
            </a:r>
            <a:r>
              <a:rPr lang="en-US" dirty="0" smtClean="0"/>
              <a:t> are correct expressions </a:t>
            </a:r>
          </a:p>
          <a:p>
            <a:pPr lvl="1"/>
            <a:r>
              <a:rPr lang="en-US" dirty="0" smtClean="0"/>
              <a:t>There are no other forms of correct expressions</a:t>
            </a:r>
          </a:p>
          <a:p>
            <a:r>
              <a:rPr lang="en-US" dirty="0" smtClean="0"/>
              <a:t>In general, expressions in GP are not typed (closure property: any f </a:t>
            </a:r>
            <a:r>
              <a:rPr lang="en-US" dirty="0" smtClean="0">
                <a:sym typeface="Symbol" pitchFamily="18" charset="2"/>
              </a:rPr>
              <a:t> </a:t>
            </a:r>
            <a:r>
              <a:rPr lang="en-US" dirty="0" smtClean="0"/>
              <a:t>F can take any g </a:t>
            </a:r>
            <a:r>
              <a:rPr lang="en-US" dirty="0" smtClean="0">
                <a:sym typeface="Symbol" pitchFamily="18" charset="2"/>
              </a:rPr>
              <a:t> </a:t>
            </a:r>
            <a:r>
              <a:rPr lang="en-US" dirty="0" smtClean="0"/>
              <a:t>F as argument)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4C71-067F-4EB6-BA43-160A58A2ADDE}" type="slidenum">
              <a:rPr lang="nl-NL" smtClean="0"/>
              <a:pPr/>
              <a:t>58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7236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Representation:</a:t>
            </a:r>
            <a:br>
              <a:rPr lang="en-US" dirty="0" smtClean="0"/>
            </a:br>
            <a:r>
              <a:rPr lang="en-US" dirty="0" smtClean="0"/>
              <a:t>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58469"/>
          </a:xfrm>
        </p:spPr>
        <p:txBody>
          <a:bodyPr/>
          <a:lstStyle/>
          <a:p>
            <a:r>
              <a:rPr lang="en-GB" dirty="0"/>
              <a:t>Alter each gene independently with a probability p</a:t>
            </a:r>
            <a:r>
              <a:rPr lang="en-GB" baseline="-25000" dirty="0"/>
              <a:t>m</a:t>
            </a:r>
            <a:r>
              <a:rPr lang="en-GB" dirty="0"/>
              <a:t> </a:t>
            </a:r>
          </a:p>
          <a:p>
            <a:r>
              <a:rPr lang="en-GB" dirty="0"/>
              <a:t>p</a:t>
            </a:r>
            <a:r>
              <a:rPr lang="en-GB" baseline="-25000" dirty="0"/>
              <a:t>m</a:t>
            </a:r>
            <a:r>
              <a:rPr lang="en-GB" dirty="0"/>
              <a:t> is called the mutation rate</a:t>
            </a:r>
          </a:p>
          <a:p>
            <a:pPr lvl="1"/>
            <a:r>
              <a:rPr lang="en-GB" dirty="0"/>
              <a:t>Typically </a:t>
            </a:r>
            <a:r>
              <a:rPr lang="en-US" dirty="0"/>
              <a:t>between </a:t>
            </a:r>
            <a:r>
              <a:rPr lang="en-GB" dirty="0"/>
              <a:t>1/</a:t>
            </a:r>
            <a:r>
              <a:rPr lang="en-GB" dirty="0" err="1"/>
              <a:t>pop_size</a:t>
            </a:r>
            <a:r>
              <a:rPr lang="en-US" dirty="0"/>
              <a:t> and</a:t>
            </a:r>
            <a:r>
              <a:rPr lang="en-GB" dirty="0"/>
              <a:t> 1/</a:t>
            </a:r>
            <a:r>
              <a:rPr lang="en-US" dirty="0"/>
              <a:t> </a:t>
            </a:r>
            <a:r>
              <a:rPr lang="en-US" dirty="0" err="1" smtClean="0"/>
              <a:t>chromosome_length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Mutation can cause variable effect (use gray coding)</a:t>
            </a:r>
          </a:p>
          <a:p>
            <a:pPr lvl="1"/>
            <a:endParaRPr lang="en-GB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367239"/>
            <a:ext cx="5419752" cy="15571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6449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Representation:</a:t>
            </a:r>
            <a:br>
              <a:rPr lang="en-US" dirty="0" smtClean="0"/>
            </a:br>
            <a:r>
              <a:rPr lang="en-US" dirty="0" smtClean="0"/>
              <a:t>Mutation (1/2)</a:t>
            </a:r>
            <a:endParaRPr lang="en-US" dirty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Most common mutation: replace randomly chosen subtree by randomly generated tree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4C71-067F-4EB6-BA43-160A58A2ADDE}" type="slidenum">
              <a:rPr lang="nl-NL" smtClean="0"/>
              <a:pPr/>
              <a:t>59</a:t>
            </a:fld>
            <a:endParaRPr lang="nl-NL" dirty="0"/>
          </a:p>
        </p:txBody>
      </p:sp>
      <p:pic>
        <p:nvPicPr>
          <p:cNvPr id="103428" name="Picture 4" descr="C:\BOOK\SLIDES\2003\6-5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92896"/>
            <a:ext cx="4168775" cy="330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29" name="Picture 5" descr="C:\BOOK\SLIDES\2003\6-5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459905"/>
            <a:ext cx="2843213" cy="248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186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Representation:</a:t>
            </a:r>
            <a:br>
              <a:rPr lang="en-US" dirty="0"/>
            </a:br>
            <a:r>
              <a:rPr lang="en-US" dirty="0"/>
              <a:t>Mutation </a:t>
            </a:r>
            <a:r>
              <a:rPr lang="en-US" dirty="0" smtClean="0"/>
              <a:t>(2/</a:t>
            </a:r>
            <a:r>
              <a:rPr lang="en-US" dirty="0"/>
              <a:t>2)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Mutation has two parameters:</a:t>
            </a:r>
          </a:p>
          <a:p>
            <a:pPr lvl="1"/>
            <a:r>
              <a:rPr lang="en-US" dirty="0"/>
              <a:t>Probability p</a:t>
            </a:r>
            <a:r>
              <a:rPr lang="en-US" baseline="-25000" dirty="0"/>
              <a:t>m</a:t>
            </a:r>
            <a:r>
              <a:rPr lang="en-US" dirty="0"/>
              <a:t> to choose mutation </a:t>
            </a:r>
          </a:p>
          <a:p>
            <a:pPr lvl="1"/>
            <a:r>
              <a:rPr lang="en-US" dirty="0"/>
              <a:t>Probability to chose an internal point as the root of the </a:t>
            </a:r>
            <a:r>
              <a:rPr lang="en-US" dirty="0" err="1"/>
              <a:t>subtree</a:t>
            </a:r>
            <a:r>
              <a:rPr lang="en-US" dirty="0"/>
              <a:t> to be replaced</a:t>
            </a:r>
          </a:p>
          <a:p>
            <a:r>
              <a:rPr lang="en-US" dirty="0"/>
              <a:t>Remarkably p</a:t>
            </a:r>
            <a:r>
              <a:rPr lang="en-US" baseline="-25000" dirty="0"/>
              <a:t>m</a:t>
            </a:r>
            <a:r>
              <a:rPr lang="en-US" dirty="0"/>
              <a:t> is advised to be 0 (Koza’92) or very small, like 0.05 (</a:t>
            </a:r>
            <a:r>
              <a:rPr lang="en-US" dirty="0" err="1"/>
              <a:t>Banzhaf</a:t>
            </a:r>
            <a:r>
              <a:rPr lang="en-US" dirty="0"/>
              <a:t> et al. ’98)</a:t>
            </a:r>
          </a:p>
          <a:p>
            <a:r>
              <a:rPr lang="en-US" dirty="0"/>
              <a:t>The size of the child can exceed the size of the parent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4C71-067F-4EB6-BA43-160A58A2ADDE}" type="slidenum">
              <a:rPr lang="nl-NL" smtClean="0"/>
              <a:pPr/>
              <a:t>60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0631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Representation:</a:t>
            </a:r>
            <a:br>
              <a:rPr lang="en-US" dirty="0" smtClean="0"/>
            </a:br>
            <a:r>
              <a:rPr lang="en-US" dirty="0" smtClean="0"/>
              <a:t>Recombination</a:t>
            </a:r>
            <a:r>
              <a:rPr lang="en-US" dirty="0"/>
              <a:t>	</a:t>
            </a:r>
            <a:r>
              <a:rPr lang="en-US" dirty="0" smtClean="0"/>
              <a:t> (1/2)</a:t>
            </a:r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common recombination: exchange two randomly chosen </a:t>
            </a:r>
            <a:r>
              <a:rPr lang="en-US" dirty="0" err="1"/>
              <a:t>subtrees</a:t>
            </a:r>
            <a:r>
              <a:rPr lang="en-US" dirty="0"/>
              <a:t> among the parents</a:t>
            </a:r>
          </a:p>
          <a:p>
            <a:r>
              <a:rPr lang="en-US" dirty="0"/>
              <a:t>Recombination has two parameters:</a:t>
            </a:r>
          </a:p>
          <a:p>
            <a:pPr lvl="1"/>
            <a:r>
              <a:rPr lang="en-US" dirty="0"/>
              <a:t>Probability p</a:t>
            </a:r>
            <a:r>
              <a:rPr lang="en-US" baseline="-25000" dirty="0"/>
              <a:t>c</a:t>
            </a:r>
            <a:r>
              <a:rPr lang="en-US" dirty="0"/>
              <a:t> to choose recombination </a:t>
            </a:r>
          </a:p>
          <a:p>
            <a:pPr lvl="1"/>
            <a:r>
              <a:rPr lang="en-US" dirty="0"/>
              <a:t>Probability to chose an internal point within each parent as crossover point</a:t>
            </a:r>
          </a:p>
          <a:p>
            <a:r>
              <a:rPr lang="en-US" dirty="0"/>
              <a:t>The size of offspring can exceed that of the parents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4C71-067F-4EB6-BA43-160A58A2ADDE}" type="slidenum">
              <a:rPr lang="nl-NL" smtClean="0"/>
              <a:pPr/>
              <a:t>61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575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1383913" y="1461094"/>
            <a:ext cx="6167974" cy="4992241"/>
            <a:chOff x="457200" y="679450"/>
            <a:chExt cx="7773988" cy="6178550"/>
          </a:xfrm>
        </p:grpSpPr>
        <p:sp>
          <p:nvSpPr>
            <p:cNvPr id="45" name="Text Box 5"/>
            <p:cNvSpPr txBox="1">
              <a:spLocks noChangeArrowheads="1"/>
            </p:cNvSpPr>
            <p:nvPr/>
          </p:nvSpPr>
          <p:spPr bwMode="auto">
            <a:xfrm>
              <a:off x="5715000" y="6400800"/>
              <a:ext cx="11350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Child 2</a:t>
              </a:r>
            </a:p>
          </p:txBody>
        </p:sp>
        <p:sp>
          <p:nvSpPr>
            <p:cNvPr id="46" name="Text Box 6"/>
            <p:cNvSpPr txBox="1">
              <a:spLocks noChangeArrowheads="1"/>
            </p:cNvSpPr>
            <p:nvPr/>
          </p:nvSpPr>
          <p:spPr bwMode="auto">
            <a:xfrm>
              <a:off x="1295400" y="3429000"/>
              <a:ext cx="13366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Parent 1</a:t>
              </a:r>
            </a:p>
          </p:txBody>
        </p:sp>
        <p:pic>
          <p:nvPicPr>
            <p:cNvPr id="47" name="Picture 7" descr="C:\BOOK\SLIDES\2003\6-6-1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679450"/>
              <a:ext cx="3473450" cy="274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8" descr="C:\BOOK\SLIDES\2003\6-6-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1066800"/>
              <a:ext cx="3125788" cy="2012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 Box 9"/>
            <p:cNvSpPr txBox="1">
              <a:spLocks noChangeArrowheads="1"/>
            </p:cNvSpPr>
            <p:nvPr/>
          </p:nvSpPr>
          <p:spPr bwMode="auto">
            <a:xfrm>
              <a:off x="6019800" y="3429000"/>
              <a:ext cx="13366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Parent 2</a:t>
              </a:r>
            </a:p>
          </p:txBody>
        </p:sp>
        <p:sp>
          <p:nvSpPr>
            <p:cNvPr id="50" name="Text Box 10"/>
            <p:cNvSpPr txBox="1">
              <a:spLocks noChangeArrowheads="1"/>
            </p:cNvSpPr>
            <p:nvPr/>
          </p:nvSpPr>
          <p:spPr bwMode="auto">
            <a:xfrm>
              <a:off x="1600200" y="6400800"/>
              <a:ext cx="11350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Child 1</a:t>
              </a:r>
            </a:p>
          </p:txBody>
        </p:sp>
        <p:pic>
          <p:nvPicPr>
            <p:cNvPr id="51" name="Picture 11" descr="C:\BOOK\SLIDES\2003\6-6-3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4191000"/>
              <a:ext cx="2816225" cy="2044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2" descr="C:\BOOK\SLIDES\2003\6-6-4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4114800"/>
              <a:ext cx="2952750" cy="2093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Representation:</a:t>
            </a:r>
            <a:br>
              <a:rPr lang="en-US" dirty="0"/>
            </a:br>
            <a:r>
              <a:rPr lang="en-US" dirty="0"/>
              <a:t>Recombination	 </a:t>
            </a:r>
            <a:r>
              <a:rPr lang="en-US" dirty="0" smtClean="0"/>
              <a:t>(2/</a:t>
            </a:r>
            <a:r>
              <a:rPr lang="en-US" dirty="0"/>
              <a:t>2)</a:t>
            </a:r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4C71-067F-4EB6-BA43-160A58A2ADDE}" type="slidenum">
              <a:rPr lang="nl-NL" smtClean="0"/>
              <a:pPr/>
              <a:t>62</a:t>
            </a:fld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388077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Representation:</a:t>
            </a:r>
            <a:br>
              <a:rPr lang="en-US" dirty="0"/>
            </a:br>
            <a:r>
              <a:rPr lang="en-US" dirty="0" smtClean="0"/>
              <a:t>1-point crossover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Choose a random point on the two parents</a:t>
            </a:r>
          </a:p>
          <a:p>
            <a:r>
              <a:rPr lang="en-GB" dirty="0" smtClean="0"/>
              <a:t>Split parents at this crossover point</a:t>
            </a:r>
          </a:p>
          <a:p>
            <a:r>
              <a:rPr lang="en-GB" dirty="0" smtClean="0"/>
              <a:t>Create children by exchanging tails</a:t>
            </a:r>
          </a:p>
          <a:p>
            <a:r>
              <a:rPr lang="en-GB" dirty="0" smtClean="0"/>
              <a:t>P</a:t>
            </a:r>
            <a:r>
              <a:rPr lang="en-GB" baseline="-25000" dirty="0" smtClean="0"/>
              <a:t>c  </a:t>
            </a:r>
            <a:r>
              <a:rPr lang="en-GB" dirty="0" smtClean="0"/>
              <a:t>typically in range (0.6, 0.9)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552" y="3524556"/>
            <a:ext cx="5188736" cy="25341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3604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Representation</a:t>
            </a:r>
            <a:r>
              <a:rPr lang="en-US" dirty="0" smtClean="0"/>
              <a:t>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Alternative Crossover Operators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do we need other crossover(s)?</a:t>
            </a:r>
          </a:p>
          <a:p>
            <a:r>
              <a:rPr lang="en-GB" dirty="0" smtClean="0"/>
              <a:t>Performance with 1-point crossover depends on the order that variables occur in the representation</a:t>
            </a:r>
          </a:p>
          <a:p>
            <a:pPr lvl="1"/>
            <a:r>
              <a:rPr lang="en-GB" dirty="0" smtClean="0"/>
              <a:t>More likely to keep together genes that are near each other</a:t>
            </a:r>
          </a:p>
          <a:p>
            <a:pPr lvl="1"/>
            <a:r>
              <a:rPr lang="en-GB" dirty="0" smtClean="0"/>
              <a:t>Can never keep together genes from opposite ends of string</a:t>
            </a:r>
          </a:p>
          <a:p>
            <a:pPr lvl="1"/>
            <a:r>
              <a:rPr lang="en-GB" dirty="0" smtClean="0"/>
              <a:t>This is known as Positional Bias</a:t>
            </a:r>
          </a:p>
          <a:p>
            <a:pPr lvl="1"/>
            <a:r>
              <a:rPr lang="en-GB" dirty="0" smtClean="0"/>
              <a:t>Can be exploited if we know about the structure of our problem, but this is not usually the case</a:t>
            </a:r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1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Representation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n</a:t>
            </a:r>
            <a:r>
              <a:rPr lang="en-US" dirty="0" smtClean="0"/>
              <a:t>-point crossover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Choose n random crossover points</a:t>
            </a:r>
          </a:p>
          <a:p>
            <a:r>
              <a:rPr lang="en-GB" dirty="0" smtClean="0"/>
              <a:t>Split along those points</a:t>
            </a:r>
          </a:p>
          <a:p>
            <a:r>
              <a:rPr lang="en-GB" dirty="0" smtClean="0"/>
              <a:t>Glue parts, alternating between parents</a:t>
            </a:r>
          </a:p>
          <a:p>
            <a:r>
              <a:rPr lang="en-GB" dirty="0" smtClean="0"/>
              <a:t>Generalisation of 1-point (still some positional bias)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4" descr="GA-npt-xov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131" y="3628009"/>
            <a:ext cx="5235739" cy="199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18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C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5038</TotalTime>
  <Words>3509</Words>
  <Application>Microsoft Macintosh PowerPoint</Application>
  <PresentationFormat>Diavoorstelling (4:3)</PresentationFormat>
  <Paragraphs>558</Paragraphs>
  <Slides>63</Slides>
  <Notes>48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2</vt:i4>
      </vt:variant>
      <vt:variant>
        <vt:lpstr>Diatitels</vt:lpstr>
      </vt:variant>
      <vt:variant>
        <vt:i4>63</vt:i4>
      </vt:variant>
    </vt:vector>
  </HeadingPairs>
  <TitlesOfParts>
    <vt:vector size="66" baseType="lpstr">
      <vt:lpstr>EC2014</vt:lpstr>
      <vt:lpstr>Equation</vt:lpstr>
      <vt:lpstr>Acrobat Document</vt:lpstr>
      <vt:lpstr>Evolutionary Computing</vt:lpstr>
      <vt:lpstr>Chapter 4: Representation, Mutation, and Recombination</vt:lpstr>
      <vt:lpstr>Scheme of an EA: General scheme of EAs</vt:lpstr>
      <vt:lpstr>Role of representation and variation operators</vt:lpstr>
      <vt:lpstr>Binary Representation</vt:lpstr>
      <vt:lpstr>Binary Representation: Mutation</vt:lpstr>
      <vt:lpstr>Binary Representation: 1-point crossover</vt:lpstr>
      <vt:lpstr>Binary Representation: Alternative Crossover Operators</vt:lpstr>
      <vt:lpstr>Binary Representation: n-point crossover</vt:lpstr>
      <vt:lpstr>Binary Representation: Uniform crossover</vt:lpstr>
      <vt:lpstr>Binary Representation: Crossover OR mutation? (1/3)</vt:lpstr>
      <vt:lpstr>Binary Representation: Crossover OR mutation? (2/3)</vt:lpstr>
      <vt:lpstr>Binary Representation: Crossover OR mutation? (3/3)</vt:lpstr>
      <vt:lpstr>Integer Representation</vt:lpstr>
      <vt:lpstr>Real-Valued or Floating-Point Representation</vt:lpstr>
      <vt:lpstr>Real-Valued or Floating-Point Representation: Mapping real values on bit strings</vt:lpstr>
      <vt:lpstr>Real-Valued or Floating-Point Representation: Uniform Mutation </vt:lpstr>
      <vt:lpstr>Real-Valued or Floating-Point Representation: Nonuniform Mutation </vt:lpstr>
      <vt:lpstr>Real-Valued or Floating-Point Representation: Self-Adaptive Mutation (1/2)</vt:lpstr>
      <vt:lpstr>Real-Valued or Floating-Point Representation: Self-Adaptive Mutation (2/2)</vt:lpstr>
      <vt:lpstr>Real-Valued or Floating-Point Representation: Uncorrelated mutation with one  (1/2)</vt:lpstr>
      <vt:lpstr>Real-Valued or Floating-Point Representation: Uncorrelated mutation with one  (2/2)</vt:lpstr>
      <vt:lpstr>Real-Valued or Floating-Point Representation: Uncorrelated mutation with n ’s (1/2)</vt:lpstr>
      <vt:lpstr>Real-Valued or Floating-Point Representation: Uncorrelated mutation with n ’s (2/2)</vt:lpstr>
      <vt:lpstr>Real-Valued or Floating-Point Representation: Correlated mutations (1/3)</vt:lpstr>
      <vt:lpstr>Real-Valued or Floating-Point Representation: Correlated mutations (2/3)</vt:lpstr>
      <vt:lpstr>Real-Valued or Floating-Point Representation: Correlated mutations (3/3)</vt:lpstr>
      <vt:lpstr>Real-Valued or Floating-Point Representation: Crossover operators</vt:lpstr>
      <vt:lpstr>Real-Valued or Floating-Point Representation: Single arithmetic crossover </vt:lpstr>
      <vt:lpstr>Real-Valued or Floating-Point Representation: Simple arithmetic crossover </vt:lpstr>
      <vt:lpstr>Real-Valued or Floating-Point Representation: Whole arithmetic crossover</vt:lpstr>
      <vt:lpstr>Real-Valued or Floating-Point Representation: Blend Crossover</vt:lpstr>
      <vt:lpstr>Real-Valued or Floating-Point Representation: Overview different possible offspring </vt:lpstr>
      <vt:lpstr>Real-Valued or Floating-Point Representation: Multi-parent recombination </vt:lpstr>
      <vt:lpstr>Real-Valued or Floating-Point Representation: Multi-parent recombination, type 1</vt:lpstr>
      <vt:lpstr>Real-Valued or Floating-Point Representation: Multi-parent recombination, type 2</vt:lpstr>
      <vt:lpstr>Permutation Representations</vt:lpstr>
      <vt:lpstr>Permutation Representation: TSP example</vt:lpstr>
      <vt:lpstr>Permutation Representations: Mutation</vt:lpstr>
      <vt:lpstr>Permutation Representations: Swap mutation</vt:lpstr>
      <vt:lpstr>Permutation Representations: Insert Mutation</vt:lpstr>
      <vt:lpstr>Permutation Representations: Scramble mutation</vt:lpstr>
      <vt:lpstr>Permutation Representations: Inversion mutation</vt:lpstr>
      <vt:lpstr>Permutation Representations: Crossover operators</vt:lpstr>
      <vt:lpstr>Permutation Representations: Order 1 crossover (1/2)</vt:lpstr>
      <vt:lpstr>Permutation Representations: Order 1 crossover (2/2)</vt:lpstr>
      <vt:lpstr>Permutation Representations: Partially Mapped Crossover (PMX) (1/2)</vt:lpstr>
      <vt:lpstr>Permutation Representations: Partially Mapped Crossover (PMX) (2/2)</vt:lpstr>
      <vt:lpstr>Permutation Representations: Cycle crossover (1/2)</vt:lpstr>
      <vt:lpstr>Permutation Representations: Cycle crossover (2/2)</vt:lpstr>
      <vt:lpstr>Permutation Representations: Edge Recombination (1/3)</vt:lpstr>
      <vt:lpstr>Permutation Representations: Edge Recombination (2/3)</vt:lpstr>
      <vt:lpstr>Permutation Representations: Edge Recombination (3/3)</vt:lpstr>
      <vt:lpstr>Tree Representation (1/6)</vt:lpstr>
      <vt:lpstr>Tree Representation (2/6)</vt:lpstr>
      <vt:lpstr>Tree Representation (3/6)</vt:lpstr>
      <vt:lpstr>Tree Representation (4/6)</vt:lpstr>
      <vt:lpstr>Tree Representation (5/6)</vt:lpstr>
      <vt:lpstr>Tree Representation (6/6)</vt:lpstr>
      <vt:lpstr>Tree Representation: Mutation (1/2)</vt:lpstr>
      <vt:lpstr>Tree Representation: Mutation (2/2)</vt:lpstr>
      <vt:lpstr>Tree Representation: Recombination  (1/2)</vt:lpstr>
      <vt:lpstr>Tree Representation: Recombination  (2/2)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Computing 2014</dc:title>
  <dc:subject/>
  <dc:creator>Gusz &amp; Jim</dc:creator>
  <cp:keywords/>
  <dc:description/>
  <cp:lastModifiedBy>Guszti Eiben</cp:lastModifiedBy>
  <cp:revision>163</cp:revision>
  <dcterms:created xsi:type="dcterms:W3CDTF">2014-06-19T13:47:47Z</dcterms:created>
  <dcterms:modified xsi:type="dcterms:W3CDTF">2015-06-24T14:23:51Z</dcterms:modified>
  <cp:category/>
</cp:coreProperties>
</file>