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embeddings/oleObject4.bin" ContentType="application/vnd.openxmlformats-officedocument.oleObject"/>
  <Override PartName="/ppt/notesSlides/notesSlide7.xml" ContentType="application/vnd.openxmlformats-officedocument.presentationml.notesSlide+xml"/>
  <Override PartName="/ppt/embeddings/oleObject5.bin" ContentType="application/vnd.openxmlformats-officedocument.oleObject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embeddings/oleObject6.bin" ContentType="application/vnd.openxmlformats-officedocument.oleObject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embeddings/oleObject7.bin" ContentType="application/vnd.openxmlformats-officedocument.oleObject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4130" r:id="rId1"/>
  </p:sldMasterIdLst>
  <p:notesMasterIdLst>
    <p:notesMasterId r:id="rId34"/>
  </p:notesMasterIdLst>
  <p:handoutMasterIdLst>
    <p:handoutMasterId r:id="rId35"/>
  </p:handoutMasterIdLst>
  <p:sldIdLst>
    <p:sldId id="256" r:id="rId2"/>
    <p:sldId id="300" r:id="rId3"/>
    <p:sldId id="340" r:id="rId4"/>
    <p:sldId id="301" r:id="rId5"/>
    <p:sldId id="302" r:id="rId6"/>
    <p:sldId id="304" r:id="rId7"/>
    <p:sldId id="306" r:id="rId8"/>
    <p:sldId id="307" r:id="rId9"/>
    <p:sldId id="308" r:id="rId10"/>
    <p:sldId id="309" r:id="rId11"/>
    <p:sldId id="310" r:id="rId12"/>
    <p:sldId id="316" r:id="rId13"/>
    <p:sldId id="311" r:id="rId14"/>
    <p:sldId id="312" r:id="rId15"/>
    <p:sldId id="318" r:id="rId16"/>
    <p:sldId id="319" r:id="rId17"/>
    <p:sldId id="320" r:id="rId18"/>
    <p:sldId id="321" r:id="rId19"/>
    <p:sldId id="339" r:id="rId20"/>
    <p:sldId id="327" r:id="rId21"/>
    <p:sldId id="322" r:id="rId22"/>
    <p:sldId id="323" r:id="rId23"/>
    <p:sldId id="324" r:id="rId24"/>
    <p:sldId id="325" r:id="rId25"/>
    <p:sldId id="326" r:id="rId26"/>
    <p:sldId id="329" r:id="rId27"/>
    <p:sldId id="335" r:id="rId28"/>
    <p:sldId id="336" r:id="rId29"/>
    <p:sldId id="337" r:id="rId30"/>
    <p:sldId id="333" r:id="rId31"/>
    <p:sldId id="330" r:id="rId32"/>
    <p:sldId id="331" r:id="rId3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E85B"/>
    <a:srgbClr val="F1C544"/>
    <a:srgbClr val="943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 snapToGrid="0" snapToObjects="1">
      <p:cViewPr varScale="1">
        <p:scale>
          <a:sx n="140" d="100"/>
          <a:sy n="140" d="100"/>
        </p:scale>
        <p:origin x="-223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00" d="100"/>
        <a:sy n="3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notesMaster" Target="notesMasters/notesMaster1.xml"/><Relationship Id="rId35" Type="http://schemas.openxmlformats.org/officeDocument/2006/relationships/handoutMaster" Target="handoutMasters/handoutMaster1.xml"/><Relationship Id="rId36" Type="http://schemas.openxmlformats.org/officeDocument/2006/relationships/printerSettings" Target="printerSettings/printerSettings1.bin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Relationship Id="rId2" Type="http://schemas.openxmlformats.org/officeDocument/2006/relationships/image" Target="../media/image3.emf"/><Relationship Id="rId3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Relationship Id="rId2" Type="http://schemas.openxmlformats.org/officeDocument/2006/relationships/image" Target="../media/image1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3CC91E-81C7-1B49-B3E1-860434022CDC}" type="datetimeFigureOut">
              <a:rPr lang="en-US" smtClean="0"/>
              <a:t>24-06-15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F2C285-161B-014E-BE62-39679C7D537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49558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DFBA2E-585D-BB46-A4B5-F0AA486081A7}" type="datetimeFigureOut">
              <a:rPr lang="en-US" smtClean="0"/>
              <a:t>24-06-15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F7AD7D-B5A4-F347-8CD5-93D936D0DF1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78249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0694A2-99A1-4E64-B87C-CAE98459DB5E}" type="slidenum">
              <a:rPr lang="en-GB" smtClean="0"/>
              <a:pPr/>
              <a:t>3</a:t>
            </a:fld>
            <a:endParaRPr lang="en-GB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133C9B-FD44-4AC3-9DEF-BC4BF9BDB9C8}" type="slidenum">
              <a:rPr lang="nl-NL" smtClean="0"/>
              <a:pPr/>
              <a:t>12</a:t>
            </a:fld>
            <a:endParaRPr lang="nl-NL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133C9B-FD44-4AC3-9DEF-BC4BF9BDB9C8}" type="slidenum">
              <a:rPr lang="nl-NL" smtClean="0"/>
              <a:pPr/>
              <a:t>13</a:t>
            </a:fld>
            <a:endParaRPr lang="nl-NL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133C9B-FD44-4AC3-9DEF-BC4BF9BDB9C8}" type="slidenum">
              <a:rPr lang="nl-NL" smtClean="0"/>
              <a:pPr/>
              <a:t>14</a:t>
            </a:fld>
            <a:endParaRPr lang="nl-NL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7A552F-58FF-4E18-91D2-29873FB44138}" type="slidenum">
              <a:rPr lang="nl-NL" smtClean="0"/>
              <a:t>15</a:t>
            </a:fld>
            <a:endParaRPr lang="nl-NL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There are three local  optima in this landscape with different sizes basins of attraction. The global optimum is in the middle, and the leftmost local optimum has a broader peak than the rightmost, despite having a smaller </a:t>
            </a:r>
            <a:r>
              <a:rPr lang="en-GB">
                <a:solidFill>
                  <a:srgbClr val="FF0000"/>
                </a:solidFill>
              </a:rPr>
              <a:t>basin</a:t>
            </a:r>
            <a:r>
              <a:rPr lang="en-GB"/>
              <a:t> of attraction.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0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Might want to identify several peaks e.g. for design example where you might want solution from a broad peak as it may be more stable to minor perturbations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8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3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5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133C9B-FD44-4AC3-9DEF-BC4BF9BDB9C8}" type="slidenum">
              <a:rPr lang="nl-NL" smtClean="0"/>
              <a:pPr/>
              <a:t>4</a:t>
            </a:fld>
            <a:endParaRPr lang="nl-NL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0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7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9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0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1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4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5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6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133C9B-FD44-4AC3-9DEF-BC4BF9BDB9C8}" type="slidenum">
              <a:rPr lang="nl-NL" smtClean="0"/>
              <a:pPr/>
              <a:t>5</a:t>
            </a:fld>
            <a:endParaRPr lang="nl-NL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133C9B-FD44-4AC3-9DEF-BC4BF9BDB9C8}" type="slidenum">
              <a:rPr lang="nl-NL" smtClean="0"/>
              <a:pPr/>
              <a:t>6</a:t>
            </a:fld>
            <a:endParaRPr lang="nl-NL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133C9B-FD44-4AC3-9DEF-BC4BF9BDB9C8}" type="slidenum">
              <a:rPr lang="nl-NL" smtClean="0"/>
              <a:pPr/>
              <a:t>7</a:t>
            </a:fld>
            <a:endParaRPr lang="nl-NL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133C9B-FD44-4AC3-9DEF-BC4BF9BDB9C8}" type="slidenum">
              <a:rPr lang="nl-NL" smtClean="0"/>
              <a:pPr/>
              <a:t>8</a:t>
            </a:fld>
            <a:endParaRPr lang="nl-NL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133C9B-FD44-4AC3-9DEF-BC4BF9BDB9C8}" type="slidenum">
              <a:rPr lang="nl-NL" smtClean="0"/>
              <a:pPr/>
              <a:t>9</a:t>
            </a:fld>
            <a:endParaRPr lang="nl-NL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133C9B-FD44-4AC3-9DEF-BC4BF9BDB9C8}" type="slidenum">
              <a:rPr lang="nl-NL" smtClean="0"/>
              <a:pPr/>
              <a:t>10</a:t>
            </a:fld>
            <a:endParaRPr lang="nl-NL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133C9B-FD44-4AC3-9DEF-BC4BF9BDB9C8}" type="slidenum">
              <a:rPr lang="nl-NL" smtClean="0"/>
              <a:pPr/>
              <a:t>11</a:t>
            </a:fld>
            <a:endParaRPr lang="nl-N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55186"/>
            <a:ext cx="7619660" cy="49028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404745"/>
            <a:ext cx="7772400" cy="1470025"/>
          </a:xfrm>
        </p:spPr>
        <p:txBody>
          <a:bodyPr/>
          <a:lstStyle>
            <a:lvl1pPr>
              <a:defRPr baseline="0">
                <a:latin typeface="Arial"/>
                <a:cs typeface="Arial"/>
              </a:defRPr>
            </a:lvl1pPr>
          </a:lstStyle>
          <a:p>
            <a:r>
              <a:rPr lang="en-US" dirty="0" smtClean="0"/>
              <a:t>Evolutionary Computing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412238" y="4114120"/>
            <a:ext cx="4045962" cy="1752600"/>
          </a:xfrm>
        </p:spPr>
        <p:txBody>
          <a:bodyPr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3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Lecture 1, date</a:t>
            </a:r>
          </a:p>
          <a:p>
            <a:endParaRPr lang="en-US" dirty="0" smtClean="0"/>
          </a:p>
          <a:p>
            <a:r>
              <a:rPr lang="en-US" sz="2400" dirty="0" smtClean="0">
                <a:solidFill>
                  <a:srgbClr val="000000"/>
                </a:solidFill>
                <a:latin typeface="Arial"/>
                <a:cs typeface="Arial"/>
              </a:rPr>
              <a:t>Prof. dr. A. E. (</a:t>
            </a:r>
            <a:r>
              <a:rPr lang="en-US" sz="2400" dirty="0" err="1" smtClean="0">
                <a:solidFill>
                  <a:srgbClr val="000000"/>
                </a:solidFill>
                <a:latin typeface="Arial"/>
                <a:cs typeface="Arial"/>
              </a:rPr>
              <a:t>Guszti</a:t>
            </a:r>
            <a:r>
              <a:rPr lang="en-US" sz="2400" dirty="0" smtClean="0">
                <a:solidFill>
                  <a:srgbClr val="000000"/>
                </a:solidFill>
                <a:latin typeface="Arial"/>
                <a:cs typeface="Arial"/>
              </a:rPr>
              <a:t>) </a:t>
            </a:r>
            <a:r>
              <a:rPr lang="en-US" sz="2400" dirty="0" err="1" smtClean="0">
                <a:solidFill>
                  <a:srgbClr val="000000"/>
                </a:solidFill>
                <a:latin typeface="Arial"/>
                <a:cs typeface="Arial"/>
              </a:rPr>
              <a:t>Eiben</a:t>
            </a:r>
            <a:endParaRPr lang="en-US" sz="2400" dirty="0" smtClean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2411604" y="118955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901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A.E. Eiben and J.E. Smith, Introduction to Evolutionary Computing 2014, Chapter 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85CF2-87A1-424D-AAB4-8DA3F7B30A2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316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A.E. Eiben and J.E. Smith, Introduction to Evolutionary Computing 2014, Chapter 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85CF2-87A1-424D-AAB4-8DA3F7B30A2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247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78"/>
            <a:ext cx="8229600" cy="1143000"/>
          </a:xfrm>
        </p:spPr>
        <p:txBody>
          <a:bodyPr>
            <a:normAutofit/>
          </a:bodyPr>
          <a:lstStyle>
            <a:lvl1pPr algn="l">
              <a:defRPr sz="3200"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A.E. Eiben and J.E. Smith, Introduction to Evolutionary Computing 2014, Chapter 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50060" y="6258670"/>
            <a:ext cx="942715" cy="501650"/>
          </a:xfrm>
        </p:spPr>
        <p:txBody>
          <a:bodyPr/>
          <a:lstStyle/>
          <a:p>
            <a:fld id="{23A85CF2-87A1-424D-AAB4-8DA3F7B30A26}" type="slidenum">
              <a:rPr lang="en-US" smtClean="0"/>
              <a:t>‹nr.›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162813" y="0"/>
            <a:ext cx="1" cy="6721475"/>
          </a:xfrm>
          <a:prstGeom prst="line">
            <a:avLst/>
          </a:prstGeom>
          <a:ln w="38100" cmpd="sng">
            <a:solidFill>
              <a:srgbClr val="E8D24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276780" y="0"/>
            <a:ext cx="16282" cy="6126163"/>
          </a:xfrm>
          <a:prstGeom prst="line">
            <a:avLst/>
          </a:prstGeom>
          <a:ln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0" y="1243160"/>
            <a:ext cx="8686800" cy="0"/>
          </a:xfrm>
          <a:prstGeom prst="line">
            <a:avLst/>
          </a:prstGeom>
          <a:ln w="38100" cmpd="sng">
            <a:solidFill>
              <a:srgbClr val="E8D24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" y="1339720"/>
            <a:ext cx="8254629" cy="0"/>
          </a:xfrm>
          <a:prstGeom prst="line">
            <a:avLst/>
          </a:prstGeom>
          <a:ln>
            <a:solidFill>
              <a:srgbClr val="33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 userDrawn="1"/>
        </p:nvSpPr>
        <p:spPr>
          <a:xfrm>
            <a:off x="8251915" y="6382538"/>
            <a:ext cx="43488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 32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08190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A.E. Eiben and J.E. Smith, Introduction to Evolutionary Computing 2014, Chapter 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69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A.E. Eiben and J.E. Smith, Introduction to Evolutionary Computing 2014, Chapter 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85CF2-87A1-424D-AAB4-8DA3F7B30A2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210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A.E. Eiben and J.E. Smith, Introduction to Evolutionary Computing 2014, Chapter 5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85CF2-87A1-424D-AAB4-8DA3F7B30A2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945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A.E. Eiben and J.E. Smith, Introduction to Evolutionary Computing 2014, Chapter 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85CF2-87A1-424D-AAB4-8DA3F7B30A2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374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A.E. Eiben and J.E. Smith, Introduction to Evolutionary Computing 2014, Chapter 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85CF2-87A1-424D-AAB4-8DA3F7B30A2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368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A.E. Eiben and J.E. Smith, Introduction to Evolutionary Computing 2014, Chapter 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0605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A.E. Eiben and J.E. Smith, Introduction to Evolutionary Computing 2014, Chapter 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85CF2-87A1-424D-AAB4-8DA3F7B30A2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70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83913" y="6356350"/>
            <a:ext cx="58938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A.E. Eiben and J.E. Smith, Introduction to Evolutionary Computing 2014, Chapter 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19660" y="6258670"/>
            <a:ext cx="1067139" cy="501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A85CF2-87A1-424D-AAB4-8DA3F7B30A26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311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31" r:id="rId1"/>
    <p:sldLayoutId id="2147484132" r:id="rId2"/>
    <p:sldLayoutId id="2147484133" r:id="rId3"/>
    <p:sldLayoutId id="2147484134" r:id="rId4"/>
    <p:sldLayoutId id="2147484135" r:id="rId5"/>
    <p:sldLayoutId id="2147484136" r:id="rId6"/>
    <p:sldLayoutId id="2147484137" r:id="rId7"/>
    <p:sldLayoutId id="2147484138" r:id="rId8"/>
    <p:sldLayoutId id="2147484139" r:id="rId9"/>
    <p:sldLayoutId id="2147484140" r:id="rId10"/>
    <p:sldLayoutId id="2147484141" r:id="rId11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oleObject" Target="../embeddings/oleObject6.bin"/><Relationship Id="rId5" Type="http://schemas.openxmlformats.org/officeDocument/2006/relationships/image" Target="../media/image8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4" Type="http://schemas.openxmlformats.org/officeDocument/2006/relationships/image" Target="../media/image9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4" Type="http://schemas.openxmlformats.org/officeDocument/2006/relationships/oleObject" Target="../embeddings/oleObject8.bin"/><Relationship Id="rId5" Type="http://schemas.openxmlformats.org/officeDocument/2006/relationships/image" Target="../media/image11.wmf"/><Relationship Id="rId6" Type="http://schemas.openxmlformats.org/officeDocument/2006/relationships/oleObject" Target="../embeddings/oleObject9.bin"/><Relationship Id="rId7" Type="http://schemas.openxmlformats.org/officeDocument/2006/relationships/image" Target="../media/image12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3.jpe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2.e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3.emf"/><Relationship Id="rId8" Type="http://schemas.openxmlformats.org/officeDocument/2006/relationships/oleObject" Target="../embeddings/oleObject3.bin"/><Relationship Id="rId9" Type="http://schemas.openxmlformats.org/officeDocument/2006/relationships/image" Target="../media/image4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oleObject" Target="../embeddings/oleObject4.bin"/><Relationship Id="rId5" Type="http://schemas.openxmlformats.org/officeDocument/2006/relationships/image" Target="../media/image5.emf"/><Relationship Id="rId6" Type="http://schemas.openxmlformats.org/officeDocument/2006/relationships/image" Target="../media/image6.png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7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0000"/>
                </a:solidFill>
              </a:rPr>
              <a:t>Evolutionary Computing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Chapter 5</a:t>
            </a:r>
          </a:p>
          <a:p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endParaRPr lang="en-US" dirty="0" smtClean="0">
              <a:solidFill>
                <a:schemeClr val="accent6">
                  <a:lumMod val="50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88656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Parent Selection:</a:t>
            </a:r>
            <a:br>
              <a:rPr lang="en-GB" dirty="0" smtClean="0"/>
            </a:br>
            <a:r>
              <a:rPr lang="en-GB" dirty="0" smtClean="0"/>
              <a:t>Tournament Selection (1/2)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All methods above rely on global population statistics</a:t>
            </a:r>
          </a:p>
          <a:p>
            <a:pPr lvl="1"/>
            <a:r>
              <a:rPr lang="en-GB" dirty="0"/>
              <a:t>Could be a bottleneck esp. on parallel </a:t>
            </a:r>
            <a:r>
              <a:rPr lang="en-GB" dirty="0" smtClean="0"/>
              <a:t>machines, very large population</a:t>
            </a:r>
            <a:endParaRPr lang="en-GB" dirty="0"/>
          </a:p>
          <a:p>
            <a:pPr lvl="1"/>
            <a:r>
              <a:rPr lang="en-GB" dirty="0"/>
              <a:t>Relies on presence of external fitness function which might not exist: e.g. evolving game players</a:t>
            </a:r>
          </a:p>
          <a:p>
            <a:r>
              <a:rPr lang="en-GB" dirty="0"/>
              <a:t> </a:t>
            </a:r>
            <a:r>
              <a:rPr lang="en-GB" dirty="0" smtClean="0"/>
              <a:t>Idea for a procedure using only local fitness information:</a:t>
            </a:r>
            <a:endParaRPr lang="en-GB" dirty="0"/>
          </a:p>
          <a:p>
            <a:pPr lvl="1"/>
            <a:r>
              <a:rPr lang="en-US" dirty="0"/>
              <a:t>P</a:t>
            </a:r>
            <a:r>
              <a:rPr lang="en-GB" dirty="0"/>
              <a:t>ick </a:t>
            </a:r>
            <a:r>
              <a:rPr lang="en-GB" i="1" dirty="0"/>
              <a:t>k</a:t>
            </a:r>
            <a:r>
              <a:rPr lang="en-GB" dirty="0"/>
              <a:t> members  at random then select the best of these</a:t>
            </a:r>
          </a:p>
          <a:p>
            <a:pPr lvl="1"/>
            <a:r>
              <a:rPr lang="en-GB" dirty="0"/>
              <a:t>Repeat to select more </a:t>
            </a:r>
            <a:r>
              <a:rPr lang="en-US" dirty="0"/>
              <a:t>individual</a:t>
            </a:r>
            <a:r>
              <a:rPr lang="en-GB" dirty="0"/>
              <a:t>s</a:t>
            </a:r>
          </a:p>
          <a:p>
            <a:endParaRPr lang="nl-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0365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Parent Selection:</a:t>
            </a:r>
            <a:br>
              <a:rPr lang="en-GB" dirty="0" smtClean="0"/>
            </a:br>
            <a:r>
              <a:rPr lang="en-GB" dirty="0" smtClean="0"/>
              <a:t>Tournament </a:t>
            </a:r>
            <a:r>
              <a:rPr lang="en-GB" dirty="0"/>
              <a:t>Selection </a:t>
            </a:r>
            <a:r>
              <a:rPr lang="en-GB" dirty="0" smtClean="0"/>
              <a:t>(2/2)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GB" dirty="0"/>
              <a:t>Probability of selecting </a:t>
            </a:r>
            <a:r>
              <a:rPr lang="en-US" i="1" dirty="0"/>
              <a:t>i</a:t>
            </a:r>
            <a:r>
              <a:rPr lang="en-GB" dirty="0"/>
              <a:t>  will depend on:</a:t>
            </a:r>
          </a:p>
          <a:p>
            <a:pPr lvl="1">
              <a:lnSpc>
                <a:spcPct val="90000"/>
              </a:lnSpc>
            </a:pPr>
            <a:r>
              <a:rPr lang="en-GB" dirty="0"/>
              <a:t>Rank of </a:t>
            </a:r>
            <a:r>
              <a:rPr lang="en-GB" i="1" dirty="0"/>
              <a:t>i</a:t>
            </a:r>
            <a:endParaRPr lang="en-GB" dirty="0"/>
          </a:p>
          <a:p>
            <a:pPr lvl="1">
              <a:lnSpc>
                <a:spcPct val="90000"/>
              </a:lnSpc>
            </a:pPr>
            <a:r>
              <a:rPr lang="en-GB" dirty="0"/>
              <a:t>Size of sample </a:t>
            </a:r>
            <a:r>
              <a:rPr lang="en-GB" i="1" dirty="0"/>
              <a:t>k </a:t>
            </a:r>
          </a:p>
          <a:p>
            <a:pPr lvl="2">
              <a:lnSpc>
                <a:spcPct val="90000"/>
              </a:lnSpc>
            </a:pPr>
            <a:r>
              <a:rPr lang="en-GB" dirty="0"/>
              <a:t> higher</a:t>
            </a:r>
            <a:r>
              <a:rPr lang="en-GB" i="1" dirty="0"/>
              <a:t> k </a:t>
            </a:r>
            <a:r>
              <a:rPr lang="en-GB" dirty="0"/>
              <a:t>increases selection pressure</a:t>
            </a:r>
          </a:p>
          <a:p>
            <a:pPr lvl="1">
              <a:lnSpc>
                <a:spcPct val="90000"/>
              </a:lnSpc>
            </a:pPr>
            <a:r>
              <a:rPr lang="en-GB" dirty="0"/>
              <a:t>Whether contestants are picked with replacement</a:t>
            </a:r>
          </a:p>
          <a:p>
            <a:pPr lvl="2">
              <a:lnSpc>
                <a:spcPct val="90000"/>
              </a:lnSpc>
            </a:pPr>
            <a:r>
              <a:rPr lang="en-GB" dirty="0"/>
              <a:t>Picking without replacement increases selection pressure</a:t>
            </a:r>
          </a:p>
          <a:p>
            <a:pPr lvl="1"/>
            <a:r>
              <a:rPr lang="en-GB" dirty="0"/>
              <a:t>Whether fittest contestant always wins (deterministic) or this happens with probability </a:t>
            </a:r>
            <a:r>
              <a:rPr lang="en-GB" i="1" dirty="0"/>
              <a:t>p</a:t>
            </a:r>
          </a:p>
          <a:p>
            <a:endParaRPr lang="nl-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25877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Parent Selection:</a:t>
            </a:r>
            <a:br>
              <a:rPr lang="en-GB" dirty="0" smtClean="0"/>
            </a:br>
            <a:r>
              <a:rPr lang="en-GB" dirty="0" smtClean="0"/>
              <a:t>Uniform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pPr>
              <a:lnSpc>
                <a:spcPct val="90000"/>
              </a:lnSpc>
            </a:pPr>
            <a:r>
              <a:rPr lang="en-GB" dirty="0"/>
              <a:t>Parents are selected by uniform random distribution whenever an operator needs one/some </a:t>
            </a:r>
          </a:p>
          <a:p>
            <a:pPr>
              <a:lnSpc>
                <a:spcPct val="90000"/>
              </a:lnSpc>
            </a:pPr>
            <a:r>
              <a:rPr lang="en-GB" dirty="0" smtClean="0"/>
              <a:t>Uniform parent </a:t>
            </a:r>
            <a:r>
              <a:rPr lang="en-GB" dirty="0"/>
              <a:t>selection is unbiased - every individual has the same probability to be </a:t>
            </a:r>
            <a:r>
              <a:rPr lang="en-GB" dirty="0" smtClean="0"/>
              <a:t>selected</a:t>
            </a:r>
          </a:p>
          <a:p>
            <a:pPr>
              <a:lnSpc>
                <a:spcPct val="90000"/>
              </a:lnSpc>
            </a:pPr>
            <a:r>
              <a:rPr lang="en-GB" dirty="0" smtClean="0"/>
              <a:t>When working with extremely large populations, over-selection can be used. 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12</a:t>
            </a:fld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7567425"/>
              </p:ext>
            </p:extLst>
          </p:nvPr>
        </p:nvGraphicFramePr>
        <p:xfrm>
          <a:off x="3309938" y="1676400"/>
          <a:ext cx="1760537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5" name="Equation" r:id="rId4" imgW="825500" imgH="431800" progId="Equation.3">
                  <p:embed/>
                </p:oleObj>
              </mc:Choice>
              <mc:Fallback>
                <p:oleObj name="Equation" r:id="rId4" imgW="825500" imgH="431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309938" y="1676400"/>
                        <a:ext cx="1760537" cy="920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248295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Survivor Selection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Managing the process of reducing the working memory of the EA from a set of μ parents and </a:t>
            </a:r>
            <a:r>
              <a:rPr lang="en-GB" dirty="0" err="1" smtClean="0"/>
              <a:t>λ</a:t>
            </a:r>
            <a:r>
              <a:rPr lang="en-GB" dirty="0" smtClean="0"/>
              <a:t> offspring to a set of μ individuals forming the next generation</a:t>
            </a:r>
          </a:p>
          <a:p>
            <a:pPr marL="342900" lvl="2" indent="-342900"/>
            <a:r>
              <a:rPr lang="en-GB" sz="2400" dirty="0"/>
              <a:t>The parent selection </a:t>
            </a:r>
            <a:r>
              <a:rPr lang="en-GB" sz="2400" dirty="0" smtClean="0"/>
              <a:t>mechanisms </a:t>
            </a:r>
            <a:r>
              <a:rPr lang="en-GB" sz="2400" dirty="0"/>
              <a:t>can also be used for selecting </a:t>
            </a:r>
            <a:r>
              <a:rPr lang="en-GB" sz="2400" dirty="0" smtClean="0"/>
              <a:t>survivors </a:t>
            </a:r>
            <a:endParaRPr lang="en-GB" dirty="0" smtClean="0"/>
          </a:p>
          <a:p>
            <a:r>
              <a:rPr lang="en-GB" dirty="0" smtClean="0"/>
              <a:t>Survivor </a:t>
            </a:r>
            <a:r>
              <a:rPr lang="en-GB" dirty="0"/>
              <a:t>selection can be divided into two approaches:</a:t>
            </a:r>
          </a:p>
          <a:p>
            <a:pPr lvl="1"/>
            <a:r>
              <a:rPr lang="en-GB" dirty="0"/>
              <a:t>Age-Based Selection</a:t>
            </a:r>
          </a:p>
          <a:p>
            <a:pPr lvl="2"/>
            <a:r>
              <a:rPr lang="en-GB" dirty="0" smtClean="0"/>
              <a:t>Fitness is not taken into account</a:t>
            </a:r>
            <a:endParaRPr lang="en-GB" dirty="0"/>
          </a:p>
          <a:p>
            <a:pPr lvl="2"/>
            <a:r>
              <a:rPr lang="en-GB" dirty="0"/>
              <a:t>In SSGA can implement as “delete-random” (not recommended) or as first-in-first-out (a.k.a. delete-oldest) </a:t>
            </a:r>
          </a:p>
          <a:p>
            <a:pPr lvl="1"/>
            <a:r>
              <a:rPr lang="en-GB" dirty="0"/>
              <a:t>Fitness-Based </a:t>
            </a:r>
            <a:r>
              <a:rPr lang="en-GB" dirty="0" smtClean="0"/>
              <a:t>Replacement</a:t>
            </a:r>
            <a:endParaRPr lang="en-GB" dirty="0"/>
          </a:p>
          <a:p>
            <a:endParaRPr lang="nl-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9151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Fitness-based replacement (1/2)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/>
              <a:t>Elitism</a:t>
            </a:r>
          </a:p>
          <a:p>
            <a:pPr lvl="1"/>
            <a:r>
              <a:rPr lang="en-GB" dirty="0" smtClean="0"/>
              <a:t>Always keep at least one copy of the fittest solution so far</a:t>
            </a:r>
          </a:p>
          <a:p>
            <a:pPr lvl="1"/>
            <a:r>
              <a:rPr lang="en-GB" dirty="0" smtClean="0"/>
              <a:t>Widely </a:t>
            </a:r>
            <a:r>
              <a:rPr lang="en-GB" dirty="0"/>
              <a:t>used in both population models (GGA, SSGA)</a:t>
            </a:r>
          </a:p>
          <a:p>
            <a:r>
              <a:rPr lang="en-GB" dirty="0" smtClean="0"/>
              <a:t>GENITOR</a:t>
            </a:r>
            <a:r>
              <a:rPr lang="en-GB" dirty="0"/>
              <a:t>: a</a:t>
            </a:r>
            <a:r>
              <a:rPr lang="en-US" dirty="0"/>
              <a:t>.</a:t>
            </a:r>
            <a:r>
              <a:rPr lang="en-GB" dirty="0"/>
              <a:t>k</a:t>
            </a:r>
            <a:r>
              <a:rPr lang="en-US" dirty="0"/>
              <a:t>.</a:t>
            </a:r>
            <a:r>
              <a:rPr lang="en-GB" dirty="0"/>
              <a:t>a</a:t>
            </a:r>
            <a:r>
              <a:rPr lang="en-US" dirty="0"/>
              <a:t>.</a:t>
            </a:r>
            <a:r>
              <a:rPr lang="en-GB" dirty="0"/>
              <a:t> “delete-worst”</a:t>
            </a:r>
          </a:p>
          <a:p>
            <a:pPr lvl="1"/>
            <a:r>
              <a:rPr lang="en-GB" dirty="0"/>
              <a:t>From Whitley’s original Steady-State algorithm (he also used linear </a:t>
            </a:r>
            <a:r>
              <a:rPr lang="en-GB" dirty="0" err="1"/>
              <a:t>ranki</a:t>
            </a:r>
            <a:r>
              <a:rPr lang="en-US" dirty="0"/>
              <a:t>n</a:t>
            </a:r>
            <a:r>
              <a:rPr lang="en-GB" dirty="0"/>
              <a:t>g for parent selection)</a:t>
            </a:r>
          </a:p>
          <a:p>
            <a:pPr lvl="1"/>
            <a:r>
              <a:rPr lang="en-GB" dirty="0"/>
              <a:t>Rapid </a:t>
            </a:r>
            <a:r>
              <a:rPr lang="en-GB" dirty="0" smtClean="0"/>
              <a:t>takeover: </a:t>
            </a:r>
            <a:r>
              <a:rPr lang="en-GB" dirty="0"/>
              <a:t>use with large populations or “no duplicates” </a:t>
            </a:r>
            <a:r>
              <a:rPr lang="en-GB" dirty="0" smtClean="0"/>
              <a:t>policy</a:t>
            </a:r>
          </a:p>
          <a:p>
            <a:pPr marL="342900" lvl="1" indent="-342900">
              <a:buFont typeface="Arial"/>
              <a:buChar char="•"/>
            </a:pPr>
            <a:r>
              <a:rPr lang="nl-NL" sz="2400" dirty="0" err="1" smtClean="0"/>
              <a:t>Round-robin</a:t>
            </a:r>
            <a:r>
              <a:rPr lang="nl-NL" sz="2400" dirty="0" smtClean="0"/>
              <a:t> </a:t>
            </a:r>
            <a:r>
              <a:rPr lang="nl-NL" sz="2400" dirty="0" err="1" smtClean="0"/>
              <a:t>tournament</a:t>
            </a:r>
            <a:endParaRPr lang="nl-NL" sz="2400" dirty="0" smtClean="0"/>
          </a:p>
          <a:p>
            <a:pPr lvl="1">
              <a:lnSpc>
                <a:spcPct val="90000"/>
              </a:lnSpc>
            </a:pPr>
            <a:r>
              <a:rPr lang="en-GB" dirty="0"/>
              <a:t>P(t): </a:t>
            </a:r>
            <a:r>
              <a:rPr lang="en-GB" dirty="0">
                <a:sym typeface="Symbol" pitchFamily="18" charset="2"/>
              </a:rPr>
              <a:t></a:t>
            </a:r>
            <a:r>
              <a:rPr lang="en-GB" dirty="0"/>
              <a:t> parents, P’(t): </a:t>
            </a:r>
            <a:r>
              <a:rPr lang="en-GB" dirty="0">
                <a:sym typeface="Symbol" pitchFamily="18" charset="2"/>
              </a:rPr>
              <a:t></a:t>
            </a:r>
            <a:r>
              <a:rPr lang="en-GB" dirty="0"/>
              <a:t> offspring </a:t>
            </a:r>
          </a:p>
          <a:p>
            <a:pPr lvl="1">
              <a:lnSpc>
                <a:spcPct val="90000"/>
              </a:lnSpc>
            </a:pPr>
            <a:r>
              <a:rPr lang="en-GB" dirty="0"/>
              <a:t>Pairwise competitions in round-robin format:</a:t>
            </a:r>
          </a:p>
          <a:p>
            <a:pPr lvl="2">
              <a:lnSpc>
                <a:spcPct val="90000"/>
              </a:lnSpc>
            </a:pPr>
            <a:r>
              <a:rPr lang="en-GB" dirty="0"/>
              <a:t>Each solution x from P(t) </a:t>
            </a:r>
            <a:r>
              <a:rPr lang="en-GB" dirty="0">
                <a:sym typeface="Symbol" pitchFamily="18" charset="2"/>
              </a:rPr>
              <a:t></a:t>
            </a:r>
            <a:r>
              <a:rPr lang="en-GB" dirty="0"/>
              <a:t> P’(t) is evaluated against q other randomly chosen solutions </a:t>
            </a:r>
          </a:p>
          <a:p>
            <a:pPr lvl="2">
              <a:lnSpc>
                <a:spcPct val="90000"/>
              </a:lnSpc>
            </a:pPr>
            <a:r>
              <a:rPr lang="en-GB" dirty="0"/>
              <a:t>For each comparison, a "win" is assigned if x is better than its opponent</a:t>
            </a:r>
          </a:p>
          <a:p>
            <a:pPr lvl="2">
              <a:lnSpc>
                <a:spcPct val="90000"/>
              </a:lnSpc>
            </a:pPr>
            <a:r>
              <a:rPr lang="en-GB" dirty="0"/>
              <a:t>The </a:t>
            </a:r>
            <a:r>
              <a:rPr lang="en-GB" dirty="0">
                <a:sym typeface="Symbol" pitchFamily="18" charset="2"/>
              </a:rPr>
              <a:t></a:t>
            </a:r>
            <a:r>
              <a:rPr lang="en-GB" dirty="0"/>
              <a:t> solutions with the greatest number of wins are retained to be parents of the next generation</a:t>
            </a:r>
          </a:p>
          <a:p>
            <a:pPr lvl="1">
              <a:lnSpc>
                <a:spcPct val="90000"/>
              </a:lnSpc>
            </a:pPr>
            <a:r>
              <a:rPr lang="en-GB" dirty="0"/>
              <a:t>Parameter q allows tuning selection pressure</a:t>
            </a:r>
          </a:p>
          <a:p>
            <a:pPr lvl="1">
              <a:lnSpc>
                <a:spcPct val="90000"/>
              </a:lnSpc>
            </a:pPr>
            <a:r>
              <a:rPr lang="en-GB" dirty="0"/>
              <a:t>Typically </a:t>
            </a:r>
            <a:r>
              <a:rPr lang="en-GB" i="1" dirty="0"/>
              <a:t>q</a:t>
            </a:r>
            <a:r>
              <a:rPr lang="en-GB" dirty="0"/>
              <a:t> = 10</a:t>
            </a:r>
            <a:endParaRPr lang="en-US" dirty="0"/>
          </a:p>
          <a:p>
            <a:pPr marL="342900" lvl="1" indent="-342900">
              <a:buFont typeface="Arial"/>
              <a:buChar char="•"/>
            </a:pPr>
            <a:endParaRPr lang="en-GB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10496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Fitness-based replacement </a:t>
            </a:r>
            <a:r>
              <a:rPr lang="en-GB" dirty="0" smtClean="0"/>
              <a:t>(2/</a:t>
            </a:r>
            <a:r>
              <a:rPr lang="en-GB" dirty="0"/>
              <a:t>2)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365125" lvl="1" indent="-365125">
              <a:buFont typeface="Arial"/>
              <a:buChar char="•"/>
            </a:pPr>
            <a:r>
              <a:rPr lang="en-GB" sz="2400" dirty="0" smtClean="0"/>
              <a:t>(</a:t>
            </a:r>
            <a:r>
              <a:rPr lang="en-GB" sz="2400" dirty="0" smtClean="0">
                <a:sym typeface="Symbol" pitchFamily="18" charset="2"/>
              </a:rPr>
              <a:t>,)-selection </a:t>
            </a:r>
          </a:p>
          <a:p>
            <a:pPr marL="765175" lvl="2" indent="-365125">
              <a:buFont typeface="Lucida Grande"/>
              <a:buChar char="-"/>
            </a:pPr>
            <a:r>
              <a:rPr lang="en-GB" sz="2400" dirty="0" smtClean="0">
                <a:sym typeface="Symbol" pitchFamily="18" charset="2"/>
              </a:rPr>
              <a:t>based on t</a:t>
            </a:r>
            <a:r>
              <a:rPr lang="en-GB" sz="2400" dirty="0" smtClean="0"/>
              <a:t>he </a:t>
            </a:r>
            <a:r>
              <a:rPr lang="en-GB" sz="2400" dirty="0"/>
              <a:t>set of children </a:t>
            </a:r>
            <a:r>
              <a:rPr lang="en-GB" sz="2400" dirty="0" smtClean="0"/>
              <a:t>only (</a:t>
            </a:r>
            <a:r>
              <a:rPr lang="en-GB" sz="2400" dirty="0" smtClean="0">
                <a:sym typeface="Symbol" pitchFamily="18" charset="2"/>
              </a:rPr>
              <a:t> </a:t>
            </a:r>
            <a:r>
              <a:rPr lang="en-GB" sz="2400" dirty="0" smtClean="0"/>
              <a:t>&gt; </a:t>
            </a:r>
            <a:r>
              <a:rPr lang="en-GB" sz="2400" dirty="0" smtClean="0">
                <a:sym typeface="Symbol" pitchFamily="18" charset="2"/>
              </a:rPr>
              <a:t>)</a:t>
            </a:r>
            <a:endParaRPr lang="en-GB" sz="2400" dirty="0" smtClean="0"/>
          </a:p>
          <a:p>
            <a:pPr marL="765175" lvl="2" indent="-365125">
              <a:buFont typeface="Lucida Grande"/>
              <a:buChar char="-"/>
            </a:pPr>
            <a:r>
              <a:rPr lang="en-GB" sz="2400" dirty="0"/>
              <a:t>c</a:t>
            </a:r>
            <a:r>
              <a:rPr lang="en-GB" sz="2400" dirty="0" smtClean="0"/>
              <a:t>hoose best </a:t>
            </a:r>
            <a:r>
              <a:rPr lang="en-GB" sz="2400" dirty="0">
                <a:sym typeface="Symbol" pitchFamily="18" charset="2"/>
              </a:rPr>
              <a:t></a:t>
            </a:r>
            <a:endParaRPr lang="en-GB" sz="2400" dirty="0"/>
          </a:p>
          <a:p>
            <a:pPr marL="365125" lvl="1" indent="-365125">
              <a:buFont typeface="Arial"/>
              <a:buChar char="•"/>
            </a:pPr>
            <a:r>
              <a:rPr lang="en-GB" sz="2400" dirty="0" smtClean="0"/>
              <a:t>(</a:t>
            </a:r>
            <a:r>
              <a:rPr lang="en-GB" sz="2400" dirty="0" smtClean="0">
                <a:sym typeface="Symbol" pitchFamily="18" charset="2"/>
              </a:rPr>
              <a:t>+)-selection </a:t>
            </a:r>
          </a:p>
          <a:p>
            <a:pPr marL="742950" lvl="2" indent="-342900">
              <a:buFont typeface="Lucida Grande"/>
              <a:buChar char="-"/>
            </a:pPr>
            <a:r>
              <a:rPr lang="en-GB" sz="2400" dirty="0" smtClean="0">
                <a:sym typeface="Symbol" pitchFamily="18" charset="2"/>
              </a:rPr>
              <a:t>based on t</a:t>
            </a:r>
            <a:r>
              <a:rPr lang="en-GB" sz="2400" dirty="0" smtClean="0"/>
              <a:t>he </a:t>
            </a:r>
            <a:r>
              <a:rPr lang="en-GB" sz="2400" dirty="0"/>
              <a:t>set of parents and </a:t>
            </a:r>
            <a:r>
              <a:rPr lang="en-GB" sz="2400" dirty="0" smtClean="0"/>
              <a:t>children</a:t>
            </a:r>
          </a:p>
          <a:p>
            <a:pPr marL="742950" lvl="2" indent="-342900">
              <a:buFont typeface="Lucida Grande"/>
              <a:buChar char="-"/>
            </a:pPr>
            <a:r>
              <a:rPr lang="en-GB" sz="2400" dirty="0"/>
              <a:t>c</a:t>
            </a:r>
            <a:r>
              <a:rPr lang="en-GB" sz="2400" dirty="0" smtClean="0"/>
              <a:t>hoose best </a:t>
            </a:r>
            <a:r>
              <a:rPr lang="en-GB" sz="2400" dirty="0">
                <a:sym typeface="Symbol" pitchFamily="18" charset="2"/>
              </a:rPr>
              <a:t></a:t>
            </a:r>
            <a:endParaRPr lang="en-GB" sz="2400" dirty="0"/>
          </a:p>
          <a:p>
            <a:pPr marL="365125" lvl="1" indent="-365125">
              <a:buFont typeface="Arial"/>
              <a:buChar char="•"/>
            </a:pPr>
            <a:endParaRPr lang="en-GB" sz="2400" dirty="0" smtClean="0">
              <a:sym typeface="Symbol" pitchFamily="18" charset="2"/>
            </a:endParaRPr>
          </a:p>
          <a:p>
            <a:r>
              <a:rPr lang="en-GB" dirty="0" smtClean="0">
                <a:sym typeface="Symbol" pitchFamily="18" charset="2"/>
              </a:rPr>
              <a:t>Often </a:t>
            </a:r>
            <a:r>
              <a:rPr lang="en-GB" dirty="0"/>
              <a:t>(</a:t>
            </a:r>
            <a:r>
              <a:rPr lang="en-GB" dirty="0">
                <a:sym typeface="Symbol" pitchFamily="18" charset="2"/>
              </a:rPr>
              <a:t>,)-selection is preferred for:</a:t>
            </a:r>
          </a:p>
          <a:p>
            <a:pPr lvl="1"/>
            <a:r>
              <a:rPr lang="en-GB" dirty="0">
                <a:sym typeface="Symbol" pitchFamily="18" charset="2"/>
              </a:rPr>
              <a:t>Better in leaving local optima </a:t>
            </a:r>
          </a:p>
          <a:p>
            <a:pPr lvl="1"/>
            <a:r>
              <a:rPr lang="en-GB" dirty="0">
                <a:sym typeface="Symbol" pitchFamily="18" charset="2"/>
              </a:rPr>
              <a:t>Better in following moving optima</a:t>
            </a:r>
          </a:p>
          <a:p>
            <a:pPr lvl="1"/>
            <a:r>
              <a:rPr lang="en-GB" dirty="0">
                <a:sym typeface="Symbol" pitchFamily="18" charset="2"/>
              </a:rPr>
              <a:t>Using the + strategy bad  values can survive in </a:t>
            </a:r>
            <a:r>
              <a:rPr lang="en-GB" dirty="0">
                <a:sym typeface="Bookshelf Symbol 2" pitchFamily="2" charset="2"/>
              </a:rPr>
              <a:t>x,</a:t>
            </a:r>
            <a:r>
              <a:rPr lang="en-GB" dirty="0">
                <a:sym typeface="Symbol" pitchFamily="18" charset="2"/>
              </a:rPr>
              <a:t> too long if their host x is very fit</a:t>
            </a:r>
          </a:p>
          <a:p>
            <a:r>
              <a:rPr lang="en-GB" dirty="0" smtClean="0">
                <a:sym typeface="Symbol" pitchFamily="18" charset="2"/>
              </a:rPr>
              <a:t> </a:t>
            </a:r>
            <a:r>
              <a:rPr lang="en-GB" dirty="0">
                <a:sym typeface="Symbol" pitchFamily="18" charset="2"/>
              </a:rPr>
              <a:t> 7 </a:t>
            </a:r>
            <a:r>
              <a:rPr lang="en-GB" sz="1600" dirty="0">
                <a:cs typeface="Arial" charset="0"/>
                <a:sym typeface="Symbol" pitchFamily="18" charset="2"/>
              </a:rPr>
              <a:t>•</a:t>
            </a:r>
            <a:r>
              <a:rPr lang="en-GB" dirty="0">
                <a:sym typeface="Symbol" pitchFamily="18" charset="2"/>
              </a:rPr>
              <a:t>  is a traditionally good setting (decreasing over the last couple of years,   3 </a:t>
            </a:r>
            <a:r>
              <a:rPr lang="en-GB" sz="1600" dirty="0">
                <a:cs typeface="Arial" charset="0"/>
                <a:sym typeface="Symbol" pitchFamily="18" charset="2"/>
              </a:rPr>
              <a:t>•</a:t>
            </a:r>
            <a:r>
              <a:rPr lang="en-GB" dirty="0">
                <a:sym typeface="Symbol" pitchFamily="18" charset="2"/>
              </a:rPr>
              <a:t>  seems more popular lately) </a:t>
            </a:r>
          </a:p>
          <a:p>
            <a:pPr marL="365125" lvl="1" indent="-365125">
              <a:buFont typeface="Arial"/>
              <a:buChar char="•"/>
            </a:pPr>
            <a:endParaRPr lang="en-GB" sz="2400" dirty="0">
              <a:sym typeface="Symbol" pitchFamily="18" charset="2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3B4B2-2C7E-4734-BAE8-B1616E61A587}" type="slidenum">
              <a:rPr lang="nl-NL" smtClean="0"/>
              <a:pPr/>
              <a:t>15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2814076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Selection Pressure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Takeover time </a:t>
            </a:r>
            <a:r>
              <a:rPr lang="en-US" i="1" dirty="0" err="1" smtClean="0"/>
              <a:t>τ</a:t>
            </a:r>
            <a:r>
              <a:rPr lang="en-US" i="1" baseline="30000" dirty="0" smtClean="0"/>
              <a:t>*</a:t>
            </a:r>
            <a:r>
              <a:rPr lang="en-US" baseline="30000" dirty="0" smtClean="0"/>
              <a:t> </a:t>
            </a:r>
            <a:r>
              <a:rPr lang="en-US" dirty="0" smtClean="0"/>
              <a:t>is a measure to quantify the selection pressure</a:t>
            </a:r>
          </a:p>
          <a:p>
            <a:r>
              <a:rPr lang="en-US" dirty="0" smtClean="0"/>
              <a:t>The number of generations it takes until the application of selection completely fills the population with copies of the best individual</a:t>
            </a:r>
          </a:p>
          <a:p>
            <a:r>
              <a:rPr lang="en-US" dirty="0" smtClean="0"/>
              <a:t>Goldberg and Deb showed: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For proportional selection in a genetic algorithm the takeover time is </a:t>
            </a:r>
            <a:r>
              <a:rPr lang="en-US" i="1" dirty="0" err="1" smtClean="0"/>
              <a:t>λln</a:t>
            </a:r>
            <a:r>
              <a:rPr lang="en-US" i="1" dirty="0" smtClean="0"/>
              <a:t>(</a:t>
            </a:r>
            <a:r>
              <a:rPr lang="en-US" i="1" dirty="0" err="1" smtClean="0"/>
              <a:t>λ</a:t>
            </a:r>
            <a:r>
              <a:rPr lang="en-US" i="1" smtClean="0"/>
              <a:t>)</a:t>
            </a:r>
            <a:endParaRPr lang="en-US" i="1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85CF2-87A1-424D-AAB4-8DA3F7B30A26}" type="slidenum">
              <a:rPr lang="en-US" smtClean="0"/>
              <a:t>16</a:t>
            </a:fld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3670900"/>
              </p:ext>
            </p:extLst>
          </p:nvPr>
        </p:nvGraphicFramePr>
        <p:xfrm>
          <a:off x="3468679" y="4052140"/>
          <a:ext cx="1801301" cy="9006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7" name="Equation" r:id="rId3" imgW="863600" imgH="431800" progId="Equation.3">
                  <p:embed/>
                </p:oleObj>
              </mc:Choice>
              <mc:Fallback>
                <p:oleObj name="Equation" r:id="rId3" imgW="863600" imgH="431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468679" y="4052140"/>
                        <a:ext cx="1801301" cy="9006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269305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Multimodality</a:t>
            </a:r>
            <a:endParaRPr lang="nl-NL" dirty="0"/>
          </a:p>
        </p:txBody>
      </p:sp>
      <p:sp>
        <p:nvSpPr>
          <p:cNvPr id="2181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 smtClean="0"/>
              <a:t>Most interesting problems have more than one locally optimal solution.</a:t>
            </a:r>
            <a:endParaRPr lang="nl-NL" dirty="0"/>
          </a:p>
        </p:txBody>
      </p:sp>
      <p:pic>
        <p:nvPicPr>
          <p:cNvPr id="218116" name="Picture 4" descr="9-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2763" y="2636912"/>
            <a:ext cx="5578475" cy="2640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7658274" y="6340670"/>
            <a:ext cx="762000" cy="365125"/>
          </a:xfrm>
          <a:prstGeom prst="rect">
            <a:avLst/>
          </a:prstGeom>
        </p:spPr>
        <p:txBody>
          <a:bodyPr/>
          <a:lstStyle/>
          <a:p>
            <a:fld id="{F8EAFF93-E2B8-45C9-A12E-52EBAAFCD102}" type="slidenum">
              <a:rPr lang="nl-NL" smtClean="0"/>
              <a:pPr/>
              <a:t>17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2092626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Multimodality:</a:t>
            </a:r>
            <a:br>
              <a:rPr lang="en-GB" dirty="0" smtClean="0"/>
            </a:br>
            <a:r>
              <a:rPr lang="en-GB" dirty="0" smtClean="0"/>
              <a:t>Genetic Drift</a:t>
            </a:r>
            <a:endParaRPr lang="en-GB" dirty="0"/>
          </a:p>
        </p:txBody>
      </p:sp>
      <p:sp>
        <p:nvSpPr>
          <p:cNvPr id="3491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Finite population with global mixing and selection eventually convergence around one optimum</a:t>
            </a:r>
          </a:p>
          <a:p>
            <a:r>
              <a:rPr lang="en-GB" dirty="0" smtClean="0"/>
              <a:t>Why?</a:t>
            </a:r>
          </a:p>
          <a:p>
            <a:r>
              <a:rPr lang="en-GB" dirty="0" smtClean="0"/>
              <a:t>Often might want to identify several possible peaks</a:t>
            </a:r>
          </a:p>
          <a:p>
            <a:r>
              <a:rPr lang="en-GB" dirty="0"/>
              <a:t>S</a:t>
            </a:r>
            <a:r>
              <a:rPr lang="en-GB" dirty="0" smtClean="0"/>
              <a:t>ub-optimum can be more attractive</a:t>
            </a:r>
            <a:endParaRPr lang="en-GB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7642596" y="6340670"/>
            <a:ext cx="762000" cy="365125"/>
          </a:xfrm>
          <a:prstGeom prst="rect">
            <a:avLst/>
          </a:prstGeom>
        </p:spPr>
        <p:txBody>
          <a:bodyPr/>
          <a:lstStyle/>
          <a:p>
            <a:fld id="{F8EAFF93-E2B8-45C9-A12E-52EBAAFCD102}" type="slidenum">
              <a:rPr lang="nl-NL" smtClean="0"/>
              <a:pPr/>
              <a:t>18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6934737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Approaches for Preserving Diversity:</a:t>
            </a:r>
            <a:br>
              <a:rPr lang="en-US" dirty="0" smtClean="0"/>
            </a:br>
            <a:r>
              <a:rPr lang="en-US" dirty="0" smtClean="0"/>
              <a:t>Introduction (1/2)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Explicit </a:t>
            </a:r>
            <a:r>
              <a:rPr lang="en-US" dirty="0" err="1" smtClean="0"/>
              <a:t>vs</a:t>
            </a:r>
            <a:r>
              <a:rPr lang="en-US" dirty="0" smtClean="0"/>
              <a:t> implicit</a:t>
            </a:r>
          </a:p>
          <a:p>
            <a:r>
              <a:rPr lang="en-GB" dirty="0"/>
              <a:t>Implicit approaches:</a:t>
            </a:r>
          </a:p>
          <a:p>
            <a:pPr lvl="1"/>
            <a:r>
              <a:rPr lang="en-GB" dirty="0"/>
              <a:t>Impose an equivalent of geographical separation</a:t>
            </a:r>
          </a:p>
          <a:p>
            <a:pPr lvl="1"/>
            <a:r>
              <a:rPr lang="en-GB" dirty="0"/>
              <a:t>Impose an equivalent of speciation</a:t>
            </a:r>
          </a:p>
          <a:p>
            <a:r>
              <a:rPr lang="en-GB" dirty="0"/>
              <a:t>Explicit approaches</a:t>
            </a:r>
          </a:p>
          <a:p>
            <a:pPr lvl="1"/>
            <a:r>
              <a:rPr lang="en-GB" dirty="0"/>
              <a:t>Make similar individuals compete for resources (fitness)</a:t>
            </a:r>
          </a:p>
          <a:p>
            <a:pPr lvl="1"/>
            <a:r>
              <a:rPr lang="en-GB" dirty="0"/>
              <a:t>Make similar individuals compete with each other for </a:t>
            </a:r>
            <a:r>
              <a:rPr lang="en-GB" dirty="0" smtClean="0"/>
              <a:t>survival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85CF2-87A1-424D-AAB4-8DA3F7B30A26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9565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Chapter 5:</a:t>
            </a:r>
            <a:br>
              <a:rPr lang="en-US" dirty="0" smtClean="0"/>
            </a:br>
            <a:r>
              <a:rPr lang="en-US" dirty="0" smtClean="0"/>
              <a:t>Fitness, Selection and Population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6075" lvl="1" indent="-342900">
              <a:buFont typeface="Arial"/>
              <a:buChar char="•"/>
            </a:pPr>
            <a:r>
              <a:rPr lang="en-US" sz="2400" dirty="0" smtClean="0"/>
              <a:t>Selection is second fundamental force for evolutionary systems</a:t>
            </a:r>
          </a:p>
          <a:p>
            <a:pPr marL="346075" lvl="1" indent="-342900">
              <a:buFont typeface="Arial"/>
              <a:buChar char="•"/>
            </a:pPr>
            <a:r>
              <a:rPr lang="en-US" sz="2400" dirty="0" smtClean="0"/>
              <a:t>Components exist of:</a:t>
            </a:r>
          </a:p>
          <a:p>
            <a:pPr marL="746125" lvl="2" indent="-342900">
              <a:buFont typeface="Lucida Grande"/>
              <a:buChar char="-"/>
            </a:pPr>
            <a:r>
              <a:rPr lang="en-US" sz="2400" dirty="0" smtClean="0"/>
              <a:t>Population management models</a:t>
            </a:r>
          </a:p>
          <a:p>
            <a:pPr marL="746125" lvl="2" indent="-342900">
              <a:buFont typeface="Lucida Grande"/>
              <a:buChar char="-"/>
            </a:pPr>
            <a:r>
              <a:rPr lang="en-US" sz="2400" dirty="0" smtClean="0"/>
              <a:t>Selection operators</a:t>
            </a:r>
          </a:p>
          <a:p>
            <a:pPr marL="746125" lvl="2" indent="-342900">
              <a:buFont typeface="Lucida Grande"/>
              <a:buChar char="-"/>
            </a:pPr>
            <a:r>
              <a:rPr lang="en-US" sz="2400" dirty="0" smtClean="0"/>
              <a:t>Preserving diversity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450060" y="6258670"/>
            <a:ext cx="942715" cy="501650"/>
          </a:xfrm>
        </p:spPr>
        <p:txBody>
          <a:bodyPr/>
          <a:lstStyle/>
          <a:p>
            <a:fld id="{23A85CF2-87A1-424D-AAB4-8DA3F7B30A26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0543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Approaches for Preserving Diversity:</a:t>
            </a:r>
            <a:br>
              <a:rPr lang="en-US" dirty="0" smtClean="0"/>
            </a:br>
            <a:r>
              <a:rPr lang="en-US" dirty="0" smtClean="0"/>
              <a:t>Introduction (1/2)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Different spaces:</a:t>
            </a:r>
          </a:p>
          <a:p>
            <a:pPr lvl="1"/>
            <a:r>
              <a:rPr lang="en-US" dirty="0" smtClean="0"/>
              <a:t>Genotype space</a:t>
            </a:r>
          </a:p>
          <a:p>
            <a:pPr lvl="2"/>
            <a:r>
              <a:rPr lang="en-US" dirty="0" smtClean="0"/>
              <a:t>Set of representable solutions</a:t>
            </a:r>
          </a:p>
          <a:p>
            <a:pPr lvl="1"/>
            <a:r>
              <a:rPr lang="en-US" dirty="0" smtClean="0"/>
              <a:t>Phenotype space</a:t>
            </a:r>
          </a:p>
          <a:p>
            <a:pPr lvl="2"/>
            <a:r>
              <a:rPr lang="en-US" dirty="0" smtClean="0"/>
              <a:t>The end result</a:t>
            </a:r>
          </a:p>
          <a:p>
            <a:pPr lvl="2"/>
            <a:r>
              <a:rPr lang="en-US" dirty="0" err="1" smtClean="0"/>
              <a:t>Neighbourhood</a:t>
            </a:r>
            <a:r>
              <a:rPr lang="en-US" dirty="0" smtClean="0"/>
              <a:t> structure may bear little relation with genotype space </a:t>
            </a:r>
          </a:p>
          <a:p>
            <a:pPr lvl="1"/>
            <a:r>
              <a:rPr lang="en-US" dirty="0" smtClean="0"/>
              <a:t>Algorithmic space</a:t>
            </a:r>
          </a:p>
          <a:p>
            <a:pPr lvl="2"/>
            <a:r>
              <a:rPr lang="en-US" dirty="0" smtClean="0"/>
              <a:t>Equivalent of the geographical space on which life on earth has evolved</a:t>
            </a:r>
          </a:p>
          <a:p>
            <a:pPr lvl="2"/>
            <a:r>
              <a:rPr lang="en-US" dirty="0" smtClean="0"/>
              <a:t>Structuring the population of candidate solutions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85CF2-87A1-424D-AAB4-8DA3F7B30A26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45892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Explicit Approaches </a:t>
            </a:r>
            <a:r>
              <a:rPr lang="en-US" dirty="0"/>
              <a:t>for Preserving Diversity</a:t>
            </a:r>
            <a:r>
              <a:rPr lang="en-GB" dirty="0" smtClean="0"/>
              <a:t>:</a:t>
            </a:r>
            <a:br>
              <a:rPr lang="en-GB" dirty="0" smtClean="0"/>
            </a:br>
            <a:r>
              <a:rPr lang="en-GB" dirty="0" smtClean="0"/>
              <a:t>Fitness Sharing (1/2)</a:t>
            </a:r>
            <a:endParaRPr lang="en-GB" dirty="0"/>
          </a:p>
        </p:txBody>
      </p:sp>
      <p:sp>
        <p:nvSpPr>
          <p:cNvPr id="3635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Restricts the number of individuals within a given niche by “sharing” their fitness, so as to allocate individuals to niches </a:t>
            </a:r>
            <a:r>
              <a:rPr lang="en-GB" dirty="0" smtClean="0">
                <a:solidFill>
                  <a:srgbClr val="E46C0A"/>
                </a:solidFill>
              </a:rPr>
              <a:t>in proportion to the niche fitness</a:t>
            </a:r>
          </a:p>
          <a:p>
            <a:r>
              <a:rPr lang="en-GB" dirty="0" smtClean="0"/>
              <a:t>need to set the size of the niche </a:t>
            </a:r>
            <a:r>
              <a:rPr lang="en-GB" dirty="0" smtClean="0">
                <a:sym typeface="Symbol" pitchFamily="18" charset="2"/>
              </a:rPr>
              <a:t></a:t>
            </a:r>
            <a:r>
              <a:rPr lang="en-GB" baseline="-25000" dirty="0" smtClean="0">
                <a:sym typeface="Symbol" pitchFamily="18" charset="2"/>
              </a:rPr>
              <a:t>share</a:t>
            </a:r>
            <a:r>
              <a:rPr lang="en-GB" dirty="0" smtClean="0">
                <a:sym typeface="Symbol" pitchFamily="18" charset="2"/>
              </a:rPr>
              <a:t> </a:t>
            </a:r>
            <a:r>
              <a:rPr lang="en-GB" dirty="0" smtClean="0"/>
              <a:t>in either genotype or phenotype space</a:t>
            </a:r>
          </a:p>
          <a:p>
            <a:r>
              <a:rPr lang="en-GB" dirty="0" smtClean="0"/>
              <a:t>run EA as normal but after each generation set</a:t>
            </a:r>
            <a:endParaRPr lang="en-GB" dirty="0"/>
          </a:p>
        </p:txBody>
      </p:sp>
      <p:graphicFrame>
        <p:nvGraphicFramePr>
          <p:cNvPr id="36352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373018"/>
              </p:ext>
            </p:extLst>
          </p:nvPr>
        </p:nvGraphicFramePr>
        <p:xfrm>
          <a:off x="914400" y="4109651"/>
          <a:ext cx="3429000" cy="163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32" name="Equation" r:id="rId4" imgW="1320480" imgH="647640" progId="Equation.3">
                  <p:embed/>
                </p:oleObj>
              </mc:Choice>
              <mc:Fallback>
                <p:oleObj name="Equation" r:id="rId4" imgW="1320480" imgH="647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4109651"/>
                        <a:ext cx="3429000" cy="163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352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2508537"/>
              </p:ext>
            </p:extLst>
          </p:nvPr>
        </p:nvGraphicFramePr>
        <p:xfrm>
          <a:off x="4669052" y="4062630"/>
          <a:ext cx="4654524" cy="17962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33" name="Equation" r:id="rId6" imgW="1968500" imgH="711200" progId="Equation.3">
                  <p:embed/>
                </p:oleObj>
              </mc:Choice>
              <mc:Fallback>
                <p:oleObj name="Equation" r:id="rId6" imgW="1968500" imgH="71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9052" y="4062630"/>
                        <a:ext cx="4654524" cy="179629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7642596" y="6340670"/>
            <a:ext cx="762000" cy="365125"/>
          </a:xfrm>
          <a:prstGeom prst="rect">
            <a:avLst/>
          </a:prstGeom>
        </p:spPr>
        <p:txBody>
          <a:bodyPr/>
          <a:lstStyle/>
          <a:p>
            <a:fld id="{F8EAFF93-E2B8-45C9-A12E-52EBAAFCD102}" type="slidenum">
              <a:rPr lang="nl-NL" smtClean="0"/>
              <a:pPr/>
              <a:t>21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4816406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Explicit </a:t>
            </a:r>
            <a:r>
              <a:rPr lang="en-US" dirty="0" smtClean="0"/>
              <a:t>Approaches </a:t>
            </a:r>
            <a:r>
              <a:rPr lang="en-US" dirty="0"/>
              <a:t>for Preserving Diversity</a:t>
            </a:r>
            <a:r>
              <a:rPr lang="en-GB" dirty="0"/>
              <a:t>:</a:t>
            </a:r>
            <a:br>
              <a:rPr lang="en-GB" dirty="0"/>
            </a:br>
            <a:r>
              <a:rPr lang="en-GB" dirty="0"/>
              <a:t>Fitness Sharing </a:t>
            </a:r>
            <a:r>
              <a:rPr lang="en-GB" dirty="0" smtClean="0"/>
              <a:t>(2/</a:t>
            </a:r>
            <a:r>
              <a:rPr lang="en-GB" dirty="0"/>
              <a:t>2)</a:t>
            </a:r>
          </a:p>
        </p:txBody>
      </p:sp>
      <p:sp>
        <p:nvSpPr>
          <p:cNvPr id="402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smtClean="0"/>
              <a:t>Note: if we used sh(d) = 1 for d &lt; </a:t>
            </a:r>
            <a:r>
              <a:rPr lang="en-GB" smtClean="0">
                <a:sym typeface="Symbol" pitchFamily="18" charset="2"/>
              </a:rPr>
              <a:t></a:t>
            </a:r>
            <a:r>
              <a:rPr lang="en-GB" baseline="-25000" smtClean="0">
                <a:sym typeface="Symbol" pitchFamily="18" charset="2"/>
              </a:rPr>
              <a:t>share</a:t>
            </a:r>
            <a:r>
              <a:rPr lang="en-GB" smtClean="0">
                <a:sym typeface="Symbol" pitchFamily="18" charset="2"/>
              </a:rPr>
              <a:t> </a:t>
            </a:r>
            <a:r>
              <a:rPr lang="en-GB" smtClean="0"/>
              <a:t>then the sum that reduces the fitness would simply count the number of neighbours, i.e., individuals closer than </a:t>
            </a:r>
            <a:r>
              <a:rPr lang="en-GB" smtClean="0">
                <a:sym typeface="Symbol" pitchFamily="18" charset="2"/>
              </a:rPr>
              <a:t></a:t>
            </a:r>
            <a:r>
              <a:rPr lang="en-GB" baseline="-25000" smtClean="0">
                <a:sym typeface="Symbol" pitchFamily="18" charset="2"/>
              </a:rPr>
              <a:t>share</a:t>
            </a:r>
          </a:p>
          <a:p>
            <a:r>
              <a:rPr lang="en-GB" smtClean="0"/>
              <a:t>This creates an advantage of being alone in the neighbourhood </a:t>
            </a:r>
          </a:p>
          <a:p>
            <a:r>
              <a:rPr lang="en-GB" smtClean="0"/>
              <a:t>Using 1 – d/ </a:t>
            </a:r>
            <a:r>
              <a:rPr lang="en-GB" smtClean="0">
                <a:sym typeface="Symbol" pitchFamily="18" charset="2"/>
              </a:rPr>
              <a:t></a:t>
            </a:r>
            <a:r>
              <a:rPr lang="en-GB" baseline="-25000" smtClean="0">
                <a:sym typeface="Symbol" pitchFamily="18" charset="2"/>
              </a:rPr>
              <a:t>share</a:t>
            </a:r>
            <a:r>
              <a:rPr lang="en-GB" smtClean="0"/>
              <a:t> instead of 1 implies that we count distant neighbours less </a:t>
            </a:r>
            <a:endParaRPr lang="en-GB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7626918" y="6340670"/>
            <a:ext cx="762000" cy="365125"/>
          </a:xfrm>
          <a:prstGeom prst="rect">
            <a:avLst/>
          </a:prstGeom>
        </p:spPr>
        <p:txBody>
          <a:bodyPr/>
          <a:lstStyle/>
          <a:p>
            <a:fld id="{F8EAFF93-E2B8-45C9-A12E-52EBAAFCD102}" type="slidenum">
              <a:rPr lang="nl-NL" smtClean="0"/>
              <a:pPr/>
              <a:t>22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1478666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Explicit </a:t>
            </a:r>
            <a:r>
              <a:rPr lang="en-US" dirty="0" smtClean="0"/>
              <a:t>Approaches </a:t>
            </a:r>
            <a:r>
              <a:rPr lang="en-US" dirty="0"/>
              <a:t>for Preserving Diversity</a:t>
            </a:r>
            <a:r>
              <a:rPr lang="en-GB" dirty="0"/>
              <a:t>:</a:t>
            </a:r>
            <a:br>
              <a:rPr lang="en-GB" dirty="0"/>
            </a:br>
            <a:r>
              <a:rPr lang="en-GB" dirty="0" smtClean="0"/>
              <a:t>Crowding (1/2)</a:t>
            </a:r>
            <a:endParaRPr lang="en-GB" dirty="0"/>
          </a:p>
        </p:txBody>
      </p:sp>
      <p:sp>
        <p:nvSpPr>
          <p:cNvPr id="3645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GB" dirty="0"/>
              <a:t>Attempts to distribute individuals </a:t>
            </a:r>
            <a:r>
              <a:rPr lang="en-GB" dirty="0">
                <a:solidFill>
                  <a:srgbClr val="E46C0A"/>
                </a:solidFill>
              </a:rPr>
              <a:t>evenly </a:t>
            </a:r>
            <a:r>
              <a:rPr lang="en-GB" dirty="0"/>
              <a:t>amongst niches</a:t>
            </a:r>
          </a:p>
          <a:p>
            <a:pPr>
              <a:lnSpc>
                <a:spcPct val="90000"/>
              </a:lnSpc>
            </a:pPr>
            <a:r>
              <a:rPr lang="en-GB" dirty="0"/>
              <a:t>relies on the assumption that offspring will tend to be close to parents</a:t>
            </a:r>
          </a:p>
          <a:p>
            <a:pPr>
              <a:lnSpc>
                <a:spcPct val="90000"/>
              </a:lnSpc>
            </a:pPr>
            <a:r>
              <a:rPr lang="en-GB" dirty="0"/>
              <a:t>uses a distance metric in </a:t>
            </a:r>
            <a:r>
              <a:rPr lang="en-GB" dirty="0" err="1"/>
              <a:t>ph</a:t>
            </a:r>
            <a:r>
              <a:rPr lang="en-GB" dirty="0"/>
              <a:t>/genotype space</a:t>
            </a:r>
          </a:p>
          <a:p>
            <a:pPr>
              <a:lnSpc>
                <a:spcPct val="90000"/>
              </a:lnSpc>
            </a:pPr>
            <a:r>
              <a:rPr lang="en-GB" dirty="0"/>
              <a:t>randomly shuffle and pair parents, produce 2 offspring</a:t>
            </a:r>
          </a:p>
          <a:p>
            <a:pPr>
              <a:lnSpc>
                <a:spcPct val="90000"/>
              </a:lnSpc>
            </a:pPr>
            <a:r>
              <a:rPr lang="en-GB" dirty="0"/>
              <a:t>set up the parent vs. child tournaments such that the </a:t>
            </a:r>
            <a:r>
              <a:rPr lang="en-GB" dirty="0" err="1"/>
              <a:t>intertournament</a:t>
            </a:r>
            <a:r>
              <a:rPr lang="en-GB" dirty="0"/>
              <a:t> distances are minimal</a:t>
            </a:r>
            <a:endParaRPr lang="en-GB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7642596" y="6340670"/>
            <a:ext cx="762000" cy="365125"/>
          </a:xfrm>
          <a:prstGeom prst="rect">
            <a:avLst/>
          </a:prstGeom>
        </p:spPr>
        <p:txBody>
          <a:bodyPr/>
          <a:lstStyle/>
          <a:p>
            <a:fld id="{F8EAFF93-E2B8-45C9-A12E-52EBAAFCD102}" type="slidenum">
              <a:rPr lang="nl-NL" smtClean="0"/>
              <a:pPr/>
              <a:t>23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7070792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Explicit </a:t>
            </a:r>
            <a:r>
              <a:rPr lang="en-US" dirty="0" smtClean="0"/>
              <a:t>Approaches </a:t>
            </a:r>
            <a:r>
              <a:rPr lang="en-US" dirty="0"/>
              <a:t>for Preserving Diversity</a:t>
            </a:r>
            <a:r>
              <a:rPr lang="en-GB" dirty="0"/>
              <a:t>:</a:t>
            </a:r>
            <a:br>
              <a:rPr lang="en-GB" dirty="0"/>
            </a:br>
            <a:r>
              <a:rPr lang="en-GB" dirty="0"/>
              <a:t>Crowding </a:t>
            </a:r>
            <a:r>
              <a:rPr lang="en-GB" dirty="0" smtClean="0"/>
              <a:t>(2/2)</a:t>
            </a:r>
            <a:endParaRPr lang="en-GB" dirty="0"/>
          </a:p>
        </p:txBody>
      </p:sp>
      <p:sp>
        <p:nvSpPr>
          <p:cNvPr id="4044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GB" dirty="0"/>
              <a:t>That is, number the two p’s (parents )and the two o’s (offspring) such that  </a:t>
            </a:r>
          </a:p>
          <a:p>
            <a:pPr>
              <a:lnSpc>
                <a:spcPct val="90000"/>
              </a:lnSpc>
            </a:pPr>
            <a:r>
              <a:rPr lang="en-GB" dirty="0"/>
              <a:t>d(p</a:t>
            </a:r>
            <a:r>
              <a:rPr lang="en-GB" baseline="-25000" dirty="0"/>
              <a:t>1</a:t>
            </a:r>
            <a:r>
              <a:rPr lang="en-GB" dirty="0"/>
              <a:t>,o</a:t>
            </a:r>
            <a:r>
              <a:rPr lang="en-GB" baseline="-25000" dirty="0"/>
              <a:t>1</a:t>
            </a:r>
            <a:r>
              <a:rPr lang="en-GB" dirty="0" smtClean="0"/>
              <a:t>) + d</a:t>
            </a:r>
            <a:r>
              <a:rPr lang="en-GB" dirty="0"/>
              <a:t>(p</a:t>
            </a:r>
            <a:r>
              <a:rPr lang="en-GB" baseline="-25000" dirty="0"/>
              <a:t>2</a:t>
            </a:r>
            <a:r>
              <a:rPr lang="en-GB" dirty="0"/>
              <a:t>,o</a:t>
            </a:r>
            <a:r>
              <a:rPr lang="en-GB" baseline="-25000" dirty="0"/>
              <a:t>2</a:t>
            </a:r>
            <a:r>
              <a:rPr lang="en-GB" dirty="0"/>
              <a:t>) &lt; d(p</a:t>
            </a:r>
            <a:r>
              <a:rPr lang="en-GB" baseline="-25000" dirty="0"/>
              <a:t>1</a:t>
            </a:r>
            <a:r>
              <a:rPr lang="en-GB" dirty="0"/>
              <a:t>,o</a:t>
            </a:r>
            <a:r>
              <a:rPr lang="en-GB" baseline="-25000" dirty="0"/>
              <a:t>2</a:t>
            </a:r>
            <a:r>
              <a:rPr lang="en-GB" dirty="0"/>
              <a:t>) + d(p</a:t>
            </a:r>
            <a:r>
              <a:rPr lang="en-GB" baseline="-25000" dirty="0"/>
              <a:t>2</a:t>
            </a:r>
            <a:r>
              <a:rPr lang="en-GB" dirty="0"/>
              <a:t>,o</a:t>
            </a:r>
            <a:r>
              <a:rPr lang="en-GB" baseline="-25000" dirty="0"/>
              <a:t>1</a:t>
            </a:r>
            <a:r>
              <a:rPr lang="en-GB" dirty="0"/>
              <a:t>)</a:t>
            </a:r>
          </a:p>
          <a:p>
            <a:pPr>
              <a:lnSpc>
                <a:spcPct val="90000"/>
              </a:lnSpc>
            </a:pPr>
            <a:r>
              <a:rPr lang="en-US" dirty="0"/>
              <a:t>and let o</a:t>
            </a:r>
            <a:r>
              <a:rPr lang="en-US" baseline="-25000" dirty="0"/>
              <a:t>1</a:t>
            </a:r>
            <a:r>
              <a:rPr lang="en-US" dirty="0"/>
              <a:t> compete with p</a:t>
            </a:r>
            <a:r>
              <a:rPr lang="en-US" baseline="-25000" dirty="0"/>
              <a:t>1</a:t>
            </a:r>
            <a:r>
              <a:rPr lang="en-US" dirty="0"/>
              <a:t> and o</a:t>
            </a:r>
            <a:r>
              <a:rPr lang="en-US" baseline="-25000" dirty="0"/>
              <a:t>2</a:t>
            </a:r>
            <a:r>
              <a:rPr lang="en-US" dirty="0"/>
              <a:t> compete with p</a:t>
            </a:r>
            <a:r>
              <a:rPr lang="en-US" baseline="-25000" dirty="0"/>
              <a:t>2</a:t>
            </a:r>
            <a:endParaRPr lang="en-GB" baseline="-25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7642596" y="6340670"/>
            <a:ext cx="762000" cy="365125"/>
          </a:xfrm>
          <a:prstGeom prst="rect">
            <a:avLst/>
          </a:prstGeom>
        </p:spPr>
        <p:txBody>
          <a:bodyPr/>
          <a:lstStyle/>
          <a:p>
            <a:fld id="{F8EAFF93-E2B8-45C9-A12E-52EBAAFCD102}" type="slidenum">
              <a:rPr lang="nl-NL" smtClean="0"/>
              <a:pPr/>
              <a:t>24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456926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5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Explicit </a:t>
            </a:r>
            <a:r>
              <a:rPr lang="en-US" dirty="0" smtClean="0"/>
              <a:t>Approaches </a:t>
            </a:r>
            <a:r>
              <a:rPr lang="en-US" dirty="0"/>
              <a:t>for Preserving Diversity</a:t>
            </a:r>
            <a:r>
              <a:rPr lang="en-GB" dirty="0" smtClean="0"/>
              <a:t>:</a:t>
            </a:r>
            <a:r>
              <a:rPr lang="en-GB" dirty="0"/>
              <a:t/>
            </a:r>
            <a:br>
              <a:rPr lang="en-GB" dirty="0"/>
            </a:br>
            <a:r>
              <a:rPr lang="en-GB" dirty="0" smtClean="0"/>
              <a:t>Crowding or Fitness sharing?</a:t>
            </a:r>
            <a:endParaRPr lang="en-GB" dirty="0"/>
          </a:p>
        </p:txBody>
      </p:sp>
      <p:pic>
        <p:nvPicPr>
          <p:cNvPr id="8" name="Picture 5" descr="9-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931" y="1538905"/>
            <a:ext cx="8079516" cy="4432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1455738" y="5636096"/>
            <a:ext cx="561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Observe the number of individuals per niche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7626918" y="6340670"/>
            <a:ext cx="762000" cy="365125"/>
          </a:xfrm>
          <a:prstGeom prst="rect">
            <a:avLst/>
          </a:prstGeom>
        </p:spPr>
        <p:txBody>
          <a:bodyPr/>
          <a:lstStyle/>
          <a:p>
            <a:fld id="{F8EAFF93-E2B8-45C9-A12E-52EBAAFCD102}" type="slidenum">
              <a:rPr lang="nl-NL" smtClean="0"/>
              <a:pPr/>
              <a:t>25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633363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Implicit Approaches for Preserving Diversity</a:t>
            </a:r>
            <a:r>
              <a:rPr lang="en-GB" dirty="0"/>
              <a:t>: Automatic Speciation</a:t>
            </a:r>
          </a:p>
        </p:txBody>
      </p:sp>
      <p:sp>
        <p:nvSpPr>
          <p:cNvPr id="3624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GB" dirty="0"/>
              <a:t>Either only mate with </a:t>
            </a:r>
            <a:r>
              <a:rPr lang="en-GB" dirty="0" err="1" smtClean="0"/>
              <a:t>genotypically</a:t>
            </a:r>
            <a:r>
              <a:rPr lang="en-GB" dirty="0" smtClean="0"/>
              <a:t> / </a:t>
            </a:r>
            <a:r>
              <a:rPr lang="en-GB" dirty="0"/>
              <a:t>phenotypically similar members  or </a:t>
            </a:r>
          </a:p>
          <a:p>
            <a:pPr>
              <a:lnSpc>
                <a:spcPct val="90000"/>
              </a:lnSpc>
            </a:pPr>
            <a:r>
              <a:rPr lang="en-GB" dirty="0"/>
              <a:t>Add bits (tags) to problem representation </a:t>
            </a:r>
          </a:p>
          <a:p>
            <a:pPr lvl="1">
              <a:lnSpc>
                <a:spcPct val="90000"/>
              </a:lnSpc>
            </a:pPr>
            <a:r>
              <a:rPr lang="en-GB" dirty="0"/>
              <a:t>that are initially randomly set </a:t>
            </a:r>
          </a:p>
          <a:p>
            <a:pPr lvl="1">
              <a:lnSpc>
                <a:spcPct val="90000"/>
              </a:lnSpc>
            </a:pPr>
            <a:r>
              <a:rPr lang="en-GB" dirty="0"/>
              <a:t>subject to recombination and mutation</a:t>
            </a:r>
          </a:p>
          <a:p>
            <a:pPr lvl="1">
              <a:lnSpc>
                <a:spcPct val="90000"/>
              </a:lnSpc>
            </a:pPr>
            <a:r>
              <a:rPr lang="en-GB" dirty="0"/>
              <a:t>when selecting partner for recombination, only pick members with a good </a:t>
            </a:r>
            <a:r>
              <a:rPr lang="en-GB" dirty="0" smtClean="0"/>
              <a:t>match</a:t>
            </a:r>
            <a:endParaRPr lang="en-GB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7626918" y="6340670"/>
            <a:ext cx="762000" cy="365125"/>
          </a:xfrm>
          <a:prstGeom prst="rect">
            <a:avLst/>
          </a:prstGeom>
        </p:spPr>
        <p:txBody>
          <a:bodyPr/>
          <a:lstStyle/>
          <a:p>
            <a:fld id="{F8EAFF93-E2B8-45C9-A12E-52EBAAFCD102}" type="slidenum">
              <a:rPr lang="nl-NL" smtClean="0"/>
              <a:pPr/>
              <a:t>26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5323224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3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Implicit Approaches for Preserving Diversity</a:t>
            </a:r>
            <a:r>
              <a:rPr lang="en-GB" dirty="0"/>
              <a:t>: “Island” Model Parallel </a:t>
            </a:r>
            <a:r>
              <a:rPr lang="en-GB" dirty="0" smtClean="0"/>
              <a:t>EAs (1/4)</a:t>
            </a:r>
            <a:endParaRPr lang="en-GB" dirty="0"/>
          </a:p>
        </p:txBody>
      </p:sp>
      <p:sp>
        <p:nvSpPr>
          <p:cNvPr id="29" name="Text Box 31"/>
          <p:cNvSpPr txBox="1">
            <a:spLocks noChangeArrowheads="1"/>
          </p:cNvSpPr>
          <p:nvPr/>
        </p:nvSpPr>
        <p:spPr bwMode="auto">
          <a:xfrm>
            <a:off x="683568" y="5575170"/>
            <a:ext cx="78613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/>
              <a:t>Periodic migration of individual solutions between populations</a:t>
            </a:r>
          </a:p>
        </p:txBody>
      </p:sp>
      <p:grpSp>
        <p:nvGrpSpPr>
          <p:cNvPr id="30" name="Group 6"/>
          <p:cNvGrpSpPr>
            <a:grpSpLocks/>
          </p:cNvGrpSpPr>
          <p:nvPr/>
        </p:nvGrpSpPr>
        <p:grpSpPr bwMode="auto">
          <a:xfrm>
            <a:off x="4103126" y="1973790"/>
            <a:ext cx="1066800" cy="609600"/>
            <a:chOff x="1392" y="2064"/>
            <a:chExt cx="672" cy="384"/>
          </a:xfrm>
        </p:grpSpPr>
        <p:sp>
          <p:nvSpPr>
            <p:cNvPr id="31" name="Oval 4"/>
            <p:cNvSpPr>
              <a:spLocks noChangeArrowheads="1"/>
            </p:cNvSpPr>
            <p:nvPr/>
          </p:nvSpPr>
          <p:spPr bwMode="auto">
            <a:xfrm>
              <a:off x="1392" y="2064"/>
              <a:ext cx="672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32" name="Text Box 5"/>
            <p:cNvSpPr txBox="1">
              <a:spLocks noChangeArrowheads="1"/>
            </p:cNvSpPr>
            <p:nvPr/>
          </p:nvSpPr>
          <p:spPr bwMode="auto">
            <a:xfrm>
              <a:off x="1526" y="2090"/>
              <a:ext cx="37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GB" dirty="0"/>
                <a:t>EA</a:t>
              </a:r>
            </a:p>
          </p:txBody>
        </p:sp>
      </p:grpSp>
      <p:grpSp>
        <p:nvGrpSpPr>
          <p:cNvPr id="33" name="Group 10"/>
          <p:cNvGrpSpPr>
            <a:grpSpLocks/>
          </p:cNvGrpSpPr>
          <p:nvPr/>
        </p:nvGrpSpPr>
        <p:grpSpPr bwMode="auto">
          <a:xfrm>
            <a:off x="1893326" y="2354790"/>
            <a:ext cx="1066800" cy="609600"/>
            <a:chOff x="1392" y="2064"/>
            <a:chExt cx="672" cy="384"/>
          </a:xfrm>
        </p:grpSpPr>
        <p:sp>
          <p:nvSpPr>
            <p:cNvPr id="34" name="Oval 11"/>
            <p:cNvSpPr>
              <a:spLocks noChangeArrowheads="1"/>
            </p:cNvSpPr>
            <p:nvPr/>
          </p:nvSpPr>
          <p:spPr bwMode="auto">
            <a:xfrm>
              <a:off x="1392" y="2064"/>
              <a:ext cx="672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35" name="Text Box 12"/>
            <p:cNvSpPr txBox="1">
              <a:spLocks noChangeArrowheads="1"/>
            </p:cNvSpPr>
            <p:nvPr/>
          </p:nvSpPr>
          <p:spPr bwMode="auto">
            <a:xfrm>
              <a:off x="1526" y="2090"/>
              <a:ext cx="37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GB"/>
                <a:t>EA</a:t>
              </a:r>
            </a:p>
          </p:txBody>
        </p:sp>
      </p:grpSp>
      <p:grpSp>
        <p:nvGrpSpPr>
          <p:cNvPr id="36" name="Group 13"/>
          <p:cNvGrpSpPr>
            <a:grpSpLocks/>
          </p:cNvGrpSpPr>
          <p:nvPr/>
        </p:nvGrpSpPr>
        <p:grpSpPr bwMode="auto">
          <a:xfrm>
            <a:off x="2731526" y="3726390"/>
            <a:ext cx="1066800" cy="609600"/>
            <a:chOff x="1392" y="2064"/>
            <a:chExt cx="672" cy="384"/>
          </a:xfrm>
        </p:grpSpPr>
        <p:sp>
          <p:nvSpPr>
            <p:cNvPr id="37" name="Oval 14"/>
            <p:cNvSpPr>
              <a:spLocks noChangeArrowheads="1"/>
            </p:cNvSpPr>
            <p:nvPr/>
          </p:nvSpPr>
          <p:spPr bwMode="auto">
            <a:xfrm>
              <a:off x="1392" y="2064"/>
              <a:ext cx="672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38" name="Text Box 15"/>
            <p:cNvSpPr txBox="1">
              <a:spLocks noChangeArrowheads="1"/>
            </p:cNvSpPr>
            <p:nvPr/>
          </p:nvSpPr>
          <p:spPr bwMode="auto">
            <a:xfrm>
              <a:off x="1526" y="2090"/>
              <a:ext cx="37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GB"/>
                <a:t>EA</a:t>
              </a:r>
            </a:p>
          </p:txBody>
        </p:sp>
      </p:grpSp>
      <p:grpSp>
        <p:nvGrpSpPr>
          <p:cNvPr id="39" name="Group 16"/>
          <p:cNvGrpSpPr>
            <a:grpSpLocks/>
          </p:cNvGrpSpPr>
          <p:nvPr/>
        </p:nvGrpSpPr>
        <p:grpSpPr bwMode="auto">
          <a:xfrm>
            <a:off x="5017526" y="3802590"/>
            <a:ext cx="1066800" cy="609600"/>
            <a:chOff x="1392" y="2064"/>
            <a:chExt cx="672" cy="384"/>
          </a:xfrm>
        </p:grpSpPr>
        <p:sp>
          <p:nvSpPr>
            <p:cNvPr id="40" name="Oval 17"/>
            <p:cNvSpPr>
              <a:spLocks noChangeArrowheads="1"/>
            </p:cNvSpPr>
            <p:nvPr/>
          </p:nvSpPr>
          <p:spPr bwMode="auto">
            <a:xfrm>
              <a:off x="1392" y="2064"/>
              <a:ext cx="672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41" name="Text Box 18"/>
            <p:cNvSpPr txBox="1">
              <a:spLocks noChangeArrowheads="1"/>
            </p:cNvSpPr>
            <p:nvPr/>
          </p:nvSpPr>
          <p:spPr bwMode="auto">
            <a:xfrm>
              <a:off x="1526" y="2090"/>
              <a:ext cx="37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GB"/>
                <a:t>EA</a:t>
              </a:r>
            </a:p>
          </p:txBody>
        </p:sp>
      </p:grpSp>
      <p:grpSp>
        <p:nvGrpSpPr>
          <p:cNvPr id="42" name="Group 19"/>
          <p:cNvGrpSpPr>
            <a:grpSpLocks/>
          </p:cNvGrpSpPr>
          <p:nvPr/>
        </p:nvGrpSpPr>
        <p:grpSpPr bwMode="auto">
          <a:xfrm>
            <a:off x="6008126" y="2507190"/>
            <a:ext cx="1066800" cy="609600"/>
            <a:chOff x="1392" y="2064"/>
            <a:chExt cx="672" cy="384"/>
          </a:xfrm>
        </p:grpSpPr>
        <p:sp>
          <p:nvSpPr>
            <p:cNvPr id="43" name="Oval 20"/>
            <p:cNvSpPr>
              <a:spLocks noChangeArrowheads="1"/>
            </p:cNvSpPr>
            <p:nvPr/>
          </p:nvSpPr>
          <p:spPr bwMode="auto">
            <a:xfrm>
              <a:off x="1392" y="2064"/>
              <a:ext cx="672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44" name="Text Box 21"/>
            <p:cNvSpPr txBox="1">
              <a:spLocks noChangeArrowheads="1"/>
            </p:cNvSpPr>
            <p:nvPr/>
          </p:nvSpPr>
          <p:spPr bwMode="auto">
            <a:xfrm>
              <a:off x="1526" y="2090"/>
              <a:ext cx="37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GB"/>
                <a:t>EA</a:t>
              </a:r>
            </a:p>
          </p:txBody>
        </p:sp>
      </p:grpSp>
      <p:sp>
        <p:nvSpPr>
          <p:cNvPr id="45" name="Freeform 24"/>
          <p:cNvSpPr>
            <a:spLocks/>
          </p:cNvSpPr>
          <p:nvPr/>
        </p:nvSpPr>
        <p:spPr bwMode="auto">
          <a:xfrm>
            <a:off x="2579126" y="1783290"/>
            <a:ext cx="1676400" cy="571500"/>
          </a:xfrm>
          <a:custGeom>
            <a:avLst/>
            <a:gdLst>
              <a:gd name="T0" fmla="*/ 0 w 1056"/>
              <a:gd name="T1" fmla="*/ 360 h 360"/>
              <a:gd name="T2" fmla="*/ 336 w 1056"/>
              <a:gd name="T3" fmla="*/ 24 h 360"/>
              <a:gd name="T4" fmla="*/ 1056 w 1056"/>
              <a:gd name="T5" fmla="*/ 216 h 3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56" h="360">
                <a:moveTo>
                  <a:pt x="0" y="360"/>
                </a:moveTo>
                <a:cubicBezTo>
                  <a:pt x="80" y="204"/>
                  <a:pt x="160" y="48"/>
                  <a:pt x="336" y="24"/>
                </a:cubicBezTo>
                <a:cubicBezTo>
                  <a:pt x="512" y="0"/>
                  <a:pt x="784" y="108"/>
                  <a:pt x="1056" y="216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nl-NL"/>
          </a:p>
        </p:txBody>
      </p:sp>
      <p:sp>
        <p:nvSpPr>
          <p:cNvPr id="46" name="Freeform 25"/>
          <p:cNvSpPr>
            <a:spLocks/>
          </p:cNvSpPr>
          <p:nvPr/>
        </p:nvSpPr>
        <p:spPr bwMode="auto">
          <a:xfrm rot="1627655">
            <a:off x="5093726" y="1821390"/>
            <a:ext cx="1524000" cy="609600"/>
          </a:xfrm>
          <a:custGeom>
            <a:avLst/>
            <a:gdLst>
              <a:gd name="T0" fmla="*/ 0 w 1056"/>
              <a:gd name="T1" fmla="*/ 360 h 360"/>
              <a:gd name="T2" fmla="*/ 336 w 1056"/>
              <a:gd name="T3" fmla="*/ 24 h 360"/>
              <a:gd name="T4" fmla="*/ 1056 w 1056"/>
              <a:gd name="T5" fmla="*/ 216 h 3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56" h="360">
                <a:moveTo>
                  <a:pt x="0" y="360"/>
                </a:moveTo>
                <a:cubicBezTo>
                  <a:pt x="80" y="204"/>
                  <a:pt x="160" y="48"/>
                  <a:pt x="336" y="24"/>
                </a:cubicBezTo>
                <a:cubicBezTo>
                  <a:pt x="512" y="0"/>
                  <a:pt x="784" y="108"/>
                  <a:pt x="1056" y="216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nl-NL"/>
          </a:p>
        </p:txBody>
      </p:sp>
      <p:sp>
        <p:nvSpPr>
          <p:cNvPr id="47" name="Freeform 26"/>
          <p:cNvSpPr>
            <a:spLocks/>
          </p:cNvSpPr>
          <p:nvPr/>
        </p:nvSpPr>
        <p:spPr bwMode="auto">
          <a:xfrm rot="8221263">
            <a:off x="5892239" y="3242203"/>
            <a:ext cx="1676400" cy="952500"/>
          </a:xfrm>
          <a:custGeom>
            <a:avLst/>
            <a:gdLst>
              <a:gd name="T0" fmla="*/ 0 w 1056"/>
              <a:gd name="T1" fmla="*/ 360 h 360"/>
              <a:gd name="T2" fmla="*/ 336 w 1056"/>
              <a:gd name="T3" fmla="*/ 24 h 360"/>
              <a:gd name="T4" fmla="*/ 1056 w 1056"/>
              <a:gd name="T5" fmla="*/ 216 h 3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56" h="360">
                <a:moveTo>
                  <a:pt x="0" y="360"/>
                </a:moveTo>
                <a:cubicBezTo>
                  <a:pt x="80" y="204"/>
                  <a:pt x="160" y="48"/>
                  <a:pt x="336" y="24"/>
                </a:cubicBezTo>
                <a:cubicBezTo>
                  <a:pt x="512" y="0"/>
                  <a:pt x="784" y="108"/>
                  <a:pt x="1056" y="216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nl-NL"/>
          </a:p>
        </p:txBody>
      </p:sp>
      <p:sp>
        <p:nvSpPr>
          <p:cNvPr id="48" name="Freeform 27"/>
          <p:cNvSpPr>
            <a:spLocks/>
          </p:cNvSpPr>
          <p:nvPr/>
        </p:nvSpPr>
        <p:spPr bwMode="auto">
          <a:xfrm rot="15314927">
            <a:off x="1585351" y="3219978"/>
            <a:ext cx="1371600" cy="685800"/>
          </a:xfrm>
          <a:custGeom>
            <a:avLst/>
            <a:gdLst>
              <a:gd name="T0" fmla="*/ 0 w 1056"/>
              <a:gd name="T1" fmla="*/ 360 h 360"/>
              <a:gd name="T2" fmla="*/ 336 w 1056"/>
              <a:gd name="T3" fmla="*/ 24 h 360"/>
              <a:gd name="T4" fmla="*/ 1056 w 1056"/>
              <a:gd name="T5" fmla="*/ 216 h 3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56" h="360">
                <a:moveTo>
                  <a:pt x="0" y="360"/>
                </a:moveTo>
                <a:cubicBezTo>
                  <a:pt x="80" y="204"/>
                  <a:pt x="160" y="48"/>
                  <a:pt x="336" y="24"/>
                </a:cubicBezTo>
                <a:cubicBezTo>
                  <a:pt x="512" y="0"/>
                  <a:pt x="784" y="108"/>
                  <a:pt x="1056" y="216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nl-NL"/>
          </a:p>
        </p:txBody>
      </p:sp>
      <p:sp>
        <p:nvSpPr>
          <p:cNvPr id="49" name="Freeform 28"/>
          <p:cNvSpPr>
            <a:spLocks/>
          </p:cNvSpPr>
          <p:nvPr/>
        </p:nvSpPr>
        <p:spPr bwMode="auto">
          <a:xfrm rot="802192" flipH="1" flipV="1">
            <a:off x="3569726" y="4183590"/>
            <a:ext cx="1676400" cy="571500"/>
          </a:xfrm>
          <a:custGeom>
            <a:avLst/>
            <a:gdLst>
              <a:gd name="T0" fmla="*/ 0 w 1056"/>
              <a:gd name="T1" fmla="*/ 360 h 360"/>
              <a:gd name="T2" fmla="*/ 336 w 1056"/>
              <a:gd name="T3" fmla="*/ 24 h 360"/>
              <a:gd name="T4" fmla="*/ 1056 w 1056"/>
              <a:gd name="T5" fmla="*/ 216 h 3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56" h="360">
                <a:moveTo>
                  <a:pt x="0" y="360"/>
                </a:moveTo>
                <a:cubicBezTo>
                  <a:pt x="80" y="204"/>
                  <a:pt x="160" y="48"/>
                  <a:pt x="336" y="24"/>
                </a:cubicBezTo>
                <a:cubicBezTo>
                  <a:pt x="512" y="0"/>
                  <a:pt x="784" y="108"/>
                  <a:pt x="1056" y="216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nl-NL"/>
          </a:p>
        </p:txBody>
      </p:sp>
      <p:sp>
        <p:nvSpPr>
          <p:cNvPr id="50" name="Line 30"/>
          <p:cNvSpPr>
            <a:spLocks noChangeShapeType="1"/>
          </p:cNvSpPr>
          <p:nvPr/>
        </p:nvSpPr>
        <p:spPr bwMode="auto">
          <a:xfrm>
            <a:off x="835968" y="5422770"/>
            <a:ext cx="1219200" cy="0"/>
          </a:xfrm>
          <a:prstGeom prst="line">
            <a:avLst/>
          </a:prstGeom>
          <a:noFill/>
          <a:ln w="38100">
            <a:solidFill>
              <a:srgbClr val="FF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nl-NL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7642596" y="6340670"/>
            <a:ext cx="762000" cy="365125"/>
          </a:xfrm>
          <a:prstGeom prst="rect">
            <a:avLst/>
          </a:prstGeom>
        </p:spPr>
        <p:txBody>
          <a:bodyPr/>
          <a:lstStyle/>
          <a:p>
            <a:fld id="{F8EAFF93-E2B8-45C9-A12E-52EBAAFCD102}" type="slidenum">
              <a:rPr lang="nl-NL" smtClean="0"/>
              <a:pPr/>
              <a:t>27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07599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3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Implicit Approaches for Preserving Diversity</a:t>
            </a:r>
            <a:r>
              <a:rPr lang="en-GB" dirty="0"/>
              <a:t>: “Island” Model Parallel </a:t>
            </a:r>
            <a:r>
              <a:rPr lang="en-GB" dirty="0" smtClean="0"/>
              <a:t>EAs (2/</a:t>
            </a:r>
            <a:r>
              <a:rPr lang="en-GB" dirty="0"/>
              <a:t>4</a:t>
            </a:r>
            <a:r>
              <a:rPr lang="en-GB" dirty="0" smtClean="0"/>
              <a:t>)</a:t>
            </a:r>
            <a:endParaRPr lang="en-GB" dirty="0"/>
          </a:p>
        </p:txBody>
      </p:sp>
      <p:sp>
        <p:nvSpPr>
          <p:cNvPr id="3563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GB" dirty="0"/>
              <a:t>Run multiple populations in </a:t>
            </a:r>
            <a:r>
              <a:rPr lang="en-GB" dirty="0" smtClean="0"/>
              <a:t>parallel </a:t>
            </a:r>
            <a:endParaRPr lang="en-GB" dirty="0"/>
          </a:p>
          <a:p>
            <a:pPr>
              <a:lnSpc>
                <a:spcPct val="90000"/>
              </a:lnSpc>
            </a:pPr>
            <a:r>
              <a:rPr lang="en-GB" dirty="0"/>
              <a:t>After a (usually fixed) number of generations (an </a:t>
            </a:r>
            <a:r>
              <a:rPr lang="en-GB" b="1" i="1" dirty="0"/>
              <a:t>Epoch</a:t>
            </a:r>
            <a:r>
              <a:rPr lang="en-GB" dirty="0"/>
              <a:t>), exchange individuals with neighbours</a:t>
            </a:r>
          </a:p>
          <a:p>
            <a:pPr>
              <a:lnSpc>
                <a:spcPct val="90000"/>
              </a:lnSpc>
            </a:pPr>
            <a:r>
              <a:rPr lang="en-GB" dirty="0"/>
              <a:t>Repeat until ending criteria met</a:t>
            </a:r>
          </a:p>
          <a:p>
            <a:pPr>
              <a:lnSpc>
                <a:spcPct val="90000"/>
              </a:lnSpc>
            </a:pPr>
            <a:r>
              <a:rPr lang="en-GB" dirty="0"/>
              <a:t>Partially inspired by parallel/clustered systems</a:t>
            </a:r>
            <a:endParaRPr lang="en-GB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7642596" y="6340670"/>
            <a:ext cx="762000" cy="365125"/>
          </a:xfrm>
          <a:prstGeom prst="rect">
            <a:avLst/>
          </a:prstGeom>
        </p:spPr>
        <p:txBody>
          <a:bodyPr/>
          <a:lstStyle/>
          <a:p>
            <a:fld id="{F8EAFF93-E2B8-45C9-A12E-52EBAAFCD102}" type="slidenum">
              <a:rPr lang="nl-NL" smtClean="0"/>
              <a:pPr/>
              <a:t>28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24705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Island </a:t>
            </a:r>
            <a:r>
              <a:rPr lang="en-GB" dirty="0" smtClean="0"/>
              <a:t>Model:</a:t>
            </a:r>
            <a:br>
              <a:rPr lang="en-GB" dirty="0" smtClean="0"/>
            </a:br>
            <a:r>
              <a:rPr lang="en-GB" dirty="0" smtClean="0"/>
              <a:t>Parameters</a:t>
            </a:r>
            <a:endParaRPr lang="en-GB" dirty="0"/>
          </a:p>
        </p:txBody>
      </p:sp>
      <p:sp>
        <p:nvSpPr>
          <p:cNvPr id="3573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How </a:t>
            </a:r>
            <a:r>
              <a:rPr lang="en-GB" dirty="0"/>
              <a:t>often to exchange individuals ?</a:t>
            </a:r>
          </a:p>
          <a:p>
            <a:pPr lvl="1"/>
            <a:r>
              <a:rPr lang="en-GB" dirty="0"/>
              <a:t>too quick and all </a:t>
            </a:r>
            <a:r>
              <a:rPr lang="en-GB" dirty="0" smtClean="0"/>
              <a:t>sub-populations </a:t>
            </a:r>
            <a:r>
              <a:rPr lang="en-GB" dirty="0"/>
              <a:t>converge to same solution</a:t>
            </a:r>
          </a:p>
          <a:p>
            <a:pPr lvl="1"/>
            <a:r>
              <a:rPr lang="en-GB" dirty="0"/>
              <a:t>too slow and waste time</a:t>
            </a:r>
          </a:p>
          <a:p>
            <a:pPr lvl="1"/>
            <a:r>
              <a:rPr lang="en-GB" dirty="0"/>
              <a:t>most authors use range~ 25-150 generations</a:t>
            </a:r>
          </a:p>
          <a:p>
            <a:pPr lvl="1"/>
            <a:r>
              <a:rPr lang="en-GB" dirty="0"/>
              <a:t>can do it adaptively (stop each pop when no improvement for (say) 25 generations</a:t>
            </a:r>
            <a:r>
              <a:rPr lang="en-GB" dirty="0" smtClean="0"/>
              <a:t>)</a:t>
            </a:r>
          </a:p>
          <a:p>
            <a:r>
              <a:rPr lang="en-GB" dirty="0"/>
              <a:t>How many, which individuals to exchange ?</a:t>
            </a:r>
          </a:p>
          <a:p>
            <a:pPr lvl="1"/>
            <a:r>
              <a:rPr lang="en-GB" dirty="0"/>
              <a:t>usually ~2-5, but depends on population size.</a:t>
            </a:r>
          </a:p>
          <a:p>
            <a:pPr lvl="1"/>
            <a:r>
              <a:rPr lang="en-GB" dirty="0"/>
              <a:t>Copied </a:t>
            </a:r>
            <a:r>
              <a:rPr lang="en-GB" dirty="0" err="1"/>
              <a:t>vs</a:t>
            </a:r>
            <a:r>
              <a:rPr lang="en-GB" dirty="0"/>
              <a:t> moved</a:t>
            </a:r>
          </a:p>
          <a:p>
            <a:pPr lvl="1"/>
            <a:r>
              <a:rPr lang="en-GB" dirty="0"/>
              <a:t>Martin et al found that better to exchange randomly selected individuals than </a:t>
            </a:r>
            <a:r>
              <a:rPr lang="en-GB" dirty="0" smtClean="0"/>
              <a:t>best</a:t>
            </a:r>
          </a:p>
          <a:p>
            <a:r>
              <a:rPr lang="en-GB" dirty="0" smtClean="0"/>
              <a:t>Operators can differ between the sub-populations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7658274" y="6340670"/>
            <a:ext cx="762000" cy="365125"/>
          </a:xfrm>
          <a:prstGeom prst="rect">
            <a:avLst/>
          </a:prstGeom>
        </p:spPr>
        <p:txBody>
          <a:bodyPr/>
          <a:lstStyle/>
          <a:p>
            <a:fld id="{F8EAFF93-E2B8-45C9-A12E-52EBAAFCD102}" type="slidenum">
              <a:rPr lang="nl-NL" smtClean="0"/>
              <a:pPr/>
              <a:t>29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356248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Scheme of an </a:t>
            </a:r>
            <a:r>
              <a:rPr lang="en-US" dirty="0" smtClean="0"/>
              <a:t>EA: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General </a:t>
            </a:r>
            <a:r>
              <a:rPr lang="en-US" dirty="0" smtClean="0"/>
              <a:t>scheme of EAs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B44630-8149-4451-ADCC-B770086FED53}" type="slidenum">
              <a:rPr lang="nl-NL" smtClean="0"/>
              <a:pPr>
                <a:defRPr/>
              </a:pPr>
              <a:t>3</a:t>
            </a:fld>
            <a:endParaRPr lang="nl-NL" dirty="0"/>
          </a:p>
        </p:txBody>
      </p:sp>
      <p:grpSp>
        <p:nvGrpSpPr>
          <p:cNvPr id="31" name="Group 30"/>
          <p:cNvGrpSpPr/>
          <p:nvPr/>
        </p:nvGrpSpPr>
        <p:grpSpPr>
          <a:xfrm>
            <a:off x="317277" y="1394733"/>
            <a:ext cx="8566501" cy="4548489"/>
            <a:chOff x="-100013" y="1285875"/>
            <a:chExt cx="9012238" cy="4808539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1600200" y="2971800"/>
              <a:ext cx="2362200" cy="1447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sz="2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Population</a:t>
              </a:r>
              <a:endPara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grpSp>
          <p:nvGrpSpPr>
            <p:cNvPr id="7" name="Group 6"/>
            <p:cNvGrpSpPr>
              <a:grpSpLocks/>
            </p:cNvGrpSpPr>
            <p:nvPr/>
          </p:nvGrpSpPr>
          <p:grpSpPr bwMode="auto">
            <a:xfrm>
              <a:off x="2670175" y="1285875"/>
              <a:ext cx="5330825" cy="1685925"/>
              <a:chOff x="1682" y="810"/>
              <a:chExt cx="3358" cy="1062"/>
            </a:xfrm>
          </p:grpSpPr>
          <p:sp>
            <p:nvSpPr>
              <p:cNvPr id="12" name="Rectangle 8"/>
              <p:cNvSpPr>
                <a:spLocks noChangeArrowheads="1"/>
              </p:cNvSpPr>
              <p:nvPr/>
            </p:nvSpPr>
            <p:spPr bwMode="auto">
              <a:xfrm>
                <a:off x="3552" y="912"/>
                <a:ext cx="1488" cy="52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/>
                <a:r>
                  <a:rPr lang="en-US" sz="2400" dirty="0" smtClean="0">
                    <a:solidFill>
                      <a:srgbClr val="404040"/>
                    </a:solidFill>
                  </a:rPr>
                  <a:t>Parents</a:t>
                </a:r>
                <a:endParaRPr lang="en-US" sz="2400" dirty="0">
                  <a:solidFill>
                    <a:srgbClr val="404040"/>
                  </a:solidFill>
                </a:endParaRPr>
              </a:p>
            </p:txBody>
          </p:sp>
          <p:grpSp>
            <p:nvGrpSpPr>
              <p:cNvPr id="9" name="Group 10"/>
              <p:cNvGrpSpPr>
                <a:grpSpLocks/>
              </p:cNvGrpSpPr>
              <p:nvPr/>
            </p:nvGrpSpPr>
            <p:grpSpPr bwMode="auto">
              <a:xfrm>
                <a:off x="1682" y="810"/>
                <a:ext cx="1870" cy="1062"/>
                <a:chOff x="1682" y="810"/>
                <a:chExt cx="1870" cy="1062"/>
              </a:xfrm>
            </p:grpSpPr>
            <p:sp>
              <p:nvSpPr>
                <p:cNvPr id="10" name="Rectangle 11"/>
                <p:cNvSpPr>
                  <a:spLocks noChangeArrowheads="1"/>
                </p:cNvSpPr>
                <p:nvPr/>
              </p:nvSpPr>
              <p:spPr bwMode="auto">
                <a:xfrm>
                  <a:off x="1682" y="810"/>
                  <a:ext cx="1584" cy="306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0488" tIns="44450" rIns="90488" bIns="44450">
                  <a:spAutoFit/>
                </a:bodyPr>
                <a:lstStyle/>
                <a:p>
                  <a:r>
                    <a:rPr lang="en-US" sz="24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Arial" pitchFamily="34" charset="0"/>
                      <a:cs typeface="Arial" pitchFamily="34" charset="0"/>
                    </a:rPr>
                    <a:t>Parent selection</a:t>
                  </a:r>
                </a:p>
              </p:txBody>
            </p:sp>
            <p:cxnSp>
              <p:nvCxnSpPr>
                <p:cNvPr id="11" name="AutoShape 12"/>
                <p:cNvCxnSpPr>
                  <a:cxnSpLocks noChangeShapeType="1"/>
                  <a:stCxn id="5" idx="0"/>
                  <a:endCxn id="12" idx="1"/>
                </p:cNvCxnSpPr>
                <p:nvPr/>
              </p:nvCxnSpPr>
              <p:spPr bwMode="auto">
                <a:xfrm rot="16200000">
                  <a:off x="2304" y="624"/>
                  <a:ext cx="696" cy="1800"/>
                </a:xfrm>
                <a:prstGeom prst="bentConnector2">
                  <a:avLst/>
                </a:prstGeom>
                <a:noFill/>
                <a:ln w="50800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  <a:effectLst/>
              </p:spPr>
            </p:cxnSp>
          </p:grpSp>
        </p:grpSp>
        <p:grpSp>
          <p:nvGrpSpPr>
            <p:cNvPr id="14" name="Group 13"/>
            <p:cNvGrpSpPr>
              <a:grpSpLocks/>
            </p:cNvGrpSpPr>
            <p:nvPr/>
          </p:nvGrpSpPr>
          <p:grpSpPr bwMode="auto">
            <a:xfrm>
              <a:off x="2574925" y="4495801"/>
              <a:ext cx="3063875" cy="1598613"/>
              <a:chOff x="1622" y="2832"/>
              <a:chExt cx="1930" cy="1007"/>
            </a:xfrm>
          </p:grpSpPr>
          <p:sp>
            <p:nvSpPr>
              <p:cNvPr id="15" name="Rectangle 14"/>
              <p:cNvSpPr>
                <a:spLocks noChangeArrowheads="1"/>
              </p:cNvSpPr>
              <p:nvPr/>
            </p:nvSpPr>
            <p:spPr bwMode="auto">
              <a:xfrm>
                <a:off x="1622" y="3533"/>
                <a:ext cx="1731" cy="30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2400" dirty="0">
                    <a:solidFill>
                      <a:srgbClr val="7F7F7F"/>
                    </a:solidFill>
                    <a:latin typeface="Arial" pitchFamily="34" charset="0"/>
                    <a:cs typeface="Arial" pitchFamily="34" charset="0"/>
                  </a:rPr>
                  <a:t>Survivor selection</a:t>
                </a:r>
              </a:p>
            </p:txBody>
          </p:sp>
          <p:cxnSp>
            <p:nvCxnSpPr>
              <p:cNvPr id="16" name="AutoShape 15"/>
              <p:cNvCxnSpPr>
                <a:cxnSpLocks noChangeShapeType="1"/>
              </p:cNvCxnSpPr>
              <p:nvPr/>
            </p:nvCxnSpPr>
            <p:spPr bwMode="auto">
              <a:xfrm rot="10800000">
                <a:off x="1728" y="2832"/>
                <a:ext cx="1824" cy="600"/>
              </a:xfrm>
              <a:prstGeom prst="bentConnector3">
                <a:avLst>
                  <a:gd name="adj1" fmla="val 100435"/>
                </a:avLst>
              </a:prstGeom>
              <a:noFill/>
              <a:ln w="50800">
                <a:solidFill>
                  <a:srgbClr val="000000"/>
                </a:solidFill>
                <a:miter lim="800000"/>
                <a:headEnd/>
                <a:tailEnd type="triangle" w="med" len="med"/>
              </a:ln>
              <a:effectLst/>
            </p:spPr>
          </p:cxnSp>
        </p:grpSp>
        <p:grpSp>
          <p:nvGrpSpPr>
            <p:cNvPr id="17" name="Group 16"/>
            <p:cNvGrpSpPr>
              <a:grpSpLocks/>
            </p:cNvGrpSpPr>
            <p:nvPr/>
          </p:nvGrpSpPr>
          <p:grpSpPr bwMode="auto">
            <a:xfrm>
              <a:off x="5638800" y="2400300"/>
              <a:ext cx="3273425" cy="3467100"/>
              <a:chOff x="3552" y="1512"/>
              <a:chExt cx="2062" cy="2184"/>
            </a:xfrm>
          </p:grpSpPr>
          <p:sp>
            <p:nvSpPr>
              <p:cNvPr id="23" name="Rectangle 18"/>
              <p:cNvSpPr>
                <a:spLocks noChangeArrowheads="1"/>
              </p:cNvSpPr>
              <p:nvPr/>
            </p:nvSpPr>
            <p:spPr bwMode="auto">
              <a:xfrm>
                <a:off x="3552" y="3168"/>
                <a:ext cx="1505" cy="52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/>
                <a:r>
                  <a:rPr lang="en-US" sz="2400" dirty="0" smtClean="0">
                    <a:solidFill>
                      <a:schemeClr val="tx1"/>
                    </a:solidFill>
                  </a:rPr>
                  <a:t>Offspring</a:t>
                </a:r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9" name="Group 20"/>
              <p:cNvGrpSpPr>
                <a:grpSpLocks/>
              </p:cNvGrpSpPr>
              <p:nvPr/>
            </p:nvGrpSpPr>
            <p:grpSpPr bwMode="auto">
              <a:xfrm>
                <a:off x="4132" y="1512"/>
                <a:ext cx="1482" cy="1656"/>
                <a:chOff x="4132" y="1512"/>
                <a:chExt cx="1482" cy="1656"/>
              </a:xfrm>
            </p:grpSpPr>
            <p:sp>
              <p:nvSpPr>
                <p:cNvPr id="20" name="Rectangle 21"/>
                <p:cNvSpPr>
                  <a:spLocks noChangeArrowheads="1"/>
                </p:cNvSpPr>
                <p:nvPr/>
              </p:nvSpPr>
              <p:spPr bwMode="auto">
                <a:xfrm>
                  <a:off x="4132" y="1680"/>
                  <a:ext cx="1482" cy="55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0488" tIns="44450" rIns="90488" bIns="44450">
                  <a:spAutoFit/>
                </a:bodyPr>
                <a:lstStyle/>
                <a:p>
                  <a:r>
                    <a:rPr lang="en-US" sz="2400" dirty="0">
                      <a:solidFill>
                        <a:srgbClr val="7F7F7F"/>
                      </a:solidFill>
                      <a:latin typeface="Arial" pitchFamily="34" charset="0"/>
                      <a:cs typeface="Arial" pitchFamily="34" charset="0"/>
                    </a:rPr>
                    <a:t>Recombination</a:t>
                  </a:r>
                </a:p>
                <a:p>
                  <a:r>
                    <a:rPr lang="en-US" sz="2400" dirty="0">
                      <a:solidFill>
                        <a:srgbClr val="7F7F7F"/>
                      </a:solidFill>
                      <a:latin typeface="Arial" pitchFamily="34" charset="0"/>
                      <a:cs typeface="Arial" pitchFamily="34" charset="0"/>
                    </a:rPr>
                    <a:t>(crossover)</a:t>
                  </a:r>
                </a:p>
              </p:txBody>
            </p:sp>
            <p:sp>
              <p:nvSpPr>
                <p:cNvPr id="21" name="Rectangle 22"/>
                <p:cNvSpPr>
                  <a:spLocks noChangeArrowheads="1"/>
                </p:cNvSpPr>
                <p:nvPr/>
              </p:nvSpPr>
              <p:spPr bwMode="auto">
                <a:xfrm>
                  <a:off x="4166" y="2448"/>
                  <a:ext cx="903" cy="306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0488" tIns="44450" rIns="90488" bIns="44450">
                  <a:spAutoFit/>
                </a:bodyPr>
                <a:lstStyle/>
                <a:p>
                  <a:r>
                    <a:rPr lang="en-US" sz="2400" dirty="0">
                      <a:solidFill>
                        <a:srgbClr val="7F7F7F"/>
                      </a:solidFill>
                      <a:latin typeface="Arial" pitchFamily="34" charset="0"/>
                      <a:cs typeface="Arial" pitchFamily="34" charset="0"/>
                    </a:rPr>
                    <a:t>Mutation</a:t>
                  </a:r>
                </a:p>
              </p:txBody>
            </p:sp>
            <p:cxnSp>
              <p:nvCxnSpPr>
                <p:cNvPr id="22" name="AutoShape 23"/>
                <p:cNvCxnSpPr>
                  <a:cxnSpLocks noChangeShapeType="1"/>
                </p:cNvCxnSpPr>
                <p:nvPr/>
              </p:nvCxnSpPr>
              <p:spPr bwMode="auto">
                <a:xfrm>
                  <a:off x="4148" y="1512"/>
                  <a:ext cx="0" cy="1656"/>
                </a:xfrm>
                <a:prstGeom prst="straightConnector1">
                  <a:avLst/>
                </a:prstGeom>
                <a:noFill/>
                <a:ln w="5080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ffectLst/>
              </p:spPr>
            </p:cxnSp>
          </p:grpSp>
        </p:grpSp>
        <p:grpSp>
          <p:nvGrpSpPr>
            <p:cNvPr id="25" name="Group 24"/>
            <p:cNvGrpSpPr>
              <a:grpSpLocks/>
            </p:cNvGrpSpPr>
            <p:nvPr/>
          </p:nvGrpSpPr>
          <p:grpSpPr bwMode="auto">
            <a:xfrm>
              <a:off x="-42863" y="2286000"/>
              <a:ext cx="1814513" cy="1409700"/>
              <a:chOff x="-27" y="1440"/>
              <a:chExt cx="1143" cy="888"/>
            </a:xfrm>
          </p:grpSpPr>
          <p:cxnSp>
            <p:nvCxnSpPr>
              <p:cNvPr id="26" name="AutoShape 25"/>
              <p:cNvCxnSpPr>
                <a:cxnSpLocks noChangeShapeType="1"/>
                <a:endCxn id="5" idx="1"/>
              </p:cNvCxnSpPr>
              <p:nvPr/>
            </p:nvCxnSpPr>
            <p:spPr bwMode="auto">
              <a:xfrm rot="16200000" flipH="1">
                <a:off x="445" y="1764"/>
                <a:ext cx="600" cy="527"/>
              </a:xfrm>
              <a:prstGeom prst="bentConnector2">
                <a:avLst/>
              </a:prstGeom>
              <a:noFill/>
              <a:ln w="38100">
                <a:solidFill>
                  <a:srgbClr val="000000"/>
                </a:solidFill>
                <a:miter lim="800000"/>
                <a:headEnd/>
                <a:tailEnd type="triangle" w="med" len="med"/>
              </a:ln>
              <a:effectLst/>
            </p:spPr>
          </p:cxnSp>
          <p:sp>
            <p:nvSpPr>
              <p:cNvPr id="27" name="Text Box 26"/>
              <p:cNvSpPr txBox="1">
                <a:spLocks noChangeArrowheads="1"/>
              </p:cNvSpPr>
              <p:nvPr/>
            </p:nvSpPr>
            <p:spPr bwMode="auto">
              <a:xfrm>
                <a:off x="-27" y="1440"/>
                <a:ext cx="1143" cy="3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nl-NL" sz="2400" dirty="0" err="1">
                    <a:solidFill>
                      <a:srgbClr val="7F7F7F"/>
                    </a:solidFill>
                    <a:latin typeface="Arial" pitchFamily="34" charset="0"/>
                    <a:cs typeface="Arial" pitchFamily="34" charset="0"/>
                  </a:rPr>
                  <a:t>Intialization</a:t>
                </a:r>
                <a:endParaRPr lang="nl-NL" sz="2400" dirty="0">
                  <a:solidFill>
                    <a:srgbClr val="7F7F7F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28" name="Group 27"/>
            <p:cNvGrpSpPr>
              <a:grpSpLocks/>
            </p:cNvGrpSpPr>
            <p:nvPr/>
          </p:nvGrpSpPr>
          <p:grpSpPr bwMode="auto">
            <a:xfrm>
              <a:off x="-100013" y="3886201"/>
              <a:ext cx="1868488" cy="1554163"/>
              <a:chOff x="-63" y="2448"/>
              <a:chExt cx="1177" cy="979"/>
            </a:xfrm>
          </p:grpSpPr>
          <p:cxnSp>
            <p:nvCxnSpPr>
              <p:cNvPr id="29" name="AutoShape 28"/>
              <p:cNvCxnSpPr>
                <a:cxnSpLocks noChangeShapeType="1"/>
              </p:cNvCxnSpPr>
              <p:nvPr/>
            </p:nvCxnSpPr>
            <p:spPr bwMode="auto">
              <a:xfrm rot="16200000">
                <a:off x="420" y="2508"/>
                <a:ext cx="648" cy="528"/>
              </a:xfrm>
              <a:prstGeom prst="bentConnector2">
                <a:avLst/>
              </a:prstGeom>
              <a:noFill/>
              <a:ln w="38100">
                <a:solidFill>
                  <a:srgbClr val="000000"/>
                </a:solidFill>
                <a:miter lim="800000"/>
                <a:headEnd type="triangle" w="med" len="med"/>
                <a:tailEnd/>
              </a:ln>
              <a:effectLst/>
            </p:spPr>
          </p:cxnSp>
          <p:sp>
            <p:nvSpPr>
              <p:cNvPr id="30" name="Text Box 29"/>
              <p:cNvSpPr txBox="1">
                <a:spLocks noChangeArrowheads="1"/>
              </p:cNvSpPr>
              <p:nvPr/>
            </p:nvSpPr>
            <p:spPr bwMode="auto">
              <a:xfrm>
                <a:off x="-63" y="3120"/>
                <a:ext cx="1177" cy="3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nl-NL" sz="2400" dirty="0" err="1">
                    <a:solidFill>
                      <a:srgbClr val="7F7F7F"/>
                    </a:solidFill>
                    <a:latin typeface="Arial" pitchFamily="34" charset="0"/>
                    <a:cs typeface="Arial" pitchFamily="34" charset="0"/>
                  </a:rPr>
                  <a:t>Termination</a:t>
                </a:r>
                <a:endParaRPr lang="nl-NL" sz="2400" dirty="0">
                  <a:solidFill>
                    <a:srgbClr val="7F7F7F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12867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4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Implicit </a:t>
            </a:r>
            <a:r>
              <a:rPr lang="en-US" dirty="0" smtClean="0"/>
              <a:t>Approaches </a:t>
            </a:r>
            <a:r>
              <a:rPr lang="en-US" dirty="0"/>
              <a:t>for Preserving Diversity</a:t>
            </a:r>
            <a:r>
              <a:rPr lang="en-GB" dirty="0" smtClean="0"/>
              <a:t>:</a:t>
            </a:r>
            <a:br>
              <a:rPr lang="en-GB" dirty="0" smtClean="0"/>
            </a:br>
            <a:r>
              <a:rPr lang="en-GB" dirty="0" smtClean="0"/>
              <a:t>Cellular EAs (1/3)</a:t>
            </a:r>
            <a:endParaRPr lang="en-GB" dirty="0"/>
          </a:p>
        </p:txBody>
      </p:sp>
      <p:sp>
        <p:nvSpPr>
          <p:cNvPr id="3594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Impose spatial structure (usually grid) in 1 pop</a:t>
            </a:r>
          </a:p>
        </p:txBody>
      </p:sp>
      <p:grpSp>
        <p:nvGrpSpPr>
          <p:cNvPr id="359504" name="Group 80"/>
          <p:cNvGrpSpPr>
            <a:grpSpLocks/>
          </p:cNvGrpSpPr>
          <p:nvPr/>
        </p:nvGrpSpPr>
        <p:grpSpPr bwMode="auto">
          <a:xfrm>
            <a:off x="1835696" y="2564904"/>
            <a:ext cx="3505200" cy="2438400"/>
            <a:chOff x="1728" y="2544"/>
            <a:chExt cx="2208" cy="1536"/>
          </a:xfrm>
        </p:grpSpPr>
        <p:grpSp>
          <p:nvGrpSpPr>
            <p:cNvPr id="359485" name="Group 61"/>
            <p:cNvGrpSpPr>
              <a:grpSpLocks/>
            </p:cNvGrpSpPr>
            <p:nvPr/>
          </p:nvGrpSpPr>
          <p:grpSpPr bwMode="auto">
            <a:xfrm>
              <a:off x="1728" y="2544"/>
              <a:ext cx="2208" cy="1536"/>
              <a:chOff x="1728" y="2544"/>
              <a:chExt cx="2208" cy="1536"/>
            </a:xfrm>
          </p:grpSpPr>
          <p:grpSp>
            <p:nvGrpSpPr>
              <p:cNvPr id="359438" name="Group 14"/>
              <p:cNvGrpSpPr>
                <a:grpSpLocks/>
              </p:cNvGrpSpPr>
              <p:nvPr/>
            </p:nvGrpSpPr>
            <p:grpSpPr bwMode="auto">
              <a:xfrm>
                <a:off x="1728" y="2544"/>
                <a:ext cx="2208" cy="384"/>
                <a:chOff x="1104" y="2784"/>
                <a:chExt cx="2688" cy="672"/>
              </a:xfrm>
            </p:grpSpPr>
            <p:sp>
              <p:nvSpPr>
                <p:cNvPr id="359428" name="Line 4"/>
                <p:cNvSpPr>
                  <a:spLocks noChangeShapeType="1"/>
                </p:cNvSpPr>
                <p:nvPr/>
              </p:nvSpPr>
              <p:spPr bwMode="auto">
                <a:xfrm>
                  <a:off x="1104" y="2784"/>
                  <a:ext cx="672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 type="oval" w="med" len="med"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nl-NL"/>
                </a:p>
              </p:txBody>
            </p:sp>
            <p:sp>
              <p:nvSpPr>
                <p:cNvPr id="359429" name="Line 5"/>
                <p:cNvSpPr>
                  <a:spLocks noChangeShapeType="1"/>
                </p:cNvSpPr>
                <p:nvPr/>
              </p:nvSpPr>
              <p:spPr bwMode="auto">
                <a:xfrm>
                  <a:off x="1776" y="2784"/>
                  <a:ext cx="672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 type="oval" w="med" len="med"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nl-NL"/>
                </a:p>
              </p:txBody>
            </p:sp>
            <p:sp>
              <p:nvSpPr>
                <p:cNvPr id="359430" name="Line 6"/>
                <p:cNvSpPr>
                  <a:spLocks noChangeShapeType="1"/>
                </p:cNvSpPr>
                <p:nvPr/>
              </p:nvSpPr>
              <p:spPr bwMode="auto">
                <a:xfrm>
                  <a:off x="2448" y="2784"/>
                  <a:ext cx="672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 type="oval" w="med" len="med"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nl-NL"/>
                </a:p>
              </p:txBody>
            </p:sp>
            <p:sp>
              <p:nvSpPr>
                <p:cNvPr id="359431" name="Line 7"/>
                <p:cNvSpPr>
                  <a:spLocks noChangeShapeType="1"/>
                </p:cNvSpPr>
                <p:nvPr/>
              </p:nvSpPr>
              <p:spPr bwMode="auto">
                <a:xfrm>
                  <a:off x="3120" y="2784"/>
                  <a:ext cx="672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 type="oval" w="med" len="med"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nl-NL"/>
                </a:p>
              </p:txBody>
            </p:sp>
            <p:sp>
              <p:nvSpPr>
                <p:cNvPr id="359432" name="Line 8"/>
                <p:cNvSpPr>
                  <a:spLocks noChangeShapeType="1"/>
                </p:cNvSpPr>
                <p:nvPr/>
              </p:nvSpPr>
              <p:spPr bwMode="auto">
                <a:xfrm rot="-5400000">
                  <a:off x="768" y="3120"/>
                  <a:ext cx="672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 type="oval" w="med" len="med"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nl-NL"/>
                </a:p>
              </p:txBody>
            </p:sp>
            <p:sp>
              <p:nvSpPr>
                <p:cNvPr id="359434" name="Line 10"/>
                <p:cNvSpPr>
                  <a:spLocks noChangeShapeType="1"/>
                </p:cNvSpPr>
                <p:nvPr/>
              </p:nvSpPr>
              <p:spPr bwMode="auto">
                <a:xfrm rot="-5400000">
                  <a:off x="1440" y="3120"/>
                  <a:ext cx="672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 type="oval" w="med" len="med"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nl-NL"/>
                </a:p>
              </p:txBody>
            </p:sp>
            <p:sp>
              <p:nvSpPr>
                <p:cNvPr id="359435" name="Line 11"/>
                <p:cNvSpPr>
                  <a:spLocks noChangeShapeType="1"/>
                </p:cNvSpPr>
                <p:nvPr/>
              </p:nvSpPr>
              <p:spPr bwMode="auto">
                <a:xfrm rot="-5400000">
                  <a:off x="2112" y="3120"/>
                  <a:ext cx="672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 type="oval" w="med" len="med"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nl-NL"/>
                </a:p>
              </p:txBody>
            </p:sp>
            <p:sp>
              <p:nvSpPr>
                <p:cNvPr id="359436" name="Line 12"/>
                <p:cNvSpPr>
                  <a:spLocks noChangeShapeType="1"/>
                </p:cNvSpPr>
                <p:nvPr/>
              </p:nvSpPr>
              <p:spPr bwMode="auto">
                <a:xfrm rot="-5400000">
                  <a:off x="2784" y="3120"/>
                  <a:ext cx="672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 type="oval" w="med" len="med"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nl-NL"/>
                </a:p>
              </p:txBody>
            </p:sp>
            <p:sp>
              <p:nvSpPr>
                <p:cNvPr id="359437" name="Line 13"/>
                <p:cNvSpPr>
                  <a:spLocks noChangeShapeType="1"/>
                </p:cNvSpPr>
                <p:nvPr/>
              </p:nvSpPr>
              <p:spPr bwMode="auto">
                <a:xfrm rot="-5400000">
                  <a:off x="3456" y="3120"/>
                  <a:ext cx="672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 type="oval" w="med" len="med"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nl-NL"/>
                </a:p>
              </p:txBody>
            </p:sp>
          </p:grpSp>
          <p:grpSp>
            <p:nvGrpSpPr>
              <p:cNvPr id="359439" name="Group 15"/>
              <p:cNvGrpSpPr>
                <a:grpSpLocks/>
              </p:cNvGrpSpPr>
              <p:nvPr/>
            </p:nvGrpSpPr>
            <p:grpSpPr bwMode="auto">
              <a:xfrm>
                <a:off x="1728" y="2928"/>
                <a:ext cx="2208" cy="384"/>
                <a:chOff x="1104" y="2784"/>
                <a:chExt cx="2688" cy="672"/>
              </a:xfrm>
            </p:grpSpPr>
            <p:sp>
              <p:nvSpPr>
                <p:cNvPr id="359440" name="Line 16"/>
                <p:cNvSpPr>
                  <a:spLocks noChangeShapeType="1"/>
                </p:cNvSpPr>
                <p:nvPr/>
              </p:nvSpPr>
              <p:spPr bwMode="auto">
                <a:xfrm>
                  <a:off x="1104" y="2784"/>
                  <a:ext cx="672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 type="oval" w="med" len="med"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nl-NL"/>
                </a:p>
              </p:txBody>
            </p:sp>
            <p:sp>
              <p:nvSpPr>
                <p:cNvPr id="359441" name="Line 17"/>
                <p:cNvSpPr>
                  <a:spLocks noChangeShapeType="1"/>
                </p:cNvSpPr>
                <p:nvPr/>
              </p:nvSpPr>
              <p:spPr bwMode="auto">
                <a:xfrm>
                  <a:off x="1776" y="2784"/>
                  <a:ext cx="672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 type="oval" w="med" len="med"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nl-NL"/>
                </a:p>
              </p:txBody>
            </p:sp>
            <p:sp>
              <p:nvSpPr>
                <p:cNvPr id="359442" name="Line 18"/>
                <p:cNvSpPr>
                  <a:spLocks noChangeShapeType="1"/>
                </p:cNvSpPr>
                <p:nvPr/>
              </p:nvSpPr>
              <p:spPr bwMode="auto">
                <a:xfrm>
                  <a:off x="2448" y="2784"/>
                  <a:ext cx="672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 type="oval" w="med" len="med"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nl-NL"/>
                </a:p>
              </p:txBody>
            </p:sp>
            <p:sp>
              <p:nvSpPr>
                <p:cNvPr id="359443" name="Line 19"/>
                <p:cNvSpPr>
                  <a:spLocks noChangeShapeType="1"/>
                </p:cNvSpPr>
                <p:nvPr/>
              </p:nvSpPr>
              <p:spPr bwMode="auto">
                <a:xfrm>
                  <a:off x="3120" y="2784"/>
                  <a:ext cx="672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 type="oval" w="med" len="med"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nl-NL"/>
                </a:p>
              </p:txBody>
            </p:sp>
            <p:sp>
              <p:nvSpPr>
                <p:cNvPr id="359444" name="Line 20"/>
                <p:cNvSpPr>
                  <a:spLocks noChangeShapeType="1"/>
                </p:cNvSpPr>
                <p:nvPr/>
              </p:nvSpPr>
              <p:spPr bwMode="auto">
                <a:xfrm rot="-5400000">
                  <a:off x="768" y="3120"/>
                  <a:ext cx="672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 type="oval" w="med" len="med"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nl-NL"/>
                </a:p>
              </p:txBody>
            </p:sp>
            <p:sp>
              <p:nvSpPr>
                <p:cNvPr id="359445" name="Line 21"/>
                <p:cNvSpPr>
                  <a:spLocks noChangeShapeType="1"/>
                </p:cNvSpPr>
                <p:nvPr/>
              </p:nvSpPr>
              <p:spPr bwMode="auto">
                <a:xfrm rot="-5400000">
                  <a:off x="1440" y="3120"/>
                  <a:ext cx="672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 type="oval" w="med" len="med"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nl-NL"/>
                </a:p>
              </p:txBody>
            </p:sp>
            <p:sp>
              <p:nvSpPr>
                <p:cNvPr id="359446" name="Line 22"/>
                <p:cNvSpPr>
                  <a:spLocks noChangeShapeType="1"/>
                </p:cNvSpPr>
                <p:nvPr/>
              </p:nvSpPr>
              <p:spPr bwMode="auto">
                <a:xfrm rot="-5400000">
                  <a:off x="2112" y="3120"/>
                  <a:ext cx="672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 type="oval" w="med" len="med"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nl-NL"/>
                </a:p>
              </p:txBody>
            </p:sp>
            <p:sp>
              <p:nvSpPr>
                <p:cNvPr id="359447" name="Line 23"/>
                <p:cNvSpPr>
                  <a:spLocks noChangeShapeType="1"/>
                </p:cNvSpPr>
                <p:nvPr/>
              </p:nvSpPr>
              <p:spPr bwMode="auto">
                <a:xfrm rot="-5400000">
                  <a:off x="2784" y="3120"/>
                  <a:ext cx="672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 type="oval" w="med" len="med"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nl-NL"/>
                </a:p>
              </p:txBody>
            </p:sp>
            <p:sp>
              <p:nvSpPr>
                <p:cNvPr id="359448" name="Line 24"/>
                <p:cNvSpPr>
                  <a:spLocks noChangeShapeType="1"/>
                </p:cNvSpPr>
                <p:nvPr/>
              </p:nvSpPr>
              <p:spPr bwMode="auto">
                <a:xfrm rot="-5400000">
                  <a:off x="3456" y="3120"/>
                  <a:ext cx="672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 type="oval" w="med" len="med"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nl-NL"/>
                </a:p>
              </p:txBody>
            </p:sp>
          </p:grpSp>
          <p:grpSp>
            <p:nvGrpSpPr>
              <p:cNvPr id="359459" name="Group 35"/>
              <p:cNvGrpSpPr>
                <a:grpSpLocks/>
              </p:cNvGrpSpPr>
              <p:nvPr/>
            </p:nvGrpSpPr>
            <p:grpSpPr bwMode="auto">
              <a:xfrm>
                <a:off x="1728" y="3312"/>
                <a:ext cx="2208" cy="384"/>
                <a:chOff x="1104" y="2784"/>
                <a:chExt cx="2688" cy="672"/>
              </a:xfrm>
            </p:grpSpPr>
            <p:sp>
              <p:nvSpPr>
                <p:cNvPr id="359460" name="Line 36"/>
                <p:cNvSpPr>
                  <a:spLocks noChangeShapeType="1"/>
                </p:cNvSpPr>
                <p:nvPr/>
              </p:nvSpPr>
              <p:spPr bwMode="auto">
                <a:xfrm>
                  <a:off x="1104" y="2784"/>
                  <a:ext cx="672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 type="oval" w="med" len="med"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nl-NL"/>
                </a:p>
              </p:txBody>
            </p:sp>
            <p:sp>
              <p:nvSpPr>
                <p:cNvPr id="359461" name="Line 37"/>
                <p:cNvSpPr>
                  <a:spLocks noChangeShapeType="1"/>
                </p:cNvSpPr>
                <p:nvPr/>
              </p:nvSpPr>
              <p:spPr bwMode="auto">
                <a:xfrm>
                  <a:off x="1776" y="2784"/>
                  <a:ext cx="672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 type="oval" w="med" len="med"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nl-NL"/>
                </a:p>
              </p:txBody>
            </p:sp>
            <p:sp>
              <p:nvSpPr>
                <p:cNvPr id="359462" name="Line 38"/>
                <p:cNvSpPr>
                  <a:spLocks noChangeShapeType="1"/>
                </p:cNvSpPr>
                <p:nvPr/>
              </p:nvSpPr>
              <p:spPr bwMode="auto">
                <a:xfrm>
                  <a:off x="2448" y="2784"/>
                  <a:ext cx="672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 type="oval" w="med" len="med"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nl-NL"/>
                </a:p>
              </p:txBody>
            </p:sp>
            <p:sp>
              <p:nvSpPr>
                <p:cNvPr id="359463" name="Line 39"/>
                <p:cNvSpPr>
                  <a:spLocks noChangeShapeType="1"/>
                </p:cNvSpPr>
                <p:nvPr/>
              </p:nvSpPr>
              <p:spPr bwMode="auto">
                <a:xfrm>
                  <a:off x="3120" y="2784"/>
                  <a:ext cx="672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 type="oval" w="med" len="med"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nl-NL"/>
                </a:p>
              </p:txBody>
            </p:sp>
            <p:sp>
              <p:nvSpPr>
                <p:cNvPr id="359464" name="Line 40"/>
                <p:cNvSpPr>
                  <a:spLocks noChangeShapeType="1"/>
                </p:cNvSpPr>
                <p:nvPr/>
              </p:nvSpPr>
              <p:spPr bwMode="auto">
                <a:xfrm rot="-5400000">
                  <a:off x="768" y="3120"/>
                  <a:ext cx="672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 type="oval" w="med" len="med"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nl-NL"/>
                </a:p>
              </p:txBody>
            </p:sp>
            <p:sp>
              <p:nvSpPr>
                <p:cNvPr id="359465" name="Line 41"/>
                <p:cNvSpPr>
                  <a:spLocks noChangeShapeType="1"/>
                </p:cNvSpPr>
                <p:nvPr/>
              </p:nvSpPr>
              <p:spPr bwMode="auto">
                <a:xfrm rot="-5400000">
                  <a:off x="1440" y="3120"/>
                  <a:ext cx="672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 type="oval" w="med" len="med"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nl-NL"/>
                </a:p>
              </p:txBody>
            </p:sp>
            <p:sp>
              <p:nvSpPr>
                <p:cNvPr id="359466" name="Line 42"/>
                <p:cNvSpPr>
                  <a:spLocks noChangeShapeType="1"/>
                </p:cNvSpPr>
                <p:nvPr/>
              </p:nvSpPr>
              <p:spPr bwMode="auto">
                <a:xfrm rot="-5400000">
                  <a:off x="2112" y="3120"/>
                  <a:ext cx="672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 type="oval" w="med" len="med"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nl-NL"/>
                </a:p>
              </p:txBody>
            </p:sp>
            <p:sp>
              <p:nvSpPr>
                <p:cNvPr id="359467" name="Line 43"/>
                <p:cNvSpPr>
                  <a:spLocks noChangeShapeType="1"/>
                </p:cNvSpPr>
                <p:nvPr/>
              </p:nvSpPr>
              <p:spPr bwMode="auto">
                <a:xfrm rot="-5400000">
                  <a:off x="2784" y="3120"/>
                  <a:ext cx="672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 type="oval" w="med" len="med"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nl-NL"/>
                </a:p>
              </p:txBody>
            </p:sp>
            <p:sp>
              <p:nvSpPr>
                <p:cNvPr id="359468" name="Line 44"/>
                <p:cNvSpPr>
                  <a:spLocks noChangeShapeType="1"/>
                </p:cNvSpPr>
                <p:nvPr/>
              </p:nvSpPr>
              <p:spPr bwMode="auto">
                <a:xfrm rot="-5400000">
                  <a:off x="3456" y="3120"/>
                  <a:ext cx="672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 type="oval" w="med" len="med"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nl-NL"/>
                </a:p>
              </p:txBody>
            </p:sp>
          </p:grpSp>
          <p:grpSp>
            <p:nvGrpSpPr>
              <p:cNvPr id="359479" name="Group 55"/>
              <p:cNvGrpSpPr>
                <a:grpSpLocks/>
              </p:cNvGrpSpPr>
              <p:nvPr/>
            </p:nvGrpSpPr>
            <p:grpSpPr bwMode="auto">
              <a:xfrm>
                <a:off x="1728" y="3696"/>
                <a:ext cx="2208" cy="0"/>
                <a:chOff x="1728" y="3696"/>
                <a:chExt cx="2208" cy="0"/>
              </a:xfrm>
            </p:grpSpPr>
            <p:sp>
              <p:nvSpPr>
                <p:cNvPr id="359470" name="Line 46"/>
                <p:cNvSpPr>
                  <a:spLocks noChangeShapeType="1"/>
                </p:cNvSpPr>
                <p:nvPr/>
              </p:nvSpPr>
              <p:spPr bwMode="auto">
                <a:xfrm>
                  <a:off x="1728" y="3696"/>
                  <a:ext cx="552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 type="oval" w="med" len="med"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nl-NL"/>
                </a:p>
              </p:txBody>
            </p:sp>
            <p:sp>
              <p:nvSpPr>
                <p:cNvPr id="359471" name="Line 47"/>
                <p:cNvSpPr>
                  <a:spLocks noChangeShapeType="1"/>
                </p:cNvSpPr>
                <p:nvPr/>
              </p:nvSpPr>
              <p:spPr bwMode="auto">
                <a:xfrm>
                  <a:off x="2280" y="3696"/>
                  <a:ext cx="552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 type="oval" w="med" len="med"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nl-NL"/>
                </a:p>
              </p:txBody>
            </p:sp>
            <p:sp>
              <p:nvSpPr>
                <p:cNvPr id="359472" name="Line 48"/>
                <p:cNvSpPr>
                  <a:spLocks noChangeShapeType="1"/>
                </p:cNvSpPr>
                <p:nvPr/>
              </p:nvSpPr>
              <p:spPr bwMode="auto">
                <a:xfrm>
                  <a:off x="2832" y="3696"/>
                  <a:ext cx="552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 type="oval" w="med" len="med"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nl-NL"/>
                </a:p>
              </p:txBody>
            </p:sp>
            <p:sp>
              <p:nvSpPr>
                <p:cNvPr id="359473" name="Line 49"/>
                <p:cNvSpPr>
                  <a:spLocks noChangeShapeType="1"/>
                </p:cNvSpPr>
                <p:nvPr/>
              </p:nvSpPr>
              <p:spPr bwMode="auto">
                <a:xfrm>
                  <a:off x="3384" y="3696"/>
                  <a:ext cx="552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 type="oval" w="med" len="med"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nl-NL"/>
                </a:p>
              </p:txBody>
            </p:sp>
          </p:grpSp>
          <p:sp>
            <p:nvSpPr>
              <p:cNvPr id="359474" name="Line 50"/>
              <p:cNvSpPr>
                <a:spLocks noChangeShapeType="1"/>
              </p:cNvSpPr>
              <p:nvPr/>
            </p:nvSpPr>
            <p:spPr bwMode="auto">
              <a:xfrm rot="-5400000">
                <a:off x="1536" y="3888"/>
                <a:ext cx="38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nl-NL"/>
              </a:p>
            </p:txBody>
          </p:sp>
          <p:sp>
            <p:nvSpPr>
              <p:cNvPr id="359475" name="Line 51"/>
              <p:cNvSpPr>
                <a:spLocks noChangeShapeType="1"/>
              </p:cNvSpPr>
              <p:nvPr/>
            </p:nvSpPr>
            <p:spPr bwMode="auto">
              <a:xfrm rot="-5400000">
                <a:off x="2088" y="3888"/>
                <a:ext cx="38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nl-NL"/>
              </a:p>
            </p:txBody>
          </p:sp>
          <p:sp>
            <p:nvSpPr>
              <p:cNvPr id="359476" name="Line 52"/>
              <p:cNvSpPr>
                <a:spLocks noChangeShapeType="1"/>
              </p:cNvSpPr>
              <p:nvPr/>
            </p:nvSpPr>
            <p:spPr bwMode="auto">
              <a:xfrm rot="-5400000">
                <a:off x="2640" y="3888"/>
                <a:ext cx="38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nl-NL"/>
              </a:p>
            </p:txBody>
          </p:sp>
          <p:sp>
            <p:nvSpPr>
              <p:cNvPr id="359477" name="Line 53"/>
              <p:cNvSpPr>
                <a:spLocks noChangeShapeType="1"/>
              </p:cNvSpPr>
              <p:nvPr/>
            </p:nvSpPr>
            <p:spPr bwMode="auto">
              <a:xfrm rot="-5400000">
                <a:off x="3192" y="3888"/>
                <a:ext cx="38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nl-NL"/>
              </a:p>
            </p:txBody>
          </p:sp>
          <p:sp>
            <p:nvSpPr>
              <p:cNvPr id="359478" name="Line 54"/>
              <p:cNvSpPr>
                <a:spLocks noChangeShapeType="1"/>
              </p:cNvSpPr>
              <p:nvPr/>
            </p:nvSpPr>
            <p:spPr bwMode="auto">
              <a:xfrm rot="-5400000">
                <a:off x="3744" y="3888"/>
                <a:ext cx="38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nl-NL"/>
              </a:p>
            </p:txBody>
          </p:sp>
          <p:grpSp>
            <p:nvGrpSpPr>
              <p:cNvPr id="359480" name="Group 56"/>
              <p:cNvGrpSpPr>
                <a:grpSpLocks/>
              </p:cNvGrpSpPr>
              <p:nvPr/>
            </p:nvGrpSpPr>
            <p:grpSpPr bwMode="auto">
              <a:xfrm>
                <a:off x="1728" y="4080"/>
                <a:ext cx="2208" cy="0"/>
                <a:chOff x="1728" y="3696"/>
                <a:chExt cx="2208" cy="0"/>
              </a:xfrm>
            </p:grpSpPr>
            <p:sp>
              <p:nvSpPr>
                <p:cNvPr id="359481" name="Line 57"/>
                <p:cNvSpPr>
                  <a:spLocks noChangeShapeType="1"/>
                </p:cNvSpPr>
                <p:nvPr/>
              </p:nvSpPr>
              <p:spPr bwMode="auto">
                <a:xfrm>
                  <a:off x="1728" y="3696"/>
                  <a:ext cx="552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 type="oval" w="med" len="med"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nl-NL"/>
                </a:p>
              </p:txBody>
            </p:sp>
            <p:sp>
              <p:nvSpPr>
                <p:cNvPr id="359482" name="Line 58"/>
                <p:cNvSpPr>
                  <a:spLocks noChangeShapeType="1"/>
                </p:cNvSpPr>
                <p:nvPr/>
              </p:nvSpPr>
              <p:spPr bwMode="auto">
                <a:xfrm>
                  <a:off x="2280" y="3696"/>
                  <a:ext cx="552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 type="oval" w="med" len="med"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nl-NL"/>
                </a:p>
              </p:txBody>
            </p:sp>
            <p:sp>
              <p:nvSpPr>
                <p:cNvPr id="359483" name="Line 59"/>
                <p:cNvSpPr>
                  <a:spLocks noChangeShapeType="1"/>
                </p:cNvSpPr>
                <p:nvPr/>
              </p:nvSpPr>
              <p:spPr bwMode="auto">
                <a:xfrm>
                  <a:off x="2832" y="3696"/>
                  <a:ext cx="552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 type="oval" w="med" len="med"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nl-NL"/>
                </a:p>
              </p:txBody>
            </p:sp>
            <p:sp>
              <p:nvSpPr>
                <p:cNvPr id="359484" name="Line 60"/>
                <p:cNvSpPr>
                  <a:spLocks noChangeShapeType="1"/>
                </p:cNvSpPr>
                <p:nvPr/>
              </p:nvSpPr>
              <p:spPr bwMode="auto">
                <a:xfrm>
                  <a:off x="3384" y="3696"/>
                  <a:ext cx="552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 type="oval" w="med" len="med"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nl-NL"/>
                </a:p>
              </p:txBody>
            </p:sp>
          </p:grpSp>
        </p:grpSp>
        <p:sp>
          <p:nvSpPr>
            <p:cNvPr id="359486" name="Oval 62"/>
            <p:cNvSpPr>
              <a:spLocks noChangeArrowheads="1"/>
            </p:cNvSpPr>
            <p:nvPr/>
          </p:nvSpPr>
          <p:spPr bwMode="auto">
            <a:xfrm>
              <a:off x="2784" y="3264"/>
              <a:ext cx="96" cy="9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359487" name="Oval 63"/>
            <p:cNvSpPr>
              <a:spLocks noChangeArrowheads="1"/>
            </p:cNvSpPr>
            <p:nvPr/>
          </p:nvSpPr>
          <p:spPr bwMode="auto">
            <a:xfrm>
              <a:off x="2256" y="2880"/>
              <a:ext cx="96" cy="9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359493" name="Oval 69"/>
            <p:cNvSpPr>
              <a:spLocks noChangeArrowheads="1"/>
            </p:cNvSpPr>
            <p:nvPr/>
          </p:nvSpPr>
          <p:spPr bwMode="auto">
            <a:xfrm>
              <a:off x="2784" y="2880"/>
              <a:ext cx="96" cy="9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359494" name="Oval 70"/>
            <p:cNvSpPr>
              <a:spLocks noChangeArrowheads="1"/>
            </p:cNvSpPr>
            <p:nvPr/>
          </p:nvSpPr>
          <p:spPr bwMode="auto">
            <a:xfrm>
              <a:off x="3312" y="2880"/>
              <a:ext cx="96" cy="9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359495" name="Oval 71"/>
            <p:cNvSpPr>
              <a:spLocks noChangeArrowheads="1"/>
            </p:cNvSpPr>
            <p:nvPr/>
          </p:nvSpPr>
          <p:spPr bwMode="auto">
            <a:xfrm>
              <a:off x="2256" y="3264"/>
              <a:ext cx="96" cy="9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359496" name="Oval 72"/>
            <p:cNvSpPr>
              <a:spLocks noChangeArrowheads="1"/>
            </p:cNvSpPr>
            <p:nvPr/>
          </p:nvSpPr>
          <p:spPr bwMode="auto">
            <a:xfrm>
              <a:off x="3312" y="3264"/>
              <a:ext cx="96" cy="9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359497" name="Oval 73"/>
            <p:cNvSpPr>
              <a:spLocks noChangeArrowheads="1"/>
            </p:cNvSpPr>
            <p:nvPr/>
          </p:nvSpPr>
          <p:spPr bwMode="auto">
            <a:xfrm>
              <a:off x="2208" y="3648"/>
              <a:ext cx="96" cy="9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359498" name="Oval 74"/>
            <p:cNvSpPr>
              <a:spLocks noChangeArrowheads="1"/>
            </p:cNvSpPr>
            <p:nvPr/>
          </p:nvSpPr>
          <p:spPr bwMode="auto">
            <a:xfrm>
              <a:off x="2832" y="3648"/>
              <a:ext cx="96" cy="9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359499" name="Oval 75"/>
            <p:cNvSpPr>
              <a:spLocks noChangeArrowheads="1"/>
            </p:cNvSpPr>
            <p:nvPr/>
          </p:nvSpPr>
          <p:spPr bwMode="auto">
            <a:xfrm>
              <a:off x="3360" y="3648"/>
              <a:ext cx="96" cy="9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</p:grpSp>
      <p:sp>
        <p:nvSpPr>
          <p:cNvPr id="359500" name="Oval 76"/>
          <p:cNvSpPr>
            <a:spLocks noChangeArrowheads="1"/>
          </p:cNvSpPr>
          <p:nvPr/>
        </p:nvSpPr>
        <p:spPr bwMode="auto">
          <a:xfrm>
            <a:off x="6255296" y="4303440"/>
            <a:ext cx="152400" cy="152400"/>
          </a:xfrm>
          <a:prstGeom prst="ellipse">
            <a:avLst/>
          </a:prstGeom>
          <a:solidFill>
            <a:srgbClr val="FFFF00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NL"/>
          </a:p>
        </p:txBody>
      </p:sp>
      <p:sp>
        <p:nvSpPr>
          <p:cNvPr id="359501" name="Oval 77"/>
          <p:cNvSpPr>
            <a:spLocks noChangeArrowheads="1"/>
          </p:cNvSpPr>
          <p:nvPr/>
        </p:nvSpPr>
        <p:spPr bwMode="auto">
          <a:xfrm>
            <a:off x="6255296" y="3389040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NL"/>
          </a:p>
        </p:txBody>
      </p:sp>
      <p:sp>
        <p:nvSpPr>
          <p:cNvPr id="359502" name="Text Box 78"/>
          <p:cNvSpPr txBox="1">
            <a:spLocks noChangeArrowheads="1"/>
          </p:cNvSpPr>
          <p:nvPr/>
        </p:nvSpPr>
        <p:spPr bwMode="auto">
          <a:xfrm>
            <a:off x="6483896" y="3084240"/>
            <a:ext cx="141763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/>
              <a:t>Current</a:t>
            </a:r>
          </a:p>
          <a:p>
            <a:r>
              <a:rPr lang="en-GB"/>
              <a:t>individual</a:t>
            </a:r>
          </a:p>
        </p:txBody>
      </p:sp>
      <p:sp>
        <p:nvSpPr>
          <p:cNvPr id="359503" name="Text Box 79"/>
          <p:cNvSpPr txBox="1">
            <a:spLocks noChangeArrowheads="1"/>
          </p:cNvSpPr>
          <p:nvPr/>
        </p:nvSpPr>
        <p:spPr bwMode="auto">
          <a:xfrm>
            <a:off x="6636296" y="4227240"/>
            <a:ext cx="160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/>
              <a:t>Neighbours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7642596" y="6340670"/>
            <a:ext cx="762000" cy="365125"/>
          </a:xfrm>
          <a:prstGeom prst="rect">
            <a:avLst/>
          </a:prstGeom>
        </p:spPr>
        <p:txBody>
          <a:bodyPr/>
          <a:lstStyle/>
          <a:p>
            <a:fld id="{F8EAFF93-E2B8-45C9-A12E-52EBAAFCD102}" type="slidenum">
              <a:rPr lang="nl-NL" smtClean="0"/>
              <a:pPr/>
              <a:t>30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0117293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Implicit Approaches for Preserving Diversity</a:t>
            </a:r>
            <a:r>
              <a:rPr lang="en-GB" dirty="0"/>
              <a:t>:</a:t>
            </a:r>
            <a:br>
              <a:rPr lang="en-GB" dirty="0"/>
            </a:br>
            <a:r>
              <a:rPr lang="en-GB" dirty="0"/>
              <a:t>Cellular EAs </a:t>
            </a:r>
            <a:r>
              <a:rPr lang="en-GB" dirty="0" smtClean="0"/>
              <a:t>(2/</a:t>
            </a:r>
            <a:r>
              <a:rPr lang="en-GB" dirty="0"/>
              <a:t>3)</a:t>
            </a:r>
          </a:p>
        </p:txBody>
      </p:sp>
      <p:sp>
        <p:nvSpPr>
          <p:cNvPr id="3614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Consider each individual to exist on a point on a (usually rectangular toroid) grid</a:t>
            </a:r>
          </a:p>
          <a:p>
            <a:r>
              <a:rPr lang="en-GB" dirty="0"/>
              <a:t>Selection (hence recombination) and replacement happen using concept of a neighbourhood a.k.a. </a:t>
            </a:r>
            <a:r>
              <a:rPr lang="en-GB" b="1" i="1" dirty="0"/>
              <a:t>deme</a:t>
            </a:r>
            <a:endParaRPr lang="en-GB" dirty="0"/>
          </a:p>
          <a:p>
            <a:r>
              <a:rPr lang="en-GB" dirty="0"/>
              <a:t>Leads to different parts of grid searching different parts of space, good solutions diffuse across grid over a number of gens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7642596" y="6340670"/>
            <a:ext cx="762000" cy="365125"/>
          </a:xfrm>
          <a:prstGeom prst="rect">
            <a:avLst/>
          </a:prstGeom>
        </p:spPr>
        <p:txBody>
          <a:bodyPr/>
          <a:lstStyle/>
          <a:p>
            <a:fld id="{F8EAFF93-E2B8-45C9-A12E-52EBAAFCD102}" type="slidenum">
              <a:rPr lang="nl-NL" smtClean="0"/>
              <a:pPr/>
              <a:t>31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733479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Implicit Approaches for Preserving Diversity</a:t>
            </a:r>
            <a:r>
              <a:rPr lang="en-GB" dirty="0"/>
              <a:t>:</a:t>
            </a:r>
            <a:br>
              <a:rPr lang="en-GB" dirty="0"/>
            </a:br>
            <a:r>
              <a:rPr lang="en-GB" dirty="0"/>
              <a:t>Cellular EAs </a:t>
            </a:r>
            <a:r>
              <a:rPr lang="en-GB" dirty="0" smtClean="0"/>
              <a:t>(3/</a:t>
            </a:r>
            <a:r>
              <a:rPr lang="en-GB" dirty="0"/>
              <a:t>3)</a:t>
            </a:r>
          </a:p>
        </p:txBody>
      </p:sp>
      <p:sp>
        <p:nvSpPr>
          <p:cNvPr id="3604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Assume rectangular grid so each individual has 8 immediate neighbours</a:t>
            </a:r>
          </a:p>
          <a:p>
            <a:r>
              <a:rPr lang="en-GB" dirty="0"/>
              <a:t>E</a:t>
            </a:r>
            <a:r>
              <a:rPr lang="en-GB" dirty="0" smtClean="0"/>
              <a:t>quivalent </a:t>
            </a:r>
            <a:r>
              <a:rPr lang="en-GB" dirty="0"/>
              <a:t>of 1 generation is:</a:t>
            </a:r>
          </a:p>
          <a:p>
            <a:pPr lvl="1"/>
            <a:r>
              <a:rPr lang="en-GB" dirty="0"/>
              <a:t>pick individual in pop at random</a:t>
            </a:r>
          </a:p>
          <a:p>
            <a:pPr lvl="1"/>
            <a:r>
              <a:rPr lang="en-GB" dirty="0"/>
              <a:t>pick one of its neighbours using </a:t>
            </a:r>
            <a:r>
              <a:rPr lang="en-GB" dirty="0" smtClean="0"/>
              <a:t>roulette </a:t>
            </a:r>
            <a:r>
              <a:rPr lang="en-GB" dirty="0"/>
              <a:t>wheel</a:t>
            </a:r>
          </a:p>
          <a:p>
            <a:pPr lvl="1"/>
            <a:r>
              <a:rPr lang="en-GB" dirty="0"/>
              <a:t>crossover to produce 1 child, mutate</a:t>
            </a:r>
          </a:p>
          <a:p>
            <a:pPr lvl="1"/>
            <a:r>
              <a:rPr lang="en-GB" dirty="0"/>
              <a:t>replace individual if fitter</a:t>
            </a:r>
          </a:p>
          <a:p>
            <a:pPr lvl="1"/>
            <a:r>
              <a:rPr lang="en-GB" dirty="0"/>
              <a:t>circle through population until done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85CF2-87A1-424D-AAB4-8DA3F7B30A26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5581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Population </a:t>
            </a:r>
            <a:r>
              <a:rPr lang="en-GB" dirty="0" smtClean="0"/>
              <a:t>Management Models:</a:t>
            </a:r>
            <a:br>
              <a:rPr lang="en-GB" dirty="0" smtClean="0"/>
            </a:br>
            <a:r>
              <a:rPr lang="en-GB" dirty="0" smtClean="0"/>
              <a:t>Introduction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Two different population management models exist:</a:t>
            </a:r>
          </a:p>
          <a:p>
            <a:pPr lvl="1"/>
            <a:r>
              <a:rPr lang="en-GB" dirty="0" smtClean="0"/>
              <a:t>Generational model</a:t>
            </a:r>
          </a:p>
          <a:p>
            <a:pPr lvl="2"/>
            <a:r>
              <a:rPr lang="en-GB" dirty="0"/>
              <a:t>each individual survives for exactly one generation</a:t>
            </a:r>
          </a:p>
          <a:p>
            <a:pPr lvl="2"/>
            <a:r>
              <a:rPr lang="en-GB" dirty="0"/>
              <a:t>the entire set of  parents is replaced by the </a:t>
            </a:r>
            <a:r>
              <a:rPr lang="en-GB" dirty="0" smtClean="0"/>
              <a:t>offspring</a:t>
            </a:r>
          </a:p>
          <a:p>
            <a:pPr lvl="1"/>
            <a:r>
              <a:rPr lang="en-GB" dirty="0" smtClean="0"/>
              <a:t>Steady-state model</a:t>
            </a:r>
          </a:p>
          <a:p>
            <a:pPr lvl="2"/>
            <a:r>
              <a:rPr lang="en-GB" dirty="0"/>
              <a:t>one offspring is generated per </a:t>
            </a:r>
            <a:r>
              <a:rPr lang="en-GB" dirty="0" smtClean="0"/>
              <a:t>generation</a:t>
            </a:r>
          </a:p>
          <a:p>
            <a:pPr lvl="2"/>
            <a:r>
              <a:rPr lang="en-GB" dirty="0"/>
              <a:t>one member of population replaced</a:t>
            </a:r>
            <a:endParaRPr lang="en-GB" dirty="0" smtClean="0"/>
          </a:p>
          <a:p>
            <a:r>
              <a:rPr lang="en-GB" dirty="0" smtClean="0"/>
              <a:t>Generation </a:t>
            </a:r>
            <a:r>
              <a:rPr lang="en-GB" dirty="0"/>
              <a:t>Gap </a:t>
            </a:r>
          </a:p>
          <a:p>
            <a:pPr lvl="1"/>
            <a:r>
              <a:rPr lang="en-GB" dirty="0"/>
              <a:t>T</a:t>
            </a:r>
            <a:r>
              <a:rPr lang="en-GB" dirty="0" smtClean="0"/>
              <a:t>he </a:t>
            </a:r>
            <a:r>
              <a:rPr lang="en-GB" dirty="0"/>
              <a:t>proportion of the population </a:t>
            </a:r>
            <a:r>
              <a:rPr lang="en-GB" dirty="0" smtClean="0"/>
              <a:t>replaced</a:t>
            </a:r>
          </a:p>
          <a:p>
            <a:pPr lvl="1"/>
            <a:r>
              <a:rPr lang="en-GB" dirty="0" smtClean="0"/>
              <a:t>Parameter = 1.0 </a:t>
            </a:r>
            <a:r>
              <a:rPr lang="en-GB" dirty="0"/>
              <a:t>for GGA,  </a:t>
            </a:r>
            <a:r>
              <a:rPr lang="en-GB" dirty="0" smtClean="0"/>
              <a:t>= 1/</a:t>
            </a:r>
            <a:r>
              <a:rPr lang="en-US" dirty="0" err="1"/>
              <a:t>pop_size</a:t>
            </a:r>
            <a:r>
              <a:rPr lang="en-GB" dirty="0">
                <a:sym typeface="Symbol" pitchFamily="18" charset="2"/>
              </a:rPr>
              <a:t> for </a:t>
            </a:r>
            <a:r>
              <a:rPr lang="en-GB" dirty="0" smtClean="0">
                <a:sym typeface="Symbol" pitchFamily="18" charset="2"/>
              </a:rPr>
              <a:t>SSGA</a:t>
            </a:r>
          </a:p>
          <a:p>
            <a:endParaRPr lang="nl-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8332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Population Management </a:t>
            </a:r>
            <a:r>
              <a:rPr lang="en-GB" dirty="0" smtClean="0"/>
              <a:t>Models:</a:t>
            </a:r>
            <a:br>
              <a:rPr lang="en-GB" dirty="0" smtClean="0"/>
            </a:br>
            <a:r>
              <a:rPr lang="en-GB" dirty="0" smtClean="0"/>
              <a:t>Fitness based competition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Selection can occur in two places:</a:t>
            </a:r>
          </a:p>
          <a:p>
            <a:pPr lvl="1"/>
            <a:r>
              <a:rPr lang="en-GB" dirty="0"/>
              <a:t>Selection from current generation to take part in mating (parent selection) </a:t>
            </a:r>
          </a:p>
          <a:p>
            <a:pPr lvl="1"/>
            <a:r>
              <a:rPr lang="en-GB" dirty="0"/>
              <a:t>Selection from parents + offspring to go into next generation (survivor selection)</a:t>
            </a:r>
          </a:p>
          <a:p>
            <a:r>
              <a:rPr lang="en-GB" dirty="0"/>
              <a:t>Selection operators work on whole individual</a:t>
            </a:r>
          </a:p>
          <a:p>
            <a:pPr lvl="1"/>
            <a:r>
              <a:rPr lang="en-GB" dirty="0"/>
              <a:t>i.e. they </a:t>
            </a:r>
            <a:r>
              <a:rPr lang="en-GB" dirty="0">
                <a:solidFill>
                  <a:srgbClr val="000000"/>
                </a:solidFill>
              </a:rPr>
              <a:t>are </a:t>
            </a:r>
            <a:r>
              <a:rPr lang="en-GB" dirty="0" smtClean="0">
                <a:solidFill>
                  <a:srgbClr val="000000"/>
                </a:solidFill>
              </a:rPr>
              <a:t>representation-independent !</a:t>
            </a:r>
          </a:p>
          <a:p>
            <a:r>
              <a:rPr lang="en-GB" dirty="0" smtClean="0">
                <a:solidFill>
                  <a:srgbClr val="000000"/>
                </a:solidFill>
              </a:rPr>
              <a:t>Distinction between selection</a:t>
            </a:r>
          </a:p>
          <a:p>
            <a:pPr lvl="1"/>
            <a:r>
              <a:rPr lang="en-GB" dirty="0" smtClean="0">
                <a:solidFill>
                  <a:srgbClr val="000000"/>
                </a:solidFill>
              </a:rPr>
              <a:t>Operators: define selection probabilities</a:t>
            </a:r>
          </a:p>
          <a:p>
            <a:pPr lvl="1"/>
            <a:r>
              <a:rPr lang="en-GB" dirty="0" smtClean="0">
                <a:solidFill>
                  <a:srgbClr val="000000"/>
                </a:solidFill>
              </a:rPr>
              <a:t>Algorithms: define how probabilities are implemented</a:t>
            </a:r>
            <a:endParaRPr lang="en-GB" dirty="0">
              <a:solidFill>
                <a:srgbClr val="000000"/>
              </a:solidFill>
            </a:endParaRPr>
          </a:p>
          <a:p>
            <a:endParaRPr lang="nl-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4839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Parent Selection:</a:t>
            </a:r>
            <a:br>
              <a:rPr lang="en-GB" dirty="0" smtClean="0"/>
            </a:br>
            <a:r>
              <a:rPr lang="en-GB" dirty="0" smtClean="0"/>
              <a:t>Fitness</a:t>
            </a:r>
            <a:r>
              <a:rPr lang="en-GB" dirty="0"/>
              <a:t>-Proportionate Selection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67270"/>
          </a:xfrm>
        </p:spPr>
        <p:txBody>
          <a:bodyPr>
            <a:normAutofit fontScale="92500" lnSpcReduction="20000"/>
          </a:bodyPr>
          <a:lstStyle/>
          <a:p>
            <a:r>
              <a:rPr lang="en-GB" dirty="0" smtClean="0"/>
              <a:t>Probability for individual </a:t>
            </a:r>
            <a:r>
              <a:rPr lang="en-GB" i="1" dirty="0" err="1" smtClean="0"/>
              <a:t>i</a:t>
            </a:r>
            <a:r>
              <a:rPr lang="en-GB" i="1" dirty="0" smtClean="0"/>
              <a:t> </a:t>
            </a:r>
            <a:r>
              <a:rPr lang="en-GB" dirty="0" smtClean="0"/>
              <a:t>to be selected for mating in a population size </a:t>
            </a:r>
            <a:r>
              <a:rPr lang="en-GB" i="1" dirty="0" smtClean="0"/>
              <a:t>μ </a:t>
            </a:r>
            <a:r>
              <a:rPr lang="en-GB" dirty="0" smtClean="0"/>
              <a:t>with FPS is </a:t>
            </a:r>
            <a:endParaRPr lang="en-GB" i="1" dirty="0" smtClean="0"/>
          </a:p>
          <a:p>
            <a:endParaRPr lang="en-GB" dirty="0" smtClean="0"/>
          </a:p>
          <a:p>
            <a:endParaRPr lang="en-GB" dirty="0"/>
          </a:p>
          <a:p>
            <a:r>
              <a:rPr lang="en-GB" dirty="0" smtClean="0"/>
              <a:t>Problems </a:t>
            </a:r>
            <a:r>
              <a:rPr lang="en-GB" dirty="0"/>
              <a:t>include</a:t>
            </a:r>
          </a:p>
          <a:p>
            <a:pPr lvl="1"/>
            <a:r>
              <a:rPr lang="en-GB" dirty="0"/>
              <a:t>One highly fit member can rapidly take over if rest of population is much less fit: </a:t>
            </a:r>
            <a:r>
              <a:rPr lang="en-GB" dirty="0">
                <a:solidFill>
                  <a:srgbClr val="E46C0A"/>
                </a:solidFill>
              </a:rPr>
              <a:t>Premature Convergence</a:t>
            </a:r>
          </a:p>
          <a:p>
            <a:pPr lvl="1"/>
            <a:r>
              <a:rPr lang="en-GB" dirty="0"/>
              <a:t>At end of runs when </a:t>
            </a:r>
            <a:r>
              <a:rPr lang="en-GB" dirty="0" err="1"/>
              <a:t>fitnesses</a:t>
            </a:r>
            <a:r>
              <a:rPr lang="en-GB" dirty="0"/>
              <a:t> are similar, </a:t>
            </a:r>
            <a:r>
              <a:rPr lang="en-GB" dirty="0" smtClean="0"/>
              <a:t>loss of </a:t>
            </a:r>
            <a:r>
              <a:rPr lang="en-GB" dirty="0"/>
              <a:t>selection pressure </a:t>
            </a:r>
          </a:p>
          <a:p>
            <a:pPr lvl="1"/>
            <a:r>
              <a:rPr lang="en-GB" dirty="0"/>
              <a:t>Highly susceptible to function </a:t>
            </a:r>
            <a:r>
              <a:rPr lang="en-GB" dirty="0" smtClean="0"/>
              <a:t>transposition (example next slide)</a:t>
            </a:r>
            <a:endParaRPr lang="en-GB" dirty="0"/>
          </a:p>
          <a:p>
            <a:r>
              <a:rPr lang="en-GB" dirty="0"/>
              <a:t>Scaling can fix last two problems</a:t>
            </a:r>
          </a:p>
          <a:p>
            <a:pPr lvl="1"/>
            <a:r>
              <a:rPr lang="en-GB" dirty="0"/>
              <a:t>Windowing: </a:t>
            </a:r>
            <a:endParaRPr lang="en-GB" i="1" dirty="0">
              <a:sym typeface="Symbol" pitchFamily="18" charset="2"/>
            </a:endParaRPr>
          </a:p>
          <a:p>
            <a:pPr marL="457200" lvl="1" indent="0">
              <a:buNone/>
            </a:pPr>
            <a:endParaRPr lang="en-GB" dirty="0" smtClean="0">
              <a:sym typeface="Symbol" pitchFamily="18" charset="2"/>
            </a:endParaRPr>
          </a:p>
          <a:p>
            <a:pPr marL="457200" lvl="1" indent="0">
              <a:buNone/>
            </a:pPr>
            <a:r>
              <a:rPr lang="en-GB" dirty="0" smtClean="0">
                <a:sym typeface="Symbol" pitchFamily="18" charset="2"/>
              </a:rPr>
              <a:t>where</a:t>
            </a:r>
            <a:r>
              <a:rPr lang="en-GB" i="1" dirty="0" smtClean="0">
                <a:sym typeface="Symbol" pitchFamily="18" charset="2"/>
              </a:rPr>
              <a:t> </a:t>
            </a:r>
            <a:r>
              <a:rPr lang="en-GB" i="1" dirty="0">
                <a:sym typeface="Symbol" pitchFamily="18" charset="2"/>
              </a:rPr>
              <a:t> </a:t>
            </a:r>
            <a:r>
              <a:rPr lang="en-GB" dirty="0">
                <a:sym typeface="Symbol" pitchFamily="18" charset="2"/>
              </a:rPr>
              <a:t>is worst fitness in this </a:t>
            </a:r>
            <a:r>
              <a:rPr lang="en-US" dirty="0">
                <a:sym typeface="Symbol" pitchFamily="18" charset="2"/>
              </a:rPr>
              <a:t>(</a:t>
            </a:r>
            <a:r>
              <a:rPr lang="en-GB" dirty="0">
                <a:sym typeface="Symbol" pitchFamily="18" charset="2"/>
              </a:rPr>
              <a:t>last n</a:t>
            </a:r>
            <a:r>
              <a:rPr lang="en-US" dirty="0">
                <a:sym typeface="Symbol" pitchFamily="18" charset="2"/>
              </a:rPr>
              <a:t>)</a:t>
            </a:r>
            <a:r>
              <a:rPr lang="en-GB" dirty="0">
                <a:sym typeface="Symbol" pitchFamily="18" charset="2"/>
              </a:rPr>
              <a:t> generations</a:t>
            </a:r>
          </a:p>
          <a:p>
            <a:pPr lvl="1"/>
            <a:r>
              <a:rPr lang="en-GB" dirty="0">
                <a:sym typeface="Symbol" pitchFamily="18" charset="2"/>
              </a:rPr>
              <a:t>Sigma Scaling: </a:t>
            </a:r>
            <a:endParaRPr lang="en-GB" dirty="0" smtClean="0">
              <a:sym typeface="Symbol" pitchFamily="18" charset="2"/>
            </a:endParaRPr>
          </a:p>
          <a:p>
            <a:pPr marL="457200" lvl="1" indent="0">
              <a:buNone/>
            </a:pPr>
            <a:r>
              <a:rPr lang="en-GB" dirty="0">
                <a:sym typeface="Symbol" pitchFamily="18" charset="2"/>
              </a:rPr>
              <a:t/>
            </a:r>
            <a:br>
              <a:rPr lang="en-GB" dirty="0">
                <a:sym typeface="Symbol" pitchFamily="18" charset="2"/>
              </a:rPr>
            </a:br>
            <a:r>
              <a:rPr lang="en-GB" dirty="0" smtClean="0">
                <a:sym typeface="Symbol" pitchFamily="18" charset="2"/>
              </a:rPr>
              <a:t>where </a:t>
            </a:r>
            <a:r>
              <a:rPr lang="en-GB" i="1" dirty="0">
                <a:sym typeface="Symbol" pitchFamily="18" charset="2"/>
              </a:rPr>
              <a:t>c</a:t>
            </a:r>
            <a:r>
              <a:rPr lang="en-GB" dirty="0">
                <a:sym typeface="Symbol" pitchFamily="18" charset="2"/>
              </a:rPr>
              <a:t> is a constant, usually 2.0</a:t>
            </a:r>
          </a:p>
          <a:p>
            <a:endParaRPr lang="nl-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6</a:t>
            </a:fld>
            <a:r>
              <a:rPr lang="en-US" dirty="0" smtClean="0"/>
              <a:t> </a:t>
            </a:r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0893586"/>
              </p:ext>
            </p:extLst>
          </p:nvPr>
        </p:nvGraphicFramePr>
        <p:xfrm>
          <a:off x="3412760" y="2199706"/>
          <a:ext cx="2003202" cy="7496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9" name="Equation" r:id="rId4" imgW="1092200" imgH="482600" progId="Equation.3">
                  <p:embed/>
                </p:oleObj>
              </mc:Choice>
              <mc:Fallback>
                <p:oleObj name="Equation" r:id="rId4" imgW="1092200" imgH="482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412760" y="2199706"/>
                        <a:ext cx="2003202" cy="74967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1088786"/>
              </p:ext>
            </p:extLst>
          </p:nvPr>
        </p:nvGraphicFramePr>
        <p:xfrm>
          <a:off x="2642034" y="4672429"/>
          <a:ext cx="1737452" cy="3749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0" name="Equation" r:id="rId6" imgW="965200" imgH="228600" progId="Equation.3">
                  <p:embed/>
                </p:oleObj>
              </mc:Choice>
              <mc:Fallback>
                <p:oleObj name="Equation" r:id="rId6" imgW="9652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642034" y="4672429"/>
                        <a:ext cx="1737452" cy="3749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4806055"/>
              </p:ext>
            </p:extLst>
          </p:nvPr>
        </p:nvGraphicFramePr>
        <p:xfrm>
          <a:off x="3007262" y="5550433"/>
          <a:ext cx="3669202" cy="4644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1" name="Equation" r:id="rId8" imgW="2006600" imgH="254000" progId="Equation.3">
                  <p:embed/>
                </p:oleObj>
              </mc:Choice>
              <mc:Fallback>
                <p:oleObj name="Equation" r:id="rId8" imgW="2006600" imgH="254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007262" y="5550433"/>
                        <a:ext cx="3669202" cy="4644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957325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Parent Selection:</a:t>
            </a:r>
            <a:br>
              <a:rPr lang="en-GB" dirty="0" smtClean="0"/>
            </a:br>
            <a:r>
              <a:rPr lang="en-GB" dirty="0" smtClean="0"/>
              <a:t>Rank-based </a:t>
            </a:r>
            <a:r>
              <a:rPr lang="en-GB" dirty="0"/>
              <a:t>Selection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Attempt to remove problems of FPS by basing selection probabilities on </a:t>
            </a:r>
            <a:r>
              <a:rPr lang="en-GB" i="1" dirty="0">
                <a:solidFill>
                  <a:srgbClr val="E46C0A"/>
                </a:solidFill>
              </a:rPr>
              <a:t>relative</a:t>
            </a:r>
            <a:r>
              <a:rPr lang="en-GB" dirty="0">
                <a:solidFill>
                  <a:srgbClr val="E46C0A"/>
                </a:solidFill>
              </a:rPr>
              <a:t> rather than </a:t>
            </a:r>
            <a:r>
              <a:rPr lang="en-GB" i="1" dirty="0">
                <a:solidFill>
                  <a:srgbClr val="E46C0A"/>
                </a:solidFill>
              </a:rPr>
              <a:t>absolute</a:t>
            </a:r>
            <a:r>
              <a:rPr lang="en-GB" dirty="0">
                <a:solidFill>
                  <a:srgbClr val="E46C0A"/>
                </a:solidFill>
              </a:rPr>
              <a:t> fitness</a:t>
            </a:r>
          </a:p>
          <a:p>
            <a:r>
              <a:rPr lang="en-GB" dirty="0"/>
              <a:t>Rank population according to fitness and then base selection probabilities on rank </a:t>
            </a:r>
            <a:r>
              <a:rPr lang="en-GB" dirty="0" smtClean="0"/>
              <a:t>(fittest </a:t>
            </a:r>
            <a:r>
              <a:rPr lang="en-GB" dirty="0"/>
              <a:t>has rank </a:t>
            </a:r>
            <a:r>
              <a:rPr lang="en-GB" i="1" dirty="0" smtClean="0">
                <a:sym typeface="Symbol" pitchFamily="18" charset="2"/>
              </a:rPr>
              <a:t>-1 </a:t>
            </a:r>
            <a:r>
              <a:rPr lang="en-GB" dirty="0">
                <a:sym typeface="Symbol" pitchFamily="18" charset="2"/>
              </a:rPr>
              <a:t>and worst rank 0</a:t>
            </a:r>
            <a:r>
              <a:rPr lang="en-GB" dirty="0" smtClean="0">
                <a:sym typeface="Symbol" pitchFamily="18" charset="2"/>
              </a:rPr>
              <a:t>)</a:t>
            </a:r>
            <a:endParaRPr lang="en-GB" dirty="0"/>
          </a:p>
          <a:p>
            <a:r>
              <a:rPr lang="en-GB" dirty="0"/>
              <a:t>This imposes a sorting overhead on the algorithm, but this is usually negligible compared to the </a:t>
            </a:r>
            <a:r>
              <a:rPr lang="en-US" dirty="0"/>
              <a:t>fitness </a:t>
            </a:r>
            <a:r>
              <a:rPr lang="en-GB" dirty="0"/>
              <a:t>evaluation time</a:t>
            </a:r>
          </a:p>
          <a:p>
            <a:endParaRPr lang="nl-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66048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Rank-based Selection:</a:t>
            </a:r>
            <a:br>
              <a:rPr lang="en-GB" dirty="0" smtClean="0"/>
            </a:br>
            <a:r>
              <a:rPr lang="en-GB" dirty="0" smtClean="0"/>
              <a:t>Linear </a:t>
            </a:r>
            <a:r>
              <a:rPr lang="en-GB" dirty="0"/>
              <a:t>Ranking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>
              <a:lnSpc>
                <a:spcPct val="90000"/>
              </a:lnSpc>
            </a:pPr>
            <a:endParaRPr lang="en-GB" dirty="0" smtClean="0"/>
          </a:p>
          <a:p>
            <a:pPr>
              <a:lnSpc>
                <a:spcPct val="90000"/>
              </a:lnSpc>
            </a:pPr>
            <a:endParaRPr lang="en-GB" dirty="0"/>
          </a:p>
          <a:p>
            <a:pPr>
              <a:lnSpc>
                <a:spcPct val="90000"/>
              </a:lnSpc>
            </a:pPr>
            <a:r>
              <a:rPr lang="en-GB" dirty="0" smtClean="0"/>
              <a:t>Parameterised </a:t>
            </a:r>
            <a:r>
              <a:rPr lang="en-GB" dirty="0"/>
              <a:t>by factor </a:t>
            </a:r>
            <a:r>
              <a:rPr lang="en-GB" i="1" dirty="0"/>
              <a:t>s: </a:t>
            </a:r>
            <a:r>
              <a:rPr lang="en-GB" dirty="0" smtClean="0"/>
              <a:t>1 </a:t>
            </a:r>
            <a:r>
              <a:rPr lang="en-GB" dirty="0"/>
              <a:t>&lt; </a:t>
            </a:r>
            <a:r>
              <a:rPr lang="en-GB" i="1" dirty="0"/>
              <a:t>s</a:t>
            </a:r>
            <a:r>
              <a:rPr lang="en-GB" dirty="0"/>
              <a:t> </a:t>
            </a:r>
            <a:r>
              <a:rPr lang="en-GB" dirty="0" smtClean="0"/>
              <a:t>≤</a:t>
            </a:r>
            <a:r>
              <a:rPr lang="en-GB" dirty="0" smtClean="0">
                <a:sym typeface="Symbol" pitchFamily="18" charset="2"/>
              </a:rPr>
              <a:t> 2</a:t>
            </a:r>
            <a:endParaRPr lang="en-GB" dirty="0">
              <a:sym typeface="Symbol" pitchFamily="18" charset="2"/>
            </a:endParaRPr>
          </a:p>
          <a:p>
            <a:pPr lvl="1">
              <a:lnSpc>
                <a:spcPct val="90000"/>
              </a:lnSpc>
            </a:pPr>
            <a:r>
              <a:rPr lang="en-GB" dirty="0"/>
              <a:t>measures advantage of best individual</a:t>
            </a:r>
          </a:p>
          <a:p>
            <a:pPr>
              <a:lnSpc>
                <a:spcPct val="90000"/>
              </a:lnSpc>
            </a:pPr>
            <a:r>
              <a:rPr lang="en-GB" dirty="0" smtClean="0"/>
              <a:t>Simple </a:t>
            </a:r>
            <a:r>
              <a:rPr lang="en-GB" dirty="0"/>
              <a:t>3 member example</a:t>
            </a:r>
          </a:p>
          <a:p>
            <a:endParaRPr lang="nl-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8</a:t>
            </a:fld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0310174"/>
              </p:ext>
            </p:extLst>
          </p:nvPr>
        </p:nvGraphicFramePr>
        <p:xfrm>
          <a:off x="2862263" y="1600200"/>
          <a:ext cx="2620962" cy="646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0" name="Equation" r:id="rId4" imgW="1752600" imgH="431800" progId="Equation.3">
                  <p:embed/>
                </p:oleObj>
              </mc:Choice>
              <mc:Fallback>
                <p:oleObj name="Equation" r:id="rId4" imgW="1752600" imgH="431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862263" y="1600200"/>
                        <a:ext cx="2620962" cy="6461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98600" y="4348424"/>
            <a:ext cx="6134100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8941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Rank-based selection:</a:t>
            </a:r>
            <a:br>
              <a:rPr lang="en-GB" dirty="0" smtClean="0"/>
            </a:br>
            <a:r>
              <a:rPr lang="en-GB" dirty="0" smtClean="0"/>
              <a:t>Exponential </a:t>
            </a:r>
            <a:r>
              <a:rPr lang="en-GB" dirty="0"/>
              <a:t>Ranking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r>
              <a:rPr lang="en-GB" dirty="0" smtClean="0"/>
              <a:t>Linear </a:t>
            </a:r>
            <a:r>
              <a:rPr lang="en-GB" dirty="0"/>
              <a:t>Ranking is limited </a:t>
            </a:r>
            <a:r>
              <a:rPr lang="en-GB" dirty="0" smtClean="0"/>
              <a:t>in </a:t>
            </a:r>
            <a:r>
              <a:rPr lang="en-GB" dirty="0"/>
              <a:t>selection pressure</a:t>
            </a:r>
          </a:p>
          <a:p>
            <a:r>
              <a:rPr lang="en-GB" dirty="0"/>
              <a:t>Exponential Ranking can allocate more than 2 copies to fittest individual</a:t>
            </a:r>
          </a:p>
          <a:p>
            <a:r>
              <a:rPr lang="en-GB" dirty="0"/>
              <a:t>Normalise constant factor </a:t>
            </a:r>
            <a:r>
              <a:rPr lang="en-GB" i="1" dirty="0"/>
              <a:t>c</a:t>
            </a:r>
            <a:r>
              <a:rPr lang="en-GB" dirty="0"/>
              <a:t> according to population </a:t>
            </a:r>
            <a:r>
              <a:rPr lang="en-GB" dirty="0" smtClean="0"/>
              <a:t>size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 smtClean="0"/>
              <a:t>Sample mating pool from the selection probability distribution (roulette wheel, stochastic universal sampling)</a:t>
            </a:r>
            <a:endParaRPr lang="en-GB" dirty="0"/>
          </a:p>
          <a:p>
            <a:endParaRPr lang="nl-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9</a:t>
            </a:fld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2850294"/>
              </p:ext>
            </p:extLst>
          </p:nvPr>
        </p:nvGraphicFramePr>
        <p:xfrm>
          <a:off x="2984499" y="1702393"/>
          <a:ext cx="2411549" cy="8670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3" name="Equation" r:id="rId4" imgW="1130300" imgH="406400" progId="Equation.3">
                  <p:embed/>
                </p:oleObj>
              </mc:Choice>
              <mc:Fallback>
                <p:oleObj name="Equation" r:id="rId4" imgW="1130300" imgH="406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984499" y="1702393"/>
                        <a:ext cx="2411549" cy="8670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057858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EC2014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5460</TotalTime>
  <Words>1879</Words>
  <Application>Microsoft Macintosh PowerPoint</Application>
  <PresentationFormat>Diavoorstelling (4:3)</PresentationFormat>
  <Paragraphs>277</Paragraphs>
  <Slides>32</Slides>
  <Notes>27</Notes>
  <HiddenSlides>0</HiddenSlides>
  <MMClips>0</MMClips>
  <ScaleCrop>false</ScaleCrop>
  <HeadingPairs>
    <vt:vector size="6" baseType="variant">
      <vt:variant>
        <vt:lpstr>Thema</vt:lpstr>
      </vt:variant>
      <vt:variant>
        <vt:i4>1</vt:i4>
      </vt:variant>
      <vt:variant>
        <vt:lpstr>Ingesloten OLE-bronprogramma's</vt:lpstr>
      </vt:variant>
      <vt:variant>
        <vt:i4>1</vt:i4>
      </vt:variant>
      <vt:variant>
        <vt:lpstr>Diatitels</vt:lpstr>
      </vt:variant>
      <vt:variant>
        <vt:i4>32</vt:i4>
      </vt:variant>
    </vt:vector>
  </HeadingPairs>
  <TitlesOfParts>
    <vt:vector size="34" baseType="lpstr">
      <vt:lpstr>EC2014</vt:lpstr>
      <vt:lpstr>Equation</vt:lpstr>
      <vt:lpstr>Evolutionary Computing</vt:lpstr>
      <vt:lpstr>Chapter 5: Fitness, Selection and Population Management</vt:lpstr>
      <vt:lpstr>Scheme of an EA: General scheme of EAs</vt:lpstr>
      <vt:lpstr>Population Management Models: Introduction</vt:lpstr>
      <vt:lpstr>Population Management Models: Fitness based competition</vt:lpstr>
      <vt:lpstr>Parent Selection: Fitness-Proportionate Selection</vt:lpstr>
      <vt:lpstr>Parent Selection: Rank-based Selection</vt:lpstr>
      <vt:lpstr>Rank-based Selection: Linear Ranking</vt:lpstr>
      <vt:lpstr>Rank-based selection: Exponential Ranking</vt:lpstr>
      <vt:lpstr>Parent Selection: Tournament Selection (1/2)</vt:lpstr>
      <vt:lpstr>Parent Selection: Tournament Selection (2/2)</vt:lpstr>
      <vt:lpstr>Parent Selection: Uniform</vt:lpstr>
      <vt:lpstr>Survivor Selection</vt:lpstr>
      <vt:lpstr>Fitness-based replacement (1/2)</vt:lpstr>
      <vt:lpstr>Fitness-based replacement (2/2)</vt:lpstr>
      <vt:lpstr>Selection Pressure</vt:lpstr>
      <vt:lpstr>Multimodality</vt:lpstr>
      <vt:lpstr>Multimodality: Genetic Drift</vt:lpstr>
      <vt:lpstr>Approaches for Preserving Diversity: Introduction (1/2)</vt:lpstr>
      <vt:lpstr>Approaches for Preserving Diversity: Introduction (1/2)</vt:lpstr>
      <vt:lpstr>Explicit Approaches for Preserving Diversity: Fitness Sharing (1/2)</vt:lpstr>
      <vt:lpstr>Explicit Approaches for Preserving Diversity: Fitness Sharing (2/2)</vt:lpstr>
      <vt:lpstr>Explicit Approaches for Preserving Diversity: Crowding (1/2)</vt:lpstr>
      <vt:lpstr>Explicit Approaches for Preserving Diversity: Crowding (2/2)</vt:lpstr>
      <vt:lpstr>Explicit Approaches for Preserving Diversity: Crowding or Fitness sharing?</vt:lpstr>
      <vt:lpstr>Implicit Approaches for Preserving Diversity: Automatic Speciation</vt:lpstr>
      <vt:lpstr>Implicit Approaches for Preserving Diversity: “Island” Model Parallel EAs (1/4)</vt:lpstr>
      <vt:lpstr>Implicit Approaches for Preserving Diversity: “Island” Model Parallel EAs (2/4)</vt:lpstr>
      <vt:lpstr>Island Model: Parameters</vt:lpstr>
      <vt:lpstr>Implicit Approaches for Preserving Diversity: Cellular EAs (1/3)</vt:lpstr>
      <vt:lpstr>Implicit Approaches for Preserving Diversity: Cellular EAs (2/3)</vt:lpstr>
      <vt:lpstr>Implicit Approaches for Preserving Diversity: Cellular EAs (3/3)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Evolutionary Computing 2014</dc:title>
  <dc:subject/>
  <dc:creator>Gusz &amp; Jim</dc:creator>
  <cp:keywords/>
  <dc:description/>
  <cp:lastModifiedBy>Guszti Eiben</cp:lastModifiedBy>
  <cp:revision>182</cp:revision>
  <dcterms:created xsi:type="dcterms:W3CDTF">2014-06-19T13:47:47Z</dcterms:created>
  <dcterms:modified xsi:type="dcterms:W3CDTF">2015-06-24T14:26:15Z</dcterms:modified>
  <cp:category/>
</cp:coreProperties>
</file>