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02-07-15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02-07-15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6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586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034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117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834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7D119-E764-40F2-BCFB-852879C47C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CCB7F2-33D7-45CD-87E5-A7B80C583FA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1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0EFCB-9FB5-4977-A8DF-1789CEBF64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5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861F8-7090-4B82-80C9-E2F5EADA15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D7053-F20E-45EC-880C-2DE1C6DE90D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2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223F6D-4774-46B5-AB5E-52BD3BC368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6EB1E-9C95-4B3E-9301-73CAAE63E9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9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609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86A33-B063-459D-A81A-B85E9B8110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4AE382-AA88-4AED-92DF-CABD13E3F3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3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6447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3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51D2CB-1DEA-4BE3-B576-42CE61EEC6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3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397B6F-0A2F-4CB0-9B15-B8D403460A4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9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9515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4453E-AAA9-4F9E-9695-BA4427C725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2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D23814-5B99-4863-A436-2E9D023B9D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5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C23E2-2300-499B-B97F-4EE3F69A820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017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2120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6921F-86A2-4204-9EDC-47F2CC68986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289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74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5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15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261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50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4316" y="6254842"/>
            <a:ext cx="568004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706937" y="6250439"/>
            <a:ext cx="91474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</a:t>
            </a:r>
            <a:r>
              <a:rPr lang="en-US" baseline="0" dirty="0" smtClean="0"/>
              <a:t>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68381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rial" charset="0"/>
              </a:rPr>
              <a:t>Information flow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700338" y="5300663"/>
            <a:ext cx="3743325" cy="936625"/>
          </a:xfrm>
          <a:prstGeom prst="rect">
            <a:avLst/>
          </a:prstGeom>
          <a:solidFill>
            <a:schemeClr val="folHlink">
              <a:alpha val="5098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700338" y="3429000"/>
            <a:ext cx="3743325" cy="93662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700338" y="1557338"/>
            <a:ext cx="3743325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Arial Unicode MS" pitchFamily="34" charset="-128"/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3500438" y="1757363"/>
            <a:ext cx="21653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Design layer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3128963" y="5502275"/>
            <a:ext cx="279876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Application layer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3282950" y="3630613"/>
            <a:ext cx="256063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Algorithm layer</a:t>
            </a:r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4572000" y="4365625"/>
            <a:ext cx="0" cy="93503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4572000" y="2492375"/>
            <a:ext cx="0" cy="93503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414963" y="2693988"/>
            <a:ext cx="1890712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Algorithm quality</a:t>
            </a:r>
          </a:p>
        </p:txBody>
      </p:sp>
      <p:sp>
        <p:nvSpPr>
          <p:cNvPr id="46093" name="Text Box 16"/>
          <p:cNvSpPr txBox="1">
            <a:spLocks noChangeArrowheads="1"/>
          </p:cNvSpPr>
          <p:nvPr/>
        </p:nvSpPr>
        <p:spPr bwMode="auto">
          <a:xfrm>
            <a:off x="5364163" y="4565650"/>
            <a:ext cx="1749425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Solution quality</a:t>
            </a:r>
          </a:p>
        </p:txBody>
      </p:sp>
    </p:spTree>
    <p:extLst>
      <p:ext uri="{BB962C8B-B14F-4D97-AF65-F5344CB8AC3E}">
        <p14:creationId xmlns:p14="http://schemas.microsoft.com/office/powerpoint/2010/main" val="255450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Lower level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22830" y="1285752"/>
            <a:ext cx="8569325" cy="4881853"/>
            <a:chOff x="395288" y="1107518"/>
            <a:chExt cx="8569325" cy="5201207"/>
          </a:xfrm>
        </p:grpSpPr>
        <p:sp>
          <p:nvSpPr>
            <p:cNvPr id="48132" name="Line 3"/>
            <p:cNvSpPr>
              <a:spLocks noChangeShapeType="1"/>
            </p:cNvSpPr>
            <p:nvPr/>
          </p:nvSpPr>
          <p:spPr bwMode="auto">
            <a:xfrm>
              <a:off x="2339975" y="2709863"/>
              <a:ext cx="0" cy="935037"/>
            </a:xfrm>
            <a:prstGeom prst="line">
              <a:avLst/>
            </a:prstGeom>
            <a:noFill/>
            <a:ln w="152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395288" y="2852738"/>
              <a:ext cx="1689100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  <a:latin typeface="Arial Unicode MS" pitchFamily="34" charset="-128"/>
                </a:rPr>
                <a:t>Searches</a:t>
              </a: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6410325" y="3476068"/>
              <a:ext cx="2482850" cy="10064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C6600"/>
                  </a:solidFill>
                  <a:latin typeface="Arial Unicode MS" pitchFamily="34" charset="-128"/>
                </a:rPr>
                <a:t>Decision variables </a:t>
              </a:r>
            </a:p>
            <a:p>
              <a:pPr eaLnBrk="0" hangingPunct="0"/>
              <a:r>
                <a:rPr lang="en-US" sz="2000">
                  <a:solidFill>
                    <a:srgbClr val="CC6600"/>
                  </a:solidFill>
                  <a:latin typeface="Arial Unicode MS" pitchFamily="34" charset="-128"/>
                </a:rPr>
                <a:t>Problem parameters</a:t>
              </a:r>
            </a:p>
            <a:p>
              <a:pPr eaLnBrk="0" hangingPunct="0"/>
              <a:r>
                <a:rPr lang="en-US" sz="2000">
                  <a:solidFill>
                    <a:srgbClr val="CC6600"/>
                  </a:solidFill>
                  <a:latin typeface="Arial Unicode MS" pitchFamily="34" charset="-128"/>
                </a:rPr>
                <a:t>Candidate solutions</a:t>
              </a: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H="1">
              <a:off x="5724525" y="3961843"/>
              <a:ext cx="647700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36" name="Group 7"/>
            <p:cNvGrpSpPr>
              <a:grpSpLocks/>
            </p:cNvGrpSpPr>
            <p:nvPr/>
          </p:nvGrpSpPr>
          <p:grpSpPr bwMode="auto">
            <a:xfrm>
              <a:off x="828675" y="1557338"/>
              <a:ext cx="3743325" cy="936625"/>
              <a:chOff x="1701" y="2160"/>
              <a:chExt cx="2358" cy="590"/>
            </a:xfrm>
          </p:grpSpPr>
          <p:sp>
            <p:nvSpPr>
              <p:cNvPr id="48154" name="Rectangle 8"/>
              <p:cNvSpPr>
                <a:spLocks noChangeArrowheads="1"/>
              </p:cNvSpPr>
              <p:nvPr/>
            </p:nvSpPr>
            <p:spPr bwMode="auto">
              <a:xfrm>
                <a:off x="1701" y="2160"/>
                <a:ext cx="2358" cy="590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8155" name="Text Box 9"/>
              <p:cNvSpPr txBox="1">
                <a:spLocks noChangeArrowheads="1"/>
              </p:cNvSpPr>
              <p:nvPr/>
            </p:nvSpPr>
            <p:spPr bwMode="auto">
              <a:xfrm>
                <a:off x="2664" y="2287"/>
                <a:ext cx="416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latin typeface="Arial Unicode MS" pitchFamily="34" charset="-128"/>
                  </a:rPr>
                  <a:t>EA</a:t>
                </a:r>
              </a:p>
            </p:txBody>
          </p:sp>
          <p:grpSp>
            <p:nvGrpSpPr>
              <p:cNvPr id="48156" name="Group 10"/>
              <p:cNvGrpSpPr>
                <a:grpSpLocks noChangeAspect="1"/>
              </p:cNvGrpSpPr>
              <p:nvPr/>
            </p:nvGrpSpPr>
            <p:grpSpPr bwMode="auto">
              <a:xfrm>
                <a:off x="1701" y="2160"/>
                <a:ext cx="893" cy="179"/>
                <a:chOff x="1111" y="2750"/>
                <a:chExt cx="2949" cy="590"/>
              </a:xfrm>
            </p:grpSpPr>
            <p:sp>
              <p:nvSpPr>
                <p:cNvPr id="4815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1111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58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01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59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2290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60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6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470" y="2750"/>
                  <a:ext cx="590" cy="59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46128" name="Cloud"/>
            <p:cNvSpPr>
              <a:spLocks noChangeAspect="1" noEditPoints="1" noChangeArrowheads="1"/>
            </p:cNvSpPr>
            <p:nvPr/>
          </p:nvSpPr>
          <p:spPr bwMode="auto">
            <a:xfrm>
              <a:off x="792163" y="3789363"/>
              <a:ext cx="3059112" cy="20510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8100">
              <a:solidFill>
                <a:srgbClr val="CC66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</a:endParaRPr>
            </a:p>
          </p:txBody>
        </p:sp>
        <p:sp>
          <p:nvSpPr>
            <p:cNvPr id="48138" name="Oval 17"/>
            <p:cNvSpPr>
              <a:spLocks noChangeAspect="1" noChangeArrowheads="1"/>
            </p:cNvSpPr>
            <p:nvPr/>
          </p:nvSpPr>
          <p:spPr bwMode="auto">
            <a:xfrm>
              <a:off x="2319338" y="4849813"/>
              <a:ext cx="92075" cy="92075"/>
            </a:xfrm>
            <a:prstGeom prst="ellipse">
              <a:avLst/>
            </a:prstGeom>
            <a:solidFill>
              <a:srgbClr val="CC6600"/>
            </a:solidFill>
            <a:ln w="254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>
                <a:latin typeface="Calibri" pitchFamily="34" charset="0"/>
              </a:endParaRPr>
            </a:p>
          </p:txBody>
        </p:sp>
        <p:sp>
          <p:nvSpPr>
            <p:cNvPr id="48139" name="Text Box 18"/>
            <p:cNvSpPr txBox="1">
              <a:spLocks noChangeArrowheads="1"/>
            </p:cNvSpPr>
            <p:nvPr/>
          </p:nvSpPr>
          <p:spPr bwMode="auto">
            <a:xfrm>
              <a:off x="684213" y="5911850"/>
              <a:ext cx="3019425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C6600"/>
                  </a:solidFill>
                  <a:latin typeface="Arial Unicode MS" pitchFamily="34" charset="-128"/>
                </a:rPr>
                <a:t>Space of solution vectors</a:t>
              </a:r>
            </a:p>
          </p:txBody>
        </p:sp>
        <p:sp>
          <p:nvSpPr>
            <p:cNvPr id="48140" name="Text Box 19"/>
            <p:cNvSpPr txBox="1">
              <a:spLocks noChangeArrowheads="1"/>
            </p:cNvSpPr>
            <p:nvPr/>
          </p:nvSpPr>
          <p:spPr bwMode="auto">
            <a:xfrm>
              <a:off x="2627313" y="4278313"/>
              <a:ext cx="1747837" cy="5191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accent2"/>
                  </a:solidFill>
                  <a:latin typeface="Arial Unicode MS" pitchFamily="34" charset="-128"/>
                </a:rPr>
                <a:t>Evaluates</a:t>
              </a:r>
            </a:p>
          </p:txBody>
        </p:sp>
        <p:sp>
          <p:nvSpPr>
            <p:cNvPr id="48141" name="Line 20"/>
            <p:cNvSpPr>
              <a:spLocks noChangeShapeType="1"/>
            </p:cNvSpPr>
            <p:nvPr/>
          </p:nvSpPr>
          <p:spPr bwMode="auto">
            <a:xfrm rot="16200000">
              <a:off x="3779838" y="3789363"/>
              <a:ext cx="0" cy="2159000"/>
            </a:xfrm>
            <a:prstGeom prst="line">
              <a:avLst/>
            </a:prstGeom>
            <a:noFill/>
            <a:ln w="152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42" name="Group 21"/>
            <p:cNvGrpSpPr>
              <a:grpSpLocks/>
            </p:cNvGrpSpPr>
            <p:nvPr/>
          </p:nvGrpSpPr>
          <p:grpSpPr bwMode="auto">
            <a:xfrm>
              <a:off x="5221288" y="4724400"/>
              <a:ext cx="3743325" cy="936625"/>
              <a:chOff x="3289" y="2750"/>
              <a:chExt cx="2358" cy="590"/>
            </a:xfrm>
          </p:grpSpPr>
          <p:sp>
            <p:nvSpPr>
              <p:cNvPr id="48146" name="Rectangle 22"/>
              <p:cNvSpPr>
                <a:spLocks noChangeArrowheads="1"/>
              </p:cNvSpPr>
              <p:nvPr/>
            </p:nvSpPr>
            <p:spPr bwMode="auto">
              <a:xfrm>
                <a:off x="3289" y="2750"/>
                <a:ext cx="2358" cy="590"/>
              </a:xfrm>
              <a:prstGeom prst="rect">
                <a:avLst/>
              </a:prstGeom>
              <a:solidFill>
                <a:schemeClr val="folHlink">
                  <a:alpha val="50980"/>
                </a:schemeClr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8147" name="Text Box 23"/>
              <p:cNvSpPr txBox="1">
                <a:spLocks noChangeArrowheads="1"/>
              </p:cNvSpPr>
              <p:nvPr/>
            </p:nvSpPr>
            <p:spPr bwMode="auto">
              <a:xfrm>
                <a:off x="3742" y="2876"/>
                <a:ext cx="121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latin typeface="Arial Unicode MS" pitchFamily="34" charset="-128"/>
                  </a:rPr>
                  <a:t>Application</a:t>
                </a:r>
              </a:p>
            </p:txBody>
          </p:sp>
          <p:grpSp>
            <p:nvGrpSpPr>
              <p:cNvPr id="48148" name="Group 24"/>
              <p:cNvGrpSpPr>
                <a:grpSpLocks noChangeAspect="1"/>
              </p:cNvGrpSpPr>
              <p:nvPr/>
            </p:nvGrpSpPr>
            <p:grpSpPr bwMode="auto">
              <a:xfrm>
                <a:off x="3302" y="2750"/>
                <a:ext cx="893" cy="179"/>
                <a:chOff x="1111" y="2750"/>
                <a:chExt cx="2949" cy="590"/>
              </a:xfrm>
            </p:grpSpPr>
            <p:sp>
              <p:nvSpPr>
                <p:cNvPr id="48149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111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50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701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51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0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52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8153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3470" y="2750"/>
                  <a:ext cx="590" cy="590"/>
                </a:xfrm>
                <a:prstGeom prst="rect">
                  <a:avLst/>
                </a:prstGeom>
                <a:solidFill>
                  <a:srgbClr val="CC66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79887" name="Group 35"/>
            <p:cNvGrpSpPr>
              <a:grpSpLocks/>
            </p:cNvGrpSpPr>
            <p:nvPr/>
          </p:nvGrpSpPr>
          <p:grpSpPr bwMode="auto">
            <a:xfrm>
              <a:off x="4799013" y="1107518"/>
              <a:ext cx="3981450" cy="2443162"/>
              <a:chOff x="-310" y="124"/>
              <a:chExt cx="4368" cy="3168"/>
            </a:xfrm>
          </p:grpSpPr>
          <p:sp>
            <p:nvSpPr>
              <p:cNvPr id="48144" name="AutoShape 34"/>
              <p:cNvSpPr>
                <a:spLocks noChangeArrowheads="1"/>
              </p:cNvSpPr>
              <p:nvPr/>
            </p:nvSpPr>
            <p:spPr bwMode="auto">
              <a:xfrm>
                <a:off x="-310" y="124"/>
                <a:ext cx="4368" cy="3168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8145" name="Text Box 32"/>
              <p:cNvSpPr txBox="1">
                <a:spLocks noChangeArrowheads="1"/>
              </p:cNvSpPr>
              <p:nvPr/>
            </p:nvSpPr>
            <p:spPr bwMode="auto">
              <a:xfrm>
                <a:off x="973" y="909"/>
                <a:ext cx="2290" cy="1531"/>
              </a:xfrm>
              <a:prstGeom prst="rect">
                <a:avLst/>
              </a:prstGeom>
              <a:solidFill>
                <a:srgbClr val="FF0000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chemeClr val="bg1"/>
                    </a:solidFill>
                    <a:latin typeface="Arial Unicode MS" pitchFamily="34" charset="-128"/>
                  </a:rPr>
                  <a:t>The whole </a:t>
                </a:r>
              </a:p>
              <a:p>
                <a:pPr algn="ctr" eaLnBrk="0" hangingPunct="0"/>
                <a:r>
                  <a:rPr lang="en-US" sz="2800" b="1">
                    <a:solidFill>
                      <a:schemeClr val="bg1"/>
                    </a:solidFill>
                    <a:latin typeface="Arial Unicode MS" pitchFamily="34" charset="-128"/>
                  </a:rPr>
                  <a:t>field of EC </a:t>
                </a:r>
              </a:p>
              <a:p>
                <a:pPr algn="ctr" eaLnBrk="0" hangingPunct="0"/>
                <a:r>
                  <a:rPr lang="en-US" sz="2800" b="1">
                    <a:solidFill>
                      <a:schemeClr val="bg1"/>
                    </a:solidFill>
                    <a:latin typeface="Arial Unicode MS" pitchFamily="34" charset="-128"/>
                  </a:rPr>
                  <a:t>is about this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130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Upper level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68313" y="1557338"/>
            <a:ext cx="3743325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Arial Unicode MS" pitchFamily="34" charset="-128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617538" y="1757363"/>
            <a:ext cx="35226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Design method</a:t>
            </a:r>
          </a:p>
        </p:txBody>
      </p:sp>
      <p:sp>
        <p:nvSpPr>
          <p:cNvPr id="49158" name="Line 9"/>
          <p:cNvSpPr>
            <a:spLocks noChangeShapeType="1"/>
          </p:cNvSpPr>
          <p:nvPr/>
        </p:nvSpPr>
        <p:spPr bwMode="auto">
          <a:xfrm>
            <a:off x="2339975" y="2709863"/>
            <a:ext cx="0" cy="935037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395288" y="2852738"/>
            <a:ext cx="16891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Searches</a:t>
            </a:r>
          </a:p>
        </p:txBody>
      </p:sp>
      <p:sp>
        <p:nvSpPr>
          <p:cNvPr id="49160" name="Text Box 15"/>
          <p:cNvSpPr txBox="1">
            <a:spLocks noChangeArrowheads="1"/>
          </p:cNvSpPr>
          <p:nvPr/>
        </p:nvSpPr>
        <p:spPr bwMode="auto">
          <a:xfrm>
            <a:off x="6300788" y="2924175"/>
            <a:ext cx="26797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Arial Unicode MS" pitchFamily="34" charset="-128"/>
              </a:rPr>
              <a:t>Design variables, 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  <a:latin typeface="Arial Unicode MS" pitchFamily="34" charset="-128"/>
              </a:rPr>
              <a:t>Algorithm parameters,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  <a:latin typeface="Arial Unicode MS" pitchFamily="34" charset="-128"/>
              </a:rPr>
              <a:t>Strategy parameters</a:t>
            </a:r>
          </a:p>
        </p:txBody>
      </p:sp>
      <p:sp>
        <p:nvSpPr>
          <p:cNvPr id="49161" name="Line 17"/>
          <p:cNvSpPr>
            <a:spLocks noChangeShapeType="1"/>
          </p:cNvSpPr>
          <p:nvPr/>
        </p:nvSpPr>
        <p:spPr bwMode="auto">
          <a:xfrm flipH="1">
            <a:off x="5580063" y="3860800"/>
            <a:ext cx="71755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1033" name="Cloud"/>
          <p:cNvSpPr>
            <a:spLocks noChangeAspect="1" noEditPoints="1" noChangeArrowheads="1"/>
          </p:cNvSpPr>
          <p:nvPr/>
        </p:nvSpPr>
        <p:spPr bwMode="auto">
          <a:xfrm>
            <a:off x="792163" y="3789363"/>
            <a:ext cx="3059112" cy="20510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</a:endParaRPr>
          </a:p>
        </p:txBody>
      </p:sp>
      <p:sp>
        <p:nvSpPr>
          <p:cNvPr id="49163" name="Oval 43"/>
          <p:cNvSpPr>
            <a:spLocks noChangeAspect="1" noChangeArrowheads="1"/>
          </p:cNvSpPr>
          <p:nvPr/>
        </p:nvSpPr>
        <p:spPr bwMode="auto">
          <a:xfrm>
            <a:off x="2319338" y="4849813"/>
            <a:ext cx="92075" cy="9207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49164" name="Text Box 44"/>
          <p:cNvSpPr txBox="1">
            <a:spLocks noChangeArrowheads="1"/>
          </p:cNvSpPr>
          <p:nvPr/>
        </p:nvSpPr>
        <p:spPr bwMode="auto">
          <a:xfrm>
            <a:off x="367524" y="5862638"/>
            <a:ext cx="45593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Space of parameter vectors</a:t>
            </a:r>
          </a:p>
        </p:txBody>
      </p:sp>
      <p:sp>
        <p:nvSpPr>
          <p:cNvPr id="49165" name="Text Box 45"/>
          <p:cNvSpPr txBox="1">
            <a:spLocks noChangeArrowheads="1"/>
          </p:cNvSpPr>
          <p:nvPr/>
        </p:nvSpPr>
        <p:spPr bwMode="auto">
          <a:xfrm>
            <a:off x="2627313" y="4278313"/>
            <a:ext cx="1747837" cy="51911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Evaluates</a:t>
            </a:r>
          </a:p>
        </p:txBody>
      </p:sp>
      <p:sp>
        <p:nvSpPr>
          <p:cNvPr id="49166" name="Line 46"/>
          <p:cNvSpPr>
            <a:spLocks noChangeShapeType="1"/>
          </p:cNvSpPr>
          <p:nvPr/>
        </p:nvSpPr>
        <p:spPr bwMode="auto">
          <a:xfrm rot="-5400000">
            <a:off x="3779838" y="3789363"/>
            <a:ext cx="0" cy="2159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9167" name="Group 25"/>
          <p:cNvGrpSpPr>
            <a:grpSpLocks/>
          </p:cNvGrpSpPr>
          <p:nvPr/>
        </p:nvGrpSpPr>
        <p:grpSpPr bwMode="auto">
          <a:xfrm>
            <a:off x="5148263" y="4724400"/>
            <a:ext cx="3743325" cy="936625"/>
            <a:chOff x="3243" y="2976"/>
            <a:chExt cx="2358" cy="590"/>
          </a:xfrm>
        </p:grpSpPr>
        <p:sp>
          <p:nvSpPr>
            <p:cNvPr id="49168" name="Rectangle 49"/>
            <p:cNvSpPr>
              <a:spLocks noChangeArrowheads="1"/>
            </p:cNvSpPr>
            <p:nvPr/>
          </p:nvSpPr>
          <p:spPr bwMode="auto">
            <a:xfrm>
              <a:off x="3243" y="2976"/>
              <a:ext cx="2358" cy="59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>
                <a:latin typeface="Calibri" pitchFamily="34" charset="0"/>
              </a:endParaRPr>
            </a:p>
          </p:txBody>
        </p:sp>
        <p:sp>
          <p:nvSpPr>
            <p:cNvPr id="49169" name="Text Box 50"/>
            <p:cNvSpPr txBox="1">
              <a:spLocks noChangeArrowheads="1"/>
            </p:cNvSpPr>
            <p:nvPr/>
          </p:nvSpPr>
          <p:spPr bwMode="auto">
            <a:xfrm>
              <a:off x="4206" y="3103"/>
              <a:ext cx="41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latin typeface="Arial Unicode MS" pitchFamily="34" charset="-128"/>
                </a:rPr>
                <a:t>EA</a:t>
              </a:r>
            </a:p>
          </p:txBody>
        </p:sp>
        <p:grpSp>
          <p:nvGrpSpPr>
            <p:cNvPr id="49170" name="Group 51"/>
            <p:cNvGrpSpPr>
              <a:grpSpLocks noChangeAspect="1"/>
            </p:cNvGrpSpPr>
            <p:nvPr/>
          </p:nvGrpSpPr>
          <p:grpSpPr bwMode="auto">
            <a:xfrm>
              <a:off x="3243" y="2976"/>
              <a:ext cx="893" cy="179"/>
              <a:chOff x="1111" y="2750"/>
              <a:chExt cx="2949" cy="590"/>
            </a:xfrm>
          </p:grpSpPr>
          <p:sp>
            <p:nvSpPr>
              <p:cNvPr id="49171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111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917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70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9173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29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9174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88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49175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47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958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Parameter – performance landscape</a:t>
            </a:r>
            <a:endParaRPr 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1549400"/>
            <a:ext cx="8315325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All parameters together span a (search) space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One point – one EA instance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Height of point = performance of EA instance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GB" dirty="0" smtClean="0"/>
              <a:t>	on a given problem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olidFill>
                  <a:srgbClr val="E46C0A"/>
                </a:solidFill>
              </a:rPr>
              <a:t>Parameter-performance landscape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E46C0A"/>
                </a:solidFill>
              </a:rPr>
              <a:t>utility landscape </a:t>
            </a:r>
            <a:r>
              <a:rPr lang="en-GB" dirty="0" smtClean="0"/>
              <a:t>for each { EA + problem instance + performance measure 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This landscape is unlikely to be trivial, e.g., unimodal, separable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/>
              <a:t>If there is some structure in the utility landscape, then we can do better than random or exhaustive search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357380" name="Cloud"/>
          <p:cNvSpPr>
            <a:spLocks noChangeAspect="1" noEditPoints="1" noChangeArrowheads="1"/>
          </p:cNvSpPr>
          <p:nvPr/>
        </p:nvSpPr>
        <p:spPr bwMode="auto">
          <a:xfrm>
            <a:off x="7667625" y="1425213"/>
            <a:ext cx="1260475" cy="8445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</a:endParaRPr>
          </a:p>
        </p:txBody>
      </p:sp>
      <p:grpSp>
        <p:nvGrpSpPr>
          <p:cNvPr id="50182" name="Groep 12"/>
          <p:cNvGrpSpPr>
            <a:grpSpLocks/>
          </p:cNvGrpSpPr>
          <p:nvPr/>
        </p:nvGrpSpPr>
        <p:grpSpPr bwMode="auto">
          <a:xfrm>
            <a:off x="4784725" y="2020888"/>
            <a:ext cx="2663825" cy="284162"/>
            <a:chOff x="5292725" y="2349500"/>
            <a:chExt cx="2663828" cy="284163"/>
          </a:xfrm>
        </p:grpSpPr>
        <p:sp>
          <p:nvSpPr>
            <p:cNvPr id="50183" name="Oval 43"/>
            <p:cNvSpPr>
              <a:spLocks noChangeAspect="1" noChangeArrowheads="1"/>
            </p:cNvSpPr>
            <p:nvPr/>
          </p:nvSpPr>
          <p:spPr bwMode="auto">
            <a:xfrm>
              <a:off x="5292725" y="2444750"/>
              <a:ext cx="92075" cy="9207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 eaLnBrk="0" hangingPunct="0"/>
              <a:endParaRPr lang="en-GB">
                <a:latin typeface="Calibri" pitchFamily="34" charset="0"/>
              </a:endParaRPr>
            </a:p>
          </p:txBody>
        </p:sp>
        <p:grpSp>
          <p:nvGrpSpPr>
            <p:cNvPr id="50184" name="Group 51"/>
            <p:cNvGrpSpPr>
              <a:grpSpLocks noChangeAspect="1"/>
            </p:cNvGrpSpPr>
            <p:nvPr/>
          </p:nvGrpSpPr>
          <p:grpSpPr bwMode="auto">
            <a:xfrm>
              <a:off x="6538914" y="2349500"/>
              <a:ext cx="1417639" cy="284163"/>
              <a:chOff x="1111" y="2750"/>
              <a:chExt cx="2949" cy="590"/>
            </a:xfrm>
          </p:grpSpPr>
          <p:sp>
            <p:nvSpPr>
              <p:cNvPr id="5018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111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018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701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018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29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018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88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019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470" y="2750"/>
                <a:ext cx="590" cy="59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 eaLnBrk="0" hangingPunct="0"/>
                <a:endParaRPr lang="en-GB">
                  <a:latin typeface="Calibri" pitchFamily="34" charset="0"/>
                </a:endParaRPr>
              </a:p>
            </p:txBody>
          </p:sp>
        </p:grpSp>
        <p:sp>
          <p:nvSpPr>
            <p:cNvPr id="50185" name="Line 46"/>
            <p:cNvSpPr>
              <a:spLocks noChangeShapeType="1"/>
            </p:cNvSpPr>
            <p:nvPr/>
          </p:nvSpPr>
          <p:spPr bwMode="auto">
            <a:xfrm rot="-5400000">
              <a:off x="5975350" y="2024063"/>
              <a:ext cx="0" cy="9334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67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Ontology - Terminology</a:t>
            </a:r>
            <a:endParaRPr lang="en-US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275976"/>
              </p:ext>
            </p:extLst>
          </p:nvPr>
        </p:nvGraphicFramePr>
        <p:xfrm>
          <a:off x="419900" y="1775388"/>
          <a:ext cx="84582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9400"/>
                <a:gridCol w="2819400"/>
                <a:gridCol w="2819400"/>
              </a:tblGrid>
              <a:tr h="27552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LOWER</a:t>
                      </a:r>
                      <a:r>
                        <a:rPr lang="en-US" sz="1800" baseline="0" dirty="0" smtClean="0"/>
                        <a:t> PART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UPPER PART</a:t>
                      </a:r>
                      <a:endParaRPr lang="en-US" sz="1800" dirty="0"/>
                    </a:p>
                  </a:txBody>
                  <a:tcPr/>
                </a:tc>
              </a:tr>
              <a:tr h="27552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Tuner</a:t>
                      </a:r>
                      <a:endParaRPr lang="en-US" sz="1800" dirty="0"/>
                    </a:p>
                  </a:txBody>
                  <a:tcPr/>
                </a:tc>
              </a:tr>
              <a:tr h="27552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SEARCH SPACE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Solution vectors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Parameter vectors</a:t>
                      </a:r>
                      <a:endParaRPr lang="en-US" sz="1800" dirty="0"/>
                    </a:p>
                  </a:txBody>
                  <a:tcPr/>
                </a:tc>
              </a:tr>
              <a:tr h="27552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QUALITY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Fitness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Utility</a:t>
                      </a:r>
                      <a:endParaRPr lang="en-US" sz="1800" dirty="0"/>
                    </a:p>
                  </a:txBody>
                  <a:tcPr/>
                </a:tc>
              </a:tr>
              <a:tr h="27552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ASSESSMENT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Evaluation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Test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52254" name="Rectangle 3"/>
          <p:cNvSpPr>
            <a:spLocks noChangeArrowheads="1"/>
          </p:cNvSpPr>
          <p:nvPr/>
        </p:nvSpPr>
        <p:spPr bwMode="auto">
          <a:xfrm>
            <a:off x="358775" y="3937000"/>
            <a:ext cx="8640763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400" dirty="0">
                <a:latin typeface="Calibri" pitchFamily="34" charset="0"/>
              </a:rPr>
              <a:t>Fitness ≈ objective function value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400" dirty="0">
                <a:latin typeface="Calibri" pitchFamily="34" charset="0"/>
              </a:rPr>
              <a:t>Utility = ? </a:t>
            </a:r>
          </a:p>
          <a:p>
            <a:pPr marL="730250" lvl="1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000" b="1" u="sng" dirty="0">
                <a:latin typeface="Calibri" pitchFamily="34" charset="0"/>
              </a:rPr>
              <a:t>M</a:t>
            </a:r>
            <a:r>
              <a:rPr lang="en-GB" sz="2000" dirty="0">
                <a:latin typeface="Calibri" pitchFamily="34" charset="0"/>
              </a:rPr>
              <a:t>ean </a:t>
            </a:r>
            <a:r>
              <a:rPr lang="en-GB" sz="2000" b="1" u="sng" dirty="0">
                <a:latin typeface="Calibri" pitchFamily="34" charset="0"/>
              </a:rPr>
              <a:t>B</a:t>
            </a:r>
            <a:r>
              <a:rPr lang="en-GB" sz="2000" dirty="0">
                <a:latin typeface="Calibri" pitchFamily="34" charset="0"/>
              </a:rPr>
              <a:t>est </a:t>
            </a:r>
            <a:r>
              <a:rPr lang="en-GB" sz="2000" b="1" u="sng" dirty="0">
                <a:latin typeface="Calibri" pitchFamily="34" charset="0"/>
              </a:rPr>
              <a:t>F</a:t>
            </a:r>
            <a:r>
              <a:rPr lang="en-GB" sz="2000" dirty="0">
                <a:latin typeface="Calibri" pitchFamily="34" charset="0"/>
              </a:rPr>
              <a:t>itness </a:t>
            </a:r>
          </a:p>
          <a:p>
            <a:pPr marL="730250" lvl="1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000" b="1" u="sng" dirty="0">
                <a:latin typeface="Calibri" pitchFamily="34" charset="0"/>
              </a:rPr>
              <a:t>A</a:t>
            </a:r>
            <a:r>
              <a:rPr lang="en-GB" sz="2000" dirty="0">
                <a:latin typeface="Calibri" pitchFamily="34" charset="0"/>
              </a:rPr>
              <a:t>verage number of </a:t>
            </a:r>
            <a:r>
              <a:rPr lang="en-GB" sz="2000" b="1" u="sng" dirty="0">
                <a:latin typeface="Calibri" pitchFamily="34" charset="0"/>
              </a:rPr>
              <a:t>E</a:t>
            </a:r>
            <a:r>
              <a:rPr lang="en-GB" sz="2000" dirty="0">
                <a:latin typeface="Calibri" pitchFamily="34" charset="0"/>
              </a:rPr>
              <a:t>valuations to </a:t>
            </a:r>
            <a:r>
              <a:rPr lang="en-GB" sz="2000" b="1" u="sng" dirty="0">
                <a:latin typeface="Calibri" pitchFamily="34" charset="0"/>
              </a:rPr>
              <a:t>S</a:t>
            </a:r>
            <a:r>
              <a:rPr lang="en-GB" sz="2000" dirty="0">
                <a:latin typeface="Calibri" pitchFamily="34" charset="0"/>
              </a:rPr>
              <a:t>olution</a:t>
            </a:r>
          </a:p>
          <a:p>
            <a:pPr marL="730250" lvl="1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000" b="1" u="sng" dirty="0">
                <a:latin typeface="Calibri" pitchFamily="34" charset="0"/>
              </a:rPr>
              <a:t>S</a:t>
            </a:r>
            <a:r>
              <a:rPr lang="en-GB" sz="2000" dirty="0">
                <a:latin typeface="Calibri" pitchFamily="34" charset="0"/>
              </a:rPr>
              <a:t>uccess </a:t>
            </a:r>
            <a:r>
              <a:rPr lang="en-GB" sz="2000" b="1" u="sng" dirty="0">
                <a:latin typeface="Calibri" pitchFamily="34" charset="0"/>
              </a:rPr>
              <a:t>R</a:t>
            </a:r>
            <a:r>
              <a:rPr lang="en-GB" sz="2000" dirty="0">
                <a:latin typeface="Calibri" pitchFamily="34" charset="0"/>
              </a:rPr>
              <a:t>ate </a:t>
            </a:r>
          </a:p>
          <a:p>
            <a:pPr marL="730250" lvl="1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000" dirty="0">
                <a:latin typeface="Calibri" pitchFamily="34" charset="0"/>
              </a:rPr>
              <a:t>Robustness, …  </a:t>
            </a:r>
            <a:endParaRPr lang="en-US" sz="2000" dirty="0">
              <a:latin typeface="Calibri" pitchFamily="34" charset="0"/>
            </a:endParaRPr>
          </a:p>
          <a:p>
            <a:pPr marL="730250" lvl="1" indent="-273050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000" dirty="0">
                <a:latin typeface="Calibri" pitchFamily="34" charset="0"/>
              </a:rPr>
              <a:t>Combination  of some of these</a:t>
            </a:r>
          </a:p>
        </p:txBody>
      </p:sp>
    </p:spTree>
    <p:extLst>
      <p:ext uri="{BB962C8B-B14F-4D97-AF65-F5344CB8AC3E}">
        <p14:creationId xmlns:p14="http://schemas.microsoft.com/office/powerpoint/2010/main" val="268629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Off-line vs. on-line calibration / design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58200" cy="415766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Design / calibration method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Off-line </a:t>
            </a:r>
            <a:r>
              <a:rPr lang="en-US" dirty="0" smtClean="0">
                <a:sym typeface="Wingdings" pitchFamily="2" charset="2"/>
              </a:rPr>
              <a:t> parameter tuning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sym typeface="Wingdings" pitchFamily="2" charset="2"/>
              </a:rPr>
              <a:t>On-line  parameter control</a:t>
            </a:r>
            <a:endParaRPr lang="en-GB" dirty="0" smtClean="0">
              <a:sym typeface="Wingdings" pitchFamily="2" charset="2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 smtClean="0">
              <a:sym typeface="Wingdings" pitchFamily="2" charset="2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 smtClean="0">
                <a:sym typeface="Wingdings" pitchFamily="2" charset="2"/>
              </a:rPr>
              <a:t>Advantages of tuning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>
                <a:sym typeface="Wingdings" pitchFamily="2" charset="2"/>
              </a:rPr>
              <a:t>Easier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>
                <a:sym typeface="Wingdings" pitchFamily="2" charset="2"/>
              </a:rPr>
              <a:t>Most immediate need of users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>
                <a:sym typeface="Wingdings" pitchFamily="2" charset="2"/>
              </a:rPr>
              <a:t>Control strategies have parameters too  need tuning themselves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Knowledge about tuning (utility landscapes) can help the design of good control strategies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There are indications that good tuning works better than control</a:t>
            </a:r>
            <a:endParaRPr lang="en-US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383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Tuning by generate-and-test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924800" cy="4648200"/>
          </a:xfrm>
        </p:spPr>
        <p:txBody>
          <a:bodyPr/>
          <a:lstStyle/>
          <a:p>
            <a:pPr eaLnBrk="1" hangingPunct="1"/>
            <a:r>
              <a:rPr lang="en-US" smtClean="0"/>
              <a:t>EA </a:t>
            </a:r>
            <a:r>
              <a:rPr lang="en-GB" smtClean="0"/>
              <a:t>tuning</a:t>
            </a:r>
            <a:r>
              <a:rPr lang="en-US" smtClean="0"/>
              <a:t> is a search problem itself</a:t>
            </a:r>
          </a:p>
          <a:p>
            <a:pPr eaLnBrk="1" hangingPunct="1"/>
            <a:r>
              <a:rPr lang="en-US" smtClean="0"/>
              <a:t>Straightforward approach: generate-and-test</a:t>
            </a:r>
            <a:endParaRPr lang="en-GB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990600" y="2963863"/>
            <a:ext cx="6840538" cy="2979737"/>
            <a:chOff x="476" y="1888"/>
            <a:chExt cx="4309" cy="1877"/>
          </a:xfrm>
        </p:grpSpPr>
        <p:sp>
          <p:nvSpPr>
            <p:cNvPr id="56326" name="Text Box 4"/>
            <p:cNvSpPr txBox="1">
              <a:spLocks noChangeArrowheads="1"/>
            </p:cNvSpPr>
            <p:nvPr/>
          </p:nvSpPr>
          <p:spPr bwMode="auto">
            <a:xfrm>
              <a:off x="1156" y="1979"/>
              <a:ext cx="2939" cy="34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Arial Unicode MS" pitchFamily="34" charset="-128"/>
                </a:rPr>
                <a:t>Generate parameter vectors</a:t>
              </a:r>
            </a:p>
          </p:txBody>
        </p:sp>
        <p:sp>
          <p:nvSpPr>
            <p:cNvPr id="56327" name="Text Box 5"/>
            <p:cNvSpPr txBox="1">
              <a:spLocks noChangeArrowheads="1"/>
            </p:cNvSpPr>
            <p:nvPr/>
          </p:nvSpPr>
          <p:spPr bwMode="auto">
            <a:xfrm>
              <a:off x="1348" y="2840"/>
              <a:ext cx="2439" cy="343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Arial Unicode MS" pitchFamily="34" charset="-128"/>
                </a:rPr>
                <a:t>Test parameter vectors</a:t>
              </a:r>
            </a:p>
          </p:txBody>
        </p:sp>
        <p:sp>
          <p:nvSpPr>
            <p:cNvPr id="56328" name="AutoShape 9"/>
            <p:cNvSpPr>
              <a:spLocks noChangeArrowheads="1"/>
            </p:cNvSpPr>
            <p:nvPr/>
          </p:nvSpPr>
          <p:spPr bwMode="auto">
            <a:xfrm>
              <a:off x="476" y="2024"/>
              <a:ext cx="635" cy="1270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DDDDDD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>
                <a:latin typeface="Calibri" pitchFamily="34" charset="0"/>
              </a:endParaRPr>
            </a:p>
          </p:txBody>
        </p:sp>
        <p:sp>
          <p:nvSpPr>
            <p:cNvPr id="56329" name="AutoShape 11"/>
            <p:cNvSpPr>
              <a:spLocks noChangeArrowheads="1"/>
            </p:cNvSpPr>
            <p:nvPr/>
          </p:nvSpPr>
          <p:spPr bwMode="auto">
            <a:xfrm rot="5400000">
              <a:off x="2480" y="3303"/>
              <a:ext cx="453" cy="4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17 h 21600"/>
                <a:gd name="T20" fmla="*/ 1850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DDDDDD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AutoShape 12"/>
            <p:cNvSpPr>
              <a:spLocks noChangeArrowheads="1"/>
            </p:cNvSpPr>
            <p:nvPr/>
          </p:nvSpPr>
          <p:spPr bwMode="auto">
            <a:xfrm rot="10800000">
              <a:off x="4150" y="1888"/>
              <a:ext cx="635" cy="1270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DDDDDD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>
                <a:latin typeface="Calibri" pitchFamily="34" charset="0"/>
              </a:endParaRPr>
            </a:p>
          </p:txBody>
        </p:sp>
        <p:sp>
          <p:nvSpPr>
            <p:cNvPr id="56331" name="Text Box 13"/>
            <p:cNvSpPr txBox="1">
              <a:spLocks noChangeArrowheads="1"/>
            </p:cNvSpPr>
            <p:nvPr/>
          </p:nvSpPr>
          <p:spPr bwMode="auto">
            <a:xfrm>
              <a:off x="2998" y="3461"/>
              <a:ext cx="997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 Unicode MS" pitchFamily="34" charset="-128"/>
                </a:rPr>
                <a:t>Terminate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8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Testing parameter vectors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28800"/>
            <a:ext cx="8656637" cy="4114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Run EA with these parameters on the given problem or problems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Record </a:t>
            </a:r>
            <a:r>
              <a:rPr lang="en-US" dirty="0" smtClean="0">
                <a:solidFill>
                  <a:srgbClr val="E46C0A"/>
                </a:solidFill>
              </a:rPr>
              <a:t>EA performance </a:t>
            </a:r>
            <a:r>
              <a:rPr lang="en-US" dirty="0" smtClean="0"/>
              <a:t>in that run e.g., by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E46C0A"/>
                </a:solidFill>
              </a:rPr>
              <a:t>Solution quality </a:t>
            </a:r>
            <a:r>
              <a:rPr lang="en-US" dirty="0" smtClean="0"/>
              <a:t>= best fitness at termination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E46C0A"/>
                </a:solidFill>
              </a:rPr>
              <a:t>Speed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>
                <a:latin typeface="Arial"/>
                <a:cs typeface="Arial"/>
              </a:rPr>
              <a:t>≈ </a:t>
            </a:r>
            <a:r>
              <a:rPr lang="en-US" dirty="0" smtClean="0"/>
              <a:t>time used to find required solution quality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EAs are stochastic </a:t>
            </a:r>
            <a:r>
              <a:rPr lang="en-US" dirty="0" smtClean="0">
                <a:sym typeface="Wingdings" pitchFamily="2" charset="2"/>
              </a:rPr>
              <a:t> repetitions are needed</a:t>
            </a:r>
            <a:r>
              <a:rPr lang="en-US" dirty="0" smtClean="0"/>
              <a:t> for reliable evaluation </a:t>
            </a:r>
            <a:r>
              <a:rPr lang="en-US" dirty="0" smtClean="0">
                <a:sym typeface="Wingdings" pitchFamily="2" charset="2"/>
              </a:rPr>
              <a:t> we get statistics, e.g.,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E46C0A"/>
                </a:solidFill>
                <a:sym typeface="Wingdings" pitchFamily="2" charset="2"/>
              </a:rPr>
              <a:t>Average performance </a:t>
            </a:r>
            <a:r>
              <a:rPr lang="en-US" dirty="0" smtClean="0">
                <a:sym typeface="Wingdings" pitchFamily="2" charset="2"/>
              </a:rPr>
              <a:t>by solution quality, speed (MBF, AES, AEB)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E46C0A"/>
                </a:solidFill>
              </a:rPr>
              <a:t>Success rate </a:t>
            </a:r>
            <a:r>
              <a:rPr lang="en-US" dirty="0" smtClean="0"/>
              <a:t>= % runs ending with success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E46C0A"/>
                </a:solidFill>
              </a:rPr>
              <a:t>Robustness </a:t>
            </a:r>
            <a:r>
              <a:rPr lang="en-US" dirty="0" smtClean="0"/>
              <a:t>= variance in those averages over different problems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Big issue: how many repetitions of the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7916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rial" charset="0"/>
              </a:rPr>
              <a:t>Numeric parameters</a:t>
            </a:r>
          </a:p>
        </p:txBody>
      </p:sp>
      <p:sp>
        <p:nvSpPr>
          <p:cNvPr id="59396" name="Tijdelijke aanduiding voor inhoud 2"/>
          <p:cNvSpPr>
            <a:spLocks noGrp="1"/>
          </p:cNvSpPr>
          <p:nvPr>
            <p:ph idx="1"/>
          </p:nvPr>
        </p:nvSpPr>
        <p:spPr>
          <a:xfrm>
            <a:off x="722313" y="1655763"/>
            <a:ext cx="8220075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E.g., population size, xover rate, tournament size, … </a:t>
            </a:r>
          </a:p>
          <a:p>
            <a:pPr eaLnBrk="1" hangingPunct="1"/>
            <a:r>
              <a:rPr lang="en-US" smtClean="0">
                <a:latin typeface="Arial" charset="0"/>
              </a:rPr>
              <a:t>Domain is subset of R, Z, N (finite or infinite)</a:t>
            </a:r>
          </a:p>
          <a:p>
            <a:pPr eaLnBrk="1" hangingPunct="1"/>
            <a:r>
              <a:rPr lang="en-US" smtClean="0">
                <a:latin typeface="Arial" charset="0"/>
              </a:rPr>
              <a:t>Sensible distance metric </a:t>
            </a:r>
            <a:r>
              <a:rPr lang="en-US" smtClean="0">
                <a:latin typeface="Arial" charset="0"/>
                <a:sym typeface="Wingdings" pitchFamily="2" charset="2"/>
              </a:rPr>
              <a:t> searchable</a:t>
            </a:r>
            <a:endParaRPr lang="en-US" smtClean="0">
              <a:latin typeface="Arial" charset="0"/>
            </a:endParaRPr>
          </a:p>
          <a:p>
            <a:pPr lvl="1" eaLnBrk="1" hangingPunct="1"/>
            <a:endParaRPr lang="en-US" smtClean="0">
              <a:latin typeface="Arial" charset="0"/>
            </a:endParaRPr>
          </a:p>
          <a:p>
            <a:pPr lvl="1" eaLnBrk="1" hangingPunct="1"/>
            <a:endParaRPr lang="en-US" smtClean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18</a:t>
            </a:r>
            <a:endParaRPr lang="nl-NL" dirty="0"/>
          </a:p>
        </p:txBody>
      </p:sp>
      <p:grpSp>
        <p:nvGrpSpPr>
          <p:cNvPr id="59397" name="Groep 15"/>
          <p:cNvGrpSpPr>
            <a:grpSpLocks/>
          </p:cNvGrpSpPr>
          <p:nvPr/>
        </p:nvGrpSpPr>
        <p:grpSpPr bwMode="auto">
          <a:xfrm>
            <a:off x="523875" y="3328738"/>
            <a:ext cx="3525838" cy="2513012"/>
            <a:chOff x="1046432" y="3100390"/>
            <a:chExt cx="3525569" cy="2512988"/>
          </a:xfrm>
        </p:grpSpPr>
        <p:sp>
          <p:nvSpPr>
            <p:cNvPr id="59407" name="Vrije vorm 5"/>
            <p:cNvSpPr>
              <a:spLocks noChangeArrowheads="1"/>
            </p:cNvSpPr>
            <p:nvPr/>
          </p:nvSpPr>
          <p:spPr bwMode="auto">
            <a:xfrm>
              <a:off x="1651000" y="3320143"/>
              <a:ext cx="2888343" cy="1770743"/>
            </a:xfrm>
            <a:custGeom>
              <a:avLst/>
              <a:gdLst>
                <a:gd name="T0" fmla="*/ 0 w 2888343"/>
                <a:gd name="T1" fmla="*/ 537028 h 1770743"/>
                <a:gd name="T2" fmla="*/ 406400 w 2888343"/>
                <a:gd name="T3" fmla="*/ 0 h 1770743"/>
                <a:gd name="T4" fmla="*/ 740229 w 2888343"/>
                <a:gd name="T5" fmla="*/ 537028 h 1770743"/>
                <a:gd name="T6" fmla="*/ 1146639 w 2888343"/>
                <a:gd name="T7" fmla="*/ 812800 h 1770743"/>
                <a:gd name="T8" fmla="*/ 1799781 w 2888343"/>
                <a:gd name="T9" fmla="*/ 914400 h 1770743"/>
                <a:gd name="T10" fmla="*/ 2351315 w 2888343"/>
                <a:gd name="T11" fmla="*/ 1132114 h 1770743"/>
                <a:gd name="T12" fmla="*/ 2714171 w 2888343"/>
                <a:gd name="T13" fmla="*/ 1422400 h 1770743"/>
                <a:gd name="T14" fmla="*/ 2888343 w 2888343"/>
                <a:gd name="T15" fmla="*/ 1770743 h 17707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88343"/>
                <a:gd name="T25" fmla="*/ 0 h 1770743"/>
                <a:gd name="T26" fmla="*/ 2888343 w 2888343"/>
                <a:gd name="T27" fmla="*/ 1770743 h 17707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88343" h="1770743">
                  <a:moveTo>
                    <a:pt x="0" y="537028"/>
                  </a:moveTo>
                  <a:cubicBezTo>
                    <a:pt x="141514" y="268514"/>
                    <a:pt x="283029" y="0"/>
                    <a:pt x="406400" y="0"/>
                  </a:cubicBezTo>
                  <a:cubicBezTo>
                    <a:pt x="529771" y="0"/>
                    <a:pt x="616858" y="401561"/>
                    <a:pt x="740229" y="537028"/>
                  </a:cubicBezTo>
                  <a:cubicBezTo>
                    <a:pt x="863600" y="672495"/>
                    <a:pt x="970039" y="749905"/>
                    <a:pt x="1146629" y="812800"/>
                  </a:cubicBezTo>
                  <a:cubicBezTo>
                    <a:pt x="1323219" y="875695"/>
                    <a:pt x="1598990" y="861181"/>
                    <a:pt x="1799771" y="914400"/>
                  </a:cubicBezTo>
                  <a:cubicBezTo>
                    <a:pt x="2000552" y="967619"/>
                    <a:pt x="2198914" y="1047447"/>
                    <a:pt x="2351314" y="1132114"/>
                  </a:cubicBezTo>
                  <a:cubicBezTo>
                    <a:pt x="2503714" y="1216781"/>
                    <a:pt x="2624666" y="1315962"/>
                    <a:pt x="2714171" y="1422400"/>
                  </a:cubicBezTo>
                  <a:cubicBezTo>
                    <a:pt x="2803676" y="1528838"/>
                    <a:pt x="2846009" y="1649790"/>
                    <a:pt x="2888343" y="1770743"/>
                  </a:cubicBezTo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08" name="Groep 13"/>
            <p:cNvGrpSpPr>
              <a:grpSpLocks/>
            </p:cNvGrpSpPr>
            <p:nvPr/>
          </p:nvGrpSpPr>
          <p:grpSpPr bwMode="auto">
            <a:xfrm>
              <a:off x="1638280" y="3100390"/>
              <a:ext cx="2933721" cy="2071702"/>
              <a:chOff x="1638280" y="3100390"/>
              <a:chExt cx="2933721" cy="2071702"/>
            </a:xfrm>
          </p:grpSpPr>
          <p:cxnSp>
            <p:nvCxnSpPr>
              <p:cNvPr id="59411" name="Rechte verbindingslijn 7"/>
              <p:cNvCxnSpPr>
                <a:cxnSpLocks noChangeShapeType="1"/>
              </p:cNvCxnSpPr>
              <p:nvPr/>
            </p:nvCxnSpPr>
            <p:spPr bwMode="auto">
              <a:xfrm rot="5400000">
                <a:off x="622271" y="4135447"/>
                <a:ext cx="2071702" cy="1588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59412" name="Rechte verbindingslijn 8"/>
              <p:cNvCxnSpPr>
                <a:cxnSpLocks noChangeShapeType="1"/>
              </p:cNvCxnSpPr>
              <p:nvPr/>
            </p:nvCxnSpPr>
            <p:spPr bwMode="auto">
              <a:xfrm rot="10800000" flipV="1">
                <a:off x="1638280" y="5143499"/>
                <a:ext cx="2933721" cy="3191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9409" name="Tekstvak 12"/>
            <p:cNvSpPr txBox="1">
              <a:spLocks noChangeArrowheads="1"/>
            </p:cNvSpPr>
            <p:nvPr/>
          </p:nvSpPr>
          <p:spPr bwMode="auto">
            <a:xfrm>
              <a:off x="2006797" y="5213332"/>
              <a:ext cx="2065179" cy="40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Calibri" pitchFamily="34" charset="0"/>
                </a:rPr>
                <a:t>Parameter value</a:t>
              </a:r>
            </a:p>
          </p:txBody>
        </p:sp>
        <p:sp>
          <p:nvSpPr>
            <p:cNvPr id="59410" name="Tekstvak 14"/>
            <p:cNvSpPr txBox="1">
              <a:spLocks noChangeArrowheads="1"/>
            </p:cNvSpPr>
            <p:nvPr/>
          </p:nvSpPr>
          <p:spPr bwMode="auto">
            <a:xfrm rot="-5400000">
              <a:off x="235213" y="3963995"/>
              <a:ext cx="2022456" cy="400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Calibri" pitchFamily="34" charset="0"/>
                </a:rPr>
                <a:t>EA performance</a:t>
              </a:r>
            </a:p>
          </p:txBody>
        </p:sp>
      </p:grpSp>
      <p:grpSp>
        <p:nvGrpSpPr>
          <p:cNvPr id="59398" name="Groep 23"/>
          <p:cNvGrpSpPr>
            <a:grpSpLocks/>
          </p:cNvGrpSpPr>
          <p:nvPr/>
        </p:nvGrpSpPr>
        <p:grpSpPr bwMode="auto">
          <a:xfrm>
            <a:off x="5057775" y="3328738"/>
            <a:ext cx="3525838" cy="2513012"/>
            <a:chOff x="5093911" y="3062785"/>
            <a:chExt cx="3525569" cy="2512988"/>
          </a:xfrm>
        </p:grpSpPr>
        <p:sp>
          <p:nvSpPr>
            <p:cNvPr id="59401" name="Vrije vorm 17"/>
            <p:cNvSpPr>
              <a:spLocks noChangeArrowheads="1"/>
            </p:cNvSpPr>
            <p:nvPr/>
          </p:nvSpPr>
          <p:spPr bwMode="auto">
            <a:xfrm>
              <a:off x="5698479" y="3889980"/>
              <a:ext cx="2888343" cy="416461"/>
            </a:xfrm>
            <a:custGeom>
              <a:avLst/>
              <a:gdLst>
                <a:gd name="T0" fmla="*/ 0 w 2888343"/>
                <a:gd name="T1" fmla="*/ 416461 h 416461"/>
                <a:gd name="T2" fmla="*/ 406400 w 2888343"/>
                <a:gd name="T3" fmla="*/ 247568 h 416461"/>
                <a:gd name="T4" fmla="*/ 740229 w 2888343"/>
                <a:gd name="T5" fmla="*/ 24575 h 416461"/>
                <a:gd name="T6" fmla="*/ 1284222 w 2888343"/>
                <a:gd name="T7" fmla="*/ 100116 h 416461"/>
                <a:gd name="T8" fmla="*/ 1550400 w 2888343"/>
                <a:gd name="T9" fmla="*/ 193470 h 416461"/>
                <a:gd name="T10" fmla="*/ 1747360 w 2888343"/>
                <a:gd name="T11" fmla="*/ 171368 h 416461"/>
                <a:gd name="T12" fmla="*/ 2079869 w 2888343"/>
                <a:gd name="T13" fmla="*/ 147617 h 416461"/>
                <a:gd name="T14" fmla="*/ 2559793 w 2888343"/>
                <a:gd name="T15" fmla="*/ 259443 h 416461"/>
                <a:gd name="T16" fmla="*/ 2671949 w 2888343"/>
                <a:gd name="T17" fmla="*/ 251526 h 416461"/>
                <a:gd name="T18" fmla="*/ 2714171 w 2888343"/>
                <a:gd name="T19" fmla="*/ 328056 h 416461"/>
                <a:gd name="T20" fmla="*/ 2888343 w 2888343"/>
                <a:gd name="T21" fmla="*/ 332015 h 4164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88343"/>
                <a:gd name="T34" fmla="*/ 0 h 416461"/>
                <a:gd name="T35" fmla="*/ 2888343 w 2888343"/>
                <a:gd name="T36" fmla="*/ 416461 h 4164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88343" h="416461">
                  <a:moveTo>
                    <a:pt x="0" y="416461"/>
                  </a:moveTo>
                  <a:cubicBezTo>
                    <a:pt x="141514" y="147947"/>
                    <a:pt x="283029" y="312882"/>
                    <a:pt x="406400" y="247568"/>
                  </a:cubicBezTo>
                  <a:cubicBezTo>
                    <a:pt x="529772" y="182254"/>
                    <a:pt x="593927" y="49150"/>
                    <a:pt x="740229" y="24575"/>
                  </a:cubicBezTo>
                  <a:cubicBezTo>
                    <a:pt x="886531" y="0"/>
                    <a:pt x="1149185" y="71967"/>
                    <a:pt x="1284212" y="100116"/>
                  </a:cubicBezTo>
                  <a:cubicBezTo>
                    <a:pt x="1419239" y="128265"/>
                    <a:pt x="1473200" y="181595"/>
                    <a:pt x="1550390" y="193470"/>
                  </a:cubicBezTo>
                  <a:cubicBezTo>
                    <a:pt x="1627580" y="205345"/>
                    <a:pt x="1659105" y="179010"/>
                    <a:pt x="1747350" y="171368"/>
                  </a:cubicBezTo>
                  <a:cubicBezTo>
                    <a:pt x="1835595" y="163726"/>
                    <a:pt x="1944452" y="132938"/>
                    <a:pt x="2079859" y="147617"/>
                  </a:cubicBezTo>
                  <a:cubicBezTo>
                    <a:pt x="2215266" y="162296"/>
                    <a:pt x="2461111" y="242125"/>
                    <a:pt x="2559792" y="259443"/>
                  </a:cubicBezTo>
                  <a:cubicBezTo>
                    <a:pt x="2658473" y="276761"/>
                    <a:pt x="2646218" y="240091"/>
                    <a:pt x="2671948" y="251526"/>
                  </a:cubicBezTo>
                  <a:cubicBezTo>
                    <a:pt x="2697678" y="262961"/>
                    <a:pt x="2678105" y="314641"/>
                    <a:pt x="2714171" y="328056"/>
                  </a:cubicBezTo>
                  <a:cubicBezTo>
                    <a:pt x="2750237" y="341471"/>
                    <a:pt x="2846009" y="211062"/>
                    <a:pt x="2888343" y="332015"/>
                  </a:cubicBezTo>
                </a:path>
              </a:pathLst>
            </a:custGeom>
            <a:noFill/>
            <a:ln w="25400" algn="ctr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02" name="Groep 13"/>
            <p:cNvGrpSpPr>
              <a:grpSpLocks/>
            </p:cNvGrpSpPr>
            <p:nvPr/>
          </p:nvGrpSpPr>
          <p:grpSpPr bwMode="auto">
            <a:xfrm>
              <a:off x="5685759" y="3062785"/>
              <a:ext cx="2933721" cy="2071702"/>
              <a:chOff x="1638280" y="3100390"/>
              <a:chExt cx="2933721" cy="2071702"/>
            </a:xfrm>
          </p:grpSpPr>
          <p:cxnSp>
            <p:nvCxnSpPr>
              <p:cNvPr id="59405" name="Rechte verbindingslijn 21"/>
              <p:cNvCxnSpPr>
                <a:cxnSpLocks noChangeShapeType="1"/>
              </p:cNvCxnSpPr>
              <p:nvPr/>
            </p:nvCxnSpPr>
            <p:spPr bwMode="auto">
              <a:xfrm rot="5400000">
                <a:off x="622271" y="4135447"/>
                <a:ext cx="2071702" cy="1588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59406" name="Rechte verbindingslijn 22"/>
              <p:cNvCxnSpPr>
                <a:cxnSpLocks noChangeShapeType="1"/>
              </p:cNvCxnSpPr>
              <p:nvPr/>
            </p:nvCxnSpPr>
            <p:spPr bwMode="auto">
              <a:xfrm rot="10800000" flipV="1">
                <a:off x="1638280" y="5143499"/>
                <a:ext cx="2933721" cy="3191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9403" name="Tekstvak 19"/>
            <p:cNvSpPr txBox="1">
              <a:spLocks noChangeArrowheads="1"/>
            </p:cNvSpPr>
            <p:nvPr/>
          </p:nvSpPr>
          <p:spPr bwMode="auto">
            <a:xfrm>
              <a:off x="6054276" y="5175727"/>
              <a:ext cx="2065179" cy="40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Calibri" pitchFamily="34" charset="0"/>
                </a:rPr>
                <a:t>Parameter value</a:t>
              </a:r>
            </a:p>
          </p:txBody>
        </p:sp>
        <p:sp>
          <p:nvSpPr>
            <p:cNvPr id="59404" name="Tekstvak 20"/>
            <p:cNvSpPr txBox="1">
              <a:spLocks noChangeArrowheads="1"/>
            </p:cNvSpPr>
            <p:nvPr/>
          </p:nvSpPr>
          <p:spPr bwMode="auto">
            <a:xfrm rot="-5400000">
              <a:off x="4282692" y="3926390"/>
              <a:ext cx="2022456" cy="400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Calibri" pitchFamily="34" charset="0"/>
                </a:rPr>
                <a:t>EA performance</a:t>
              </a:r>
            </a:p>
          </p:txBody>
        </p:sp>
      </p:grpSp>
      <p:sp>
        <p:nvSpPr>
          <p:cNvPr id="59399" name="Tekstvak 24"/>
          <p:cNvSpPr txBox="1">
            <a:spLocks noChangeArrowheads="1"/>
          </p:cNvSpPr>
          <p:nvPr/>
        </p:nvSpPr>
        <p:spPr bwMode="auto">
          <a:xfrm>
            <a:off x="831850" y="5844925"/>
            <a:ext cx="3344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Relevant parameter</a:t>
            </a:r>
          </a:p>
        </p:txBody>
      </p:sp>
      <p:sp>
        <p:nvSpPr>
          <p:cNvPr id="59400" name="Tekstvak 25"/>
          <p:cNvSpPr txBox="1">
            <a:spLocks noChangeArrowheads="1"/>
          </p:cNvSpPr>
          <p:nvPr/>
        </p:nvSpPr>
        <p:spPr bwMode="auto">
          <a:xfrm>
            <a:off x="5187950" y="5854450"/>
            <a:ext cx="3425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00CC00"/>
                </a:solidFill>
              </a:rPr>
              <a:t>Irrelevant parameter</a:t>
            </a:r>
          </a:p>
        </p:txBody>
      </p:sp>
    </p:spTree>
    <p:extLst>
      <p:ext uri="{BB962C8B-B14F-4D97-AF65-F5344CB8AC3E}">
        <p14:creationId xmlns:p14="http://schemas.microsoft.com/office/powerpoint/2010/main" val="6084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rial" charset="0"/>
              </a:rPr>
              <a:t>Symbolic parameters</a:t>
            </a:r>
          </a:p>
        </p:txBody>
      </p:sp>
      <p:sp>
        <p:nvSpPr>
          <p:cNvPr id="60420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571625"/>
            <a:ext cx="871537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E.g., xover_operator,  elitism,  selection_method</a:t>
            </a:r>
          </a:p>
          <a:p>
            <a:pPr eaLnBrk="1" hangingPunct="1"/>
            <a:r>
              <a:rPr lang="en-US" sz="2400" smtClean="0"/>
              <a:t>Finite domain, e.g., {1-point, uniform, averaging}, {Y, N}</a:t>
            </a:r>
          </a:p>
          <a:p>
            <a:pPr eaLnBrk="1" hangingPunct="1"/>
            <a:r>
              <a:rPr lang="en-US" sz="2400" smtClean="0"/>
              <a:t>No sensible distance metric </a:t>
            </a:r>
            <a:r>
              <a:rPr lang="en-US" sz="2400" smtClean="0">
                <a:sym typeface="Wingdings" pitchFamily="2" charset="2"/>
              </a:rPr>
              <a:t> non-searchable, must be sampled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grpSp>
        <p:nvGrpSpPr>
          <p:cNvPr id="60421" name="Groep 49"/>
          <p:cNvGrpSpPr>
            <a:grpSpLocks/>
          </p:cNvGrpSpPr>
          <p:nvPr/>
        </p:nvGrpSpPr>
        <p:grpSpPr bwMode="auto">
          <a:xfrm>
            <a:off x="523875" y="3243263"/>
            <a:ext cx="3371850" cy="2513012"/>
            <a:chOff x="523932" y="3242890"/>
            <a:chExt cx="3371194" cy="2512988"/>
          </a:xfrm>
        </p:grpSpPr>
        <p:grpSp>
          <p:nvGrpSpPr>
            <p:cNvPr id="60445" name="Groep 13"/>
            <p:cNvGrpSpPr>
              <a:grpSpLocks/>
            </p:cNvGrpSpPr>
            <p:nvPr/>
          </p:nvGrpSpPr>
          <p:grpSpPr bwMode="auto">
            <a:xfrm>
              <a:off x="961405" y="3242890"/>
              <a:ext cx="2933721" cy="2071702"/>
              <a:chOff x="1638280" y="3100390"/>
              <a:chExt cx="2933721" cy="2071702"/>
            </a:xfrm>
          </p:grpSpPr>
          <p:cxnSp>
            <p:nvCxnSpPr>
              <p:cNvPr id="60464" name="Rechte verbindingslijn 9"/>
              <p:cNvCxnSpPr>
                <a:cxnSpLocks noChangeShapeType="1"/>
              </p:cNvCxnSpPr>
              <p:nvPr/>
            </p:nvCxnSpPr>
            <p:spPr bwMode="auto">
              <a:xfrm rot="5400000">
                <a:off x="622271" y="4135447"/>
                <a:ext cx="2071702" cy="1588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60465" name="Rechte verbindingslijn 10"/>
              <p:cNvCxnSpPr>
                <a:cxnSpLocks noChangeShapeType="1"/>
              </p:cNvCxnSpPr>
              <p:nvPr/>
            </p:nvCxnSpPr>
            <p:spPr bwMode="auto">
              <a:xfrm rot="10800000" flipV="1">
                <a:off x="1638280" y="5143499"/>
                <a:ext cx="2933721" cy="3191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60446" name="Tekstvak 7"/>
            <p:cNvSpPr txBox="1">
              <a:spLocks noChangeArrowheads="1"/>
            </p:cNvSpPr>
            <p:nvPr/>
          </p:nvSpPr>
          <p:spPr bwMode="auto">
            <a:xfrm>
              <a:off x="1484183" y="5355832"/>
              <a:ext cx="2064935" cy="40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Calibri" pitchFamily="34" charset="0"/>
                </a:rPr>
                <a:t>Parameter value</a:t>
              </a:r>
            </a:p>
          </p:txBody>
        </p:sp>
        <p:sp>
          <p:nvSpPr>
            <p:cNvPr id="60447" name="Tekstvak 8"/>
            <p:cNvSpPr txBox="1">
              <a:spLocks noChangeArrowheads="1"/>
            </p:cNvSpPr>
            <p:nvPr/>
          </p:nvSpPr>
          <p:spPr bwMode="auto">
            <a:xfrm rot="-5400000">
              <a:off x="-287310" y="4106519"/>
              <a:ext cx="2022456" cy="399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Calibri" pitchFamily="34" charset="0"/>
                </a:rPr>
                <a:t>EA performance</a:t>
              </a:r>
            </a:p>
          </p:txBody>
        </p:sp>
        <p:cxnSp>
          <p:nvCxnSpPr>
            <p:cNvPr id="60448" name="Rechte verbindingslijn 17"/>
            <p:cNvCxnSpPr>
              <a:cxnSpLocks noChangeShapeType="1"/>
            </p:cNvCxnSpPr>
            <p:nvPr/>
          </p:nvCxnSpPr>
          <p:spPr bwMode="auto">
            <a:xfrm rot="16200000" flipH="1">
              <a:off x="789694" y="4339344"/>
              <a:ext cx="738960" cy="335951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49" name="Rechte verbindingslijn 20"/>
            <p:cNvCxnSpPr>
              <a:cxnSpLocks noChangeShapeType="1"/>
            </p:cNvCxnSpPr>
            <p:nvPr/>
          </p:nvCxnSpPr>
          <p:spPr bwMode="auto">
            <a:xfrm rot="5400000" flipH="1" flipV="1">
              <a:off x="1142421" y="4330372"/>
              <a:ext cx="743200" cy="362857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0" name="Rechte verbindingslijn 21"/>
            <p:cNvCxnSpPr>
              <a:cxnSpLocks noChangeShapeType="1"/>
            </p:cNvCxnSpPr>
            <p:nvPr/>
          </p:nvCxnSpPr>
          <p:spPr bwMode="auto">
            <a:xfrm rot="16200000" flipH="1">
              <a:off x="1661006" y="4175605"/>
              <a:ext cx="402401" cy="339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1" name="Rechte verbindingslijn 24"/>
            <p:cNvCxnSpPr>
              <a:cxnSpLocks noChangeShapeType="1"/>
            </p:cNvCxnSpPr>
            <p:nvPr/>
          </p:nvCxnSpPr>
          <p:spPr bwMode="auto">
            <a:xfrm rot="5400000" flipH="1" flipV="1">
              <a:off x="1868218" y="3999100"/>
              <a:ext cx="714832" cy="362032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2" name="Rechte verbindingslijn 31"/>
            <p:cNvCxnSpPr>
              <a:cxnSpLocks noChangeShapeType="1"/>
            </p:cNvCxnSpPr>
            <p:nvPr/>
          </p:nvCxnSpPr>
          <p:spPr bwMode="auto">
            <a:xfrm rot="16200000" flipH="1">
              <a:off x="2384905" y="3845406"/>
              <a:ext cx="402401" cy="339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3" name="Rechte verbindingslijn 35"/>
            <p:cNvCxnSpPr>
              <a:cxnSpLocks noChangeShapeType="1"/>
            </p:cNvCxnSpPr>
            <p:nvPr/>
          </p:nvCxnSpPr>
          <p:spPr bwMode="auto">
            <a:xfrm rot="5400000" flipH="1" flipV="1">
              <a:off x="2726748" y="3819196"/>
              <a:ext cx="432051" cy="362860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0454" name="Rechte verbindingslijn 37"/>
            <p:cNvCxnSpPr>
              <a:cxnSpLocks noChangeShapeType="1"/>
            </p:cNvCxnSpPr>
            <p:nvPr/>
          </p:nvCxnSpPr>
          <p:spPr bwMode="auto">
            <a:xfrm rot="16200000" flipH="1">
              <a:off x="3096105" y="3813656"/>
              <a:ext cx="402401" cy="339588"/>
            </a:xfrm>
            <a:prstGeom prst="line">
              <a:avLst/>
            </a:prstGeom>
            <a:noFill/>
            <a:ln w="25400" algn="ctr">
              <a:solidFill>
                <a:srgbClr val="00CC00"/>
              </a:solidFill>
              <a:round/>
              <a:headEnd type="oval" w="med" len="med"/>
              <a:tailEnd type="oval" w="med" len="med"/>
            </a:ln>
          </p:spPr>
        </p:cxnSp>
        <p:grpSp>
          <p:nvGrpSpPr>
            <p:cNvPr id="60455" name="Groep 48"/>
            <p:cNvGrpSpPr>
              <a:grpSpLocks/>
            </p:cNvGrpSpPr>
            <p:nvPr/>
          </p:nvGrpSpPr>
          <p:grpSpPr bwMode="auto">
            <a:xfrm>
              <a:off x="787400" y="4870450"/>
              <a:ext cx="2895600" cy="400110"/>
              <a:chOff x="787400" y="4870450"/>
              <a:chExt cx="2895600" cy="400110"/>
            </a:xfrm>
          </p:grpSpPr>
          <p:sp>
            <p:nvSpPr>
              <p:cNvPr id="60456" name="Tekstvak 38"/>
              <p:cNvSpPr txBox="1">
                <a:spLocks noChangeArrowheads="1"/>
              </p:cNvSpPr>
              <p:nvPr/>
            </p:nvSpPr>
            <p:spPr bwMode="auto">
              <a:xfrm>
                <a:off x="787406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60457" name="Tekstvak 41"/>
              <p:cNvSpPr txBox="1">
                <a:spLocks noChangeArrowheads="1"/>
              </p:cNvSpPr>
              <p:nvPr/>
            </p:nvSpPr>
            <p:spPr bwMode="auto">
              <a:xfrm>
                <a:off x="1142937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60458" name="Tekstvak 42"/>
              <p:cNvSpPr txBox="1">
                <a:spLocks noChangeArrowheads="1"/>
              </p:cNvSpPr>
              <p:nvPr/>
            </p:nvSpPr>
            <p:spPr bwMode="auto">
              <a:xfrm>
                <a:off x="1853999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60459" name="Tekstvak 43"/>
              <p:cNvSpPr txBox="1">
                <a:spLocks noChangeArrowheads="1"/>
              </p:cNvSpPr>
              <p:nvPr/>
            </p:nvSpPr>
            <p:spPr bwMode="auto">
              <a:xfrm>
                <a:off x="2209529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E</a:t>
                </a:r>
              </a:p>
            </p:txBody>
          </p:sp>
          <p:sp>
            <p:nvSpPr>
              <p:cNvPr id="60460" name="Tekstvak 44"/>
              <p:cNvSpPr txBox="1">
                <a:spLocks noChangeArrowheads="1"/>
              </p:cNvSpPr>
              <p:nvPr/>
            </p:nvSpPr>
            <p:spPr bwMode="auto">
              <a:xfrm>
                <a:off x="2565060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F</a:t>
                </a:r>
              </a:p>
            </p:txBody>
          </p:sp>
          <p:sp>
            <p:nvSpPr>
              <p:cNvPr id="60461" name="Tekstvak 45"/>
              <p:cNvSpPr txBox="1">
                <a:spLocks noChangeArrowheads="1"/>
              </p:cNvSpPr>
              <p:nvPr/>
            </p:nvSpPr>
            <p:spPr bwMode="auto">
              <a:xfrm>
                <a:off x="2920591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G</a:t>
                </a:r>
              </a:p>
            </p:txBody>
          </p:sp>
          <p:sp>
            <p:nvSpPr>
              <p:cNvPr id="60462" name="Tekstvak 46"/>
              <p:cNvSpPr txBox="1">
                <a:spLocks noChangeArrowheads="1"/>
              </p:cNvSpPr>
              <p:nvPr/>
            </p:nvSpPr>
            <p:spPr bwMode="auto">
              <a:xfrm>
                <a:off x="3276122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H</a:t>
                </a:r>
              </a:p>
            </p:txBody>
          </p:sp>
          <p:sp>
            <p:nvSpPr>
              <p:cNvPr id="60463" name="Tekstvak 47"/>
              <p:cNvSpPr txBox="1">
                <a:spLocks noChangeArrowheads="1"/>
              </p:cNvSpPr>
              <p:nvPr/>
            </p:nvSpPr>
            <p:spPr bwMode="auto">
              <a:xfrm>
                <a:off x="1498468" y="4870061"/>
                <a:ext cx="406321" cy="4000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CC00"/>
                    </a:solidFill>
                    <a:latin typeface="Calibri" pitchFamily="34" charset="0"/>
                  </a:rPr>
                  <a:t>C</a:t>
                </a:r>
              </a:p>
            </p:txBody>
          </p:sp>
        </p:grpSp>
      </p:grpSp>
      <p:grpSp>
        <p:nvGrpSpPr>
          <p:cNvPr id="60422" name="Groep 13"/>
          <p:cNvGrpSpPr>
            <a:grpSpLocks/>
          </p:cNvGrpSpPr>
          <p:nvPr/>
        </p:nvGrpSpPr>
        <p:grpSpPr bwMode="auto">
          <a:xfrm>
            <a:off x="5162550" y="3243263"/>
            <a:ext cx="2933700" cy="2071687"/>
            <a:chOff x="1638280" y="3100390"/>
            <a:chExt cx="2933721" cy="2071702"/>
          </a:xfrm>
        </p:grpSpPr>
        <p:cxnSp>
          <p:nvCxnSpPr>
            <p:cNvPr id="60443" name="Rechte verbindingslijn 70"/>
            <p:cNvCxnSpPr>
              <a:cxnSpLocks noChangeShapeType="1"/>
            </p:cNvCxnSpPr>
            <p:nvPr/>
          </p:nvCxnSpPr>
          <p:spPr bwMode="auto">
            <a:xfrm rot="5400000">
              <a:off x="622271" y="4135447"/>
              <a:ext cx="207170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60444" name="Rechte verbindingslijn 71"/>
            <p:cNvCxnSpPr>
              <a:cxnSpLocks noChangeShapeType="1"/>
            </p:cNvCxnSpPr>
            <p:nvPr/>
          </p:nvCxnSpPr>
          <p:spPr bwMode="auto">
            <a:xfrm rot="10800000" flipV="1">
              <a:off x="1638280" y="5143499"/>
              <a:ext cx="2933721" cy="3191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0423" name="Tekstvak 52"/>
          <p:cNvSpPr txBox="1">
            <a:spLocks noChangeArrowheads="1"/>
          </p:cNvSpPr>
          <p:nvPr/>
        </p:nvSpPr>
        <p:spPr bwMode="auto">
          <a:xfrm>
            <a:off x="5686425" y="5356225"/>
            <a:ext cx="2065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alibri" pitchFamily="34" charset="0"/>
              </a:rPr>
              <a:t>Parameter value</a:t>
            </a:r>
          </a:p>
        </p:txBody>
      </p:sp>
      <p:sp>
        <p:nvSpPr>
          <p:cNvPr id="60424" name="Tekstvak 53"/>
          <p:cNvSpPr txBox="1">
            <a:spLocks noChangeArrowheads="1"/>
          </p:cNvSpPr>
          <p:nvPr/>
        </p:nvSpPr>
        <p:spPr bwMode="auto">
          <a:xfrm rot="-5400000">
            <a:off x="3914775" y="4106863"/>
            <a:ext cx="202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alibri" pitchFamily="34" charset="0"/>
              </a:rPr>
              <a:t>EA performance</a:t>
            </a:r>
          </a:p>
        </p:txBody>
      </p:sp>
      <p:cxnSp>
        <p:nvCxnSpPr>
          <p:cNvPr id="60425" name="Rechte verbindingslijn 54"/>
          <p:cNvCxnSpPr>
            <a:cxnSpLocks noChangeShapeType="1"/>
            <a:stCxn id="60435" idx="0"/>
          </p:cNvCxnSpPr>
          <p:nvPr/>
        </p:nvCxnSpPr>
        <p:spPr bwMode="auto">
          <a:xfrm rot="5400000" flipH="1" flipV="1">
            <a:off x="5190332" y="4498181"/>
            <a:ext cx="374650" cy="3698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6" name="Rechte verbindingslijn 55"/>
          <p:cNvCxnSpPr>
            <a:cxnSpLocks noChangeShapeType="1"/>
          </p:cNvCxnSpPr>
          <p:nvPr/>
        </p:nvCxnSpPr>
        <p:spPr bwMode="auto">
          <a:xfrm rot="5400000" flipH="1" flipV="1">
            <a:off x="5552282" y="4150518"/>
            <a:ext cx="355600" cy="334963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7" name="Rechte verbindingslijn 56"/>
          <p:cNvCxnSpPr>
            <a:cxnSpLocks noChangeShapeType="1"/>
          </p:cNvCxnSpPr>
          <p:nvPr/>
        </p:nvCxnSpPr>
        <p:spPr bwMode="auto">
          <a:xfrm>
            <a:off x="5894388" y="4144963"/>
            <a:ext cx="373062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8" name="Rechte verbindingslijn 57"/>
          <p:cNvCxnSpPr>
            <a:cxnSpLocks noChangeShapeType="1"/>
          </p:cNvCxnSpPr>
          <p:nvPr/>
        </p:nvCxnSpPr>
        <p:spPr bwMode="auto">
          <a:xfrm flipV="1">
            <a:off x="6267450" y="4146550"/>
            <a:ext cx="368300" cy="635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29" name="Rechte verbindingslijn 58"/>
          <p:cNvCxnSpPr>
            <a:cxnSpLocks noChangeShapeType="1"/>
          </p:cNvCxnSpPr>
          <p:nvPr/>
        </p:nvCxnSpPr>
        <p:spPr bwMode="auto">
          <a:xfrm>
            <a:off x="6629400" y="4146550"/>
            <a:ext cx="328613" cy="6985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30" name="Rechte verbindingslijn 59"/>
          <p:cNvCxnSpPr>
            <a:cxnSpLocks noChangeShapeType="1"/>
          </p:cNvCxnSpPr>
          <p:nvPr/>
        </p:nvCxnSpPr>
        <p:spPr bwMode="auto">
          <a:xfrm rot="5400000" flipH="1" flipV="1">
            <a:off x="6928644" y="3818731"/>
            <a:ext cx="431800" cy="36353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0431" name="Rechte verbindingslijn 60"/>
          <p:cNvCxnSpPr>
            <a:cxnSpLocks noChangeShapeType="1"/>
          </p:cNvCxnSpPr>
          <p:nvPr/>
        </p:nvCxnSpPr>
        <p:spPr bwMode="auto">
          <a:xfrm flipV="1">
            <a:off x="7329488" y="3759200"/>
            <a:ext cx="404812" cy="23813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grpSp>
        <p:nvGrpSpPr>
          <p:cNvPr id="60432" name="Groep 48"/>
          <p:cNvGrpSpPr>
            <a:grpSpLocks/>
          </p:cNvGrpSpPr>
          <p:nvPr/>
        </p:nvGrpSpPr>
        <p:grpSpPr bwMode="auto">
          <a:xfrm>
            <a:off x="4989513" y="4870450"/>
            <a:ext cx="2895600" cy="400050"/>
            <a:chOff x="787400" y="4870450"/>
            <a:chExt cx="2895600" cy="400110"/>
          </a:xfrm>
        </p:grpSpPr>
        <p:sp>
          <p:nvSpPr>
            <p:cNvPr id="60435" name="Tekstvak 62"/>
            <p:cNvSpPr txBox="1">
              <a:spLocks noChangeArrowheads="1"/>
            </p:cNvSpPr>
            <p:nvPr/>
          </p:nvSpPr>
          <p:spPr bwMode="auto">
            <a:xfrm>
              <a:off x="7874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60436" name="Tekstvak 63"/>
            <p:cNvSpPr txBox="1">
              <a:spLocks noChangeArrowheads="1"/>
            </p:cNvSpPr>
            <p:nvPr/>
          </p:nvSpPr>
          <p:spPr bwMode="auto">
            <a:xfrm>
              <a:off x="11430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60437" name="Tekstvak 64"/>
            <p:cNvSpPr txBox="1">
              <a:spLocks noChangeArrowheads="1"/>
            </p:cNvSpPr>
            <p:nvPr/>
          </p:nvSpPr>
          <p:spPr bwMode="auto">
            <a:xfrm>
              <a:off x="18542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60438" name="Tekstvak 65"/>
            <p:cNvSpPr txBox="1">
              <a:spLocks noChangeArrowheads="1"/>
            </p:cNvSpPr>
            <p:nvPr/>
          </p:nvSpPr>
          <p:spPr bwMode="auto">
            <a:xfrm>
              <a:off x="22098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H</a:t>
              </a:r>
            </a:p>
          </p:txBody>
        </p:sp>
        <p:sp>
          <p:nvSpPr>
            <p:cNvPr id="60439" name="Tekstvak 66"/>
            <p:cNvSpPr txBox="1">
              <a:spLocks noChangeArrowheads="1"/>
            </p:cNvSpPr>
            <p:nvPr/>
          </p:nvSpPr>
          <p:spPr bwMode="auto">
            <a:xfrm>
              <a:off x="25654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60440" name="Tekstvak 67"/>
            <p:cNvSpPr txBox="1">
              <a:spLocks noChangeArrowheads="1"/>
            </p:cNvSpPr>
            <p:nvPr/>
          </p:nvSpPr>
          <p:spPr bwMode="auto">
            <a:xfrm>
              <a:off x="29210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G</a:t>
              </a:r>
            </a:p>
          </p:txBody>
        </p:sp>
        <p:sp>
          <p:nvSpPr>
            <p:cNvPr id="60441" name="Tekstvak 68"/>
            <p:cNvSpPr txBox="1">
              <a:spLocks noChangeArrowheads="1"/>
            </p:cNvSpPr>
            <p:nvPr/>
          </p:nvSpPr>
          <p:spPr bwMode="auto">
            <a:xfrm>
              <a:off x="32766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60442" name="Tekstvak 69"/>
            <p:cNvSpPr txBox="1">
              <a:spLocks noChangeArrowheads="1"/>
            </p:cNvSpPr>
            <p:nvPr/>
          </p:nvSpPr>
          <p:spPr bwMode="auto">
            <a:xfrm>
              <a:off x="1498600" y="4870450"/>
              <a:ext cx="406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</a:p>
          </p:txBody>
        </p:sp>
      </p:grpSp>
      <p:sp>
        <p:nvSpPr>
          <p:cNvPr id="60433" name="Tekstvak 81"/>
          <p:cNvSpPr txBox="1">
            <a:spLocks noChangeArrowheads="1"/>
          </p:cNvSpPr>
          <p:nvPr/>
        </p:nvSpPr>
        <p:spPr bwMode="auto">
          <a:xfrm>
            <a:off x="461963" y="5829300"/>
            <a:ext cx="41481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00CC00"/>
                </a:solidFill>
              </a:rPr>
              <a:t>Non-searchable ordering</a:t>
            </a:r>
          </a:p>
        </p:txBody>
      </p:sp>
      <p:sp>
        <p:nvSpPr>
          <p:cNvPr id="60434" name="Tekstvak 82"/>
          <p:cNvSpPr txBox="1">
            <a:spLocks noChangeArrowheads="1"/>
          </p:cNvSpPr>
          <p:nvPr/>
        </p:nvSpPr>
        <p:spPr bwMode="auto">
          <a:xfrm>
            <a:off x="5143500" y="5786438"/>
            <a:ext cx="3427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Searchable ordering</a:t>
            </a:r>
          </a:p>
        </p:txBody>
      </p:sp>
    </p:spTree>
    <p:extLst>
      <p:ext uri="{BB962C8B-B14F-4D97-AF65-F5344CB8AC3E}">
        <p14:creationId xmlns:p14="http://schemas.microsoft.com/office/powerpoint/2010/main" val="198483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</a:t>
            </a:r>
            <a:r>
              <a:rPr lang="nl-NL" dirty="0"/>
              <a:t>7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Parameters </a:t>
            </a:r>
            <a:r>
              <a:rPr lang="nl-NL" dirty="0" err="1" smtClean="0"/>
              <a:t>and</a:t>
            </a:r>
            <a:r>
              <a:rPr lang="nl-NL" dirty="0" smtClean="0"/>
              <a:t> Parameter </a:t>
            </a:r>
            <a:r>
              <a:rPr lang="nl-NL" dirty="0" err="1" smtClean="0"/>
              <a:t>Tuning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endParaRPr lang="nl-NL" dirty="0" smtClean="0"/>
          </a:p>
          <a:p>
            <a:r>
              <a:rPr lang="nl-NL" dirty="0" err="1" smtClean="0"/>
              <a:t>Taxonomy</a:t>
            </a:r>
            <a:endParaRPr lang="nl-NL" dirty="0" smtClean="0"/>
          </a:p>
          <a:p>
            <a:r>
              <a:rPr lang="nl-NL" dirty="0" smtClean="0"/>
              <a:t>Parameter </a:t>
            </a:r>
            <a:r>
              <a:rPr lang="nl-NL" dirty="0" err="1" smtClean="0"/>
              <a:t>Tuning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Parameter Control</a:t>
            </a:r>
          </a:p>
          <a:p>
            <a:r>
              <a:rPr lang="nl-NL" dirty="0" smtClean="0"/>
              <a:t>EA </a:t>
            </a:r>
            <a:r>
              <a:rPr lang="nl-NL" dirty="0" err="1" smtClean="0"/>
              <a:t>calibration</a:t>
            </a:r>
            <a:endParaRPr lang="nl-NL" dirty="0" smtClean="0"/>
          </a:p>
          <a:p>
            <a:r>
              <a:rPr lang="nl-NL" dirty="0" smtClean="0"/>
              <a:t>Parameter </a:t>
            </a:r>
            <a:r>
              <a:rPr lang="nl-NL" dirty="0" err="1" smtClean="0"/>
              <a:t>Tuning</a:t>
            </a:r>
            <a:endParaRPr lang="nl-NL" dirty="0" smtClean="0"/>
          </a:p>
          <a:p>
            <a:pPr lvl="1"/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smtClean="0"/>
              <a:t>Effort</a:t>
            </a:r>
          </a:p>
          <a:p>
            <a:pPr lvl="1"/>
            <a:r>
              <a:rPr lang="nl-NL" dirty="0" err="1" smtClean="0"/>
              <a:t>Recommendation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2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Notes on parameters</a:t>
            </a:r>
            <a:endParaRPr lang="en-US" dirty="0"/>
          </a:p>
        </p:txBody>
      </p:sp>
      <p:sp>
        <p:nvSpPr>
          <p:cNvPr id="6144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03339"/>
            <a:ext cx="8686800" cy="5053012"/>
          </a:xfrm>
        </p:spPr>
        <p:txBody>
          <a:bodyPr/>
          <a:lstStyle/>
          <a:p>
            <a:pPr eaLnBrk="1" hangingPunct="1"/>
            <a:r>
              <a:rPr lang="nl-NL" dirty="0" smtClean="0"/>
              <a:t>A </a:t>
            </a:r>
            <a:r>
              <a:rPr lang="nl-NL" dirty="0" err="1" smtClean="0"/>
              <a:t>value</a:t>
            </a:r>
            <a:r>
              <a:rPr lang="nl-NL" dirty="0" smtClean="0"/>
              <a:t> of a </a:t>
            </a:r>
            <a:r>
              <a:rPr lang="nl-NL" dirty="0" err="1" smtClean="0"/>
              <a:t>symbolic</a:t>
            </a:r>
            <a:r>
              <a:rPr lang="nl-NL" dirty="0" smtClean="0"/>
              <a:t> parameter </a:t>
            </a:r>
            <a:r>
              <a:rPr lang="nl-NL" dirty="0" err="1" smtClean="0"/>
              <a:t>can</a:t>
            </a:r>
            <a:r>
              <a:rPr lang="nl-NL" dirty="0" smtClean="0"/>
              <a:t> introduce a </a:t>
            </a:r>
            <a:r>
              <a:rPr lang="nl-NL" dirty="0" err="1" smtClean="0"/>
              <a:t>numeric</a:t>
            </a:r>
            <a:r>
              <a:rPr lang="nl-NL" dirty="0" smtClean="0"/>
              <a:t> parameter, e.g., </a:t>
            </a:r>
          </a:p>
          <a:p>
            <a:pPr lvl="1" eaLnBrk="1" hangingPunct="1"/>
            <a:r>
              <a:rPr lang="nl-NL" sz="2600" dirty="0" err="1" smtClean="0"/>
              <a:t>Selection</a:t>
            </a:r>
            <a:r>
              <a:rPr lang="nl-NL" sz="2600" dirty="0" smtClean="0"/>
              <a:t> = </a:t>
            </a:r>
            <a:r>
              <a:rPr lang="nl-NL" sz="2600" dirty="0" err="1" smtClean="0"/>
              <a:t>tournament</a:t>
            </a:r>
            <a:r>
              <a:rPr lang="nl-NL" sz="2600" dirty="0" smtClean="0"/>
              <a:t> </a:t>
            </a:r>
            <a:r>
              <a:rPr lang="nl-NL" sz="2600" dirty="0" smtClean="0">
                <a:sym typeface="Wingdings" pitchFamily="2" charset="2"/>
              </a:rPr>
              <a:t> </a:t>
            </a:r>
            <a:r>
              <a:rPr lang="nl-NL" sz="2600" dirty="0" err="1" smtClean="0"/>
              <a:t>tournament</a:t>
            </a:r>
            <a:r>
              <a:rPr lang="nl-NL" sz="2600" dirty="0" smtClean="0"/>
              <a:t> </a:t>
            </a:r>
            <a:r>
              <a:rPr lang="nl-NL" sz="2600" dirty="0" err="1" smtClean="0"/>
              <a:t>size</a:t>
            </a:r>
            <a:endParaRPr lang="nl-NL" sz="2600" dirty="0" smtClean="0"/>
          </a:p>
          <a:p>
            <a:pPr lvl="1" eaLnBrk="1" hangingPunct="1"/>
            <a:r>
              <a:rPr lang="nl-NL" sz="2600" dirty="0" err="1" smtClean="0"/>
              <a:t>Populations_type</a:t>
            </a:r>
            <a:r>
              <a:rPr lang="nl-NL" sz="2600" dirty="0" smtClean="0"/>
              <a:t> = overlapping </a:t>
            </a:r>
            <a:r>
              <a:rPr lang="nl-NL" sz="2600" dirty="0" smtClean="0">
                <a:sym typeface="Wingdings" pitchFamily="2" charset="2"/>
              </a:rPr>
              <a:t> </a:t>
            </a:r>
            <a:r>
              <a:rPr lang="nl-NL" sz="2600" dirty="0" err="1" smtClean="0">
                <a:sym typeface="Wingdings" pitchFamily="2" charset="2"/>
              </a:rPr>
              <a:t>generation</a:t>
            </a:r>
            <a:r>
              <a:rPr lang="nl-NL" sz="2600" dirty="0" smtClean="0">
                <a:sym typeface="Wingdings" pitchFamily="2" charset="2"/>
              </a:rPr>
              <a:t> gap</a:t>
            </a:r>
            <a:endParaRPr lang="nl-NL" sz="2600" dirty="0" smtClean="0"/>
          </a:p>
          <a:p>
            <a:pPr eaLnBrk="1" hangingPunct="1"/>
            <a:r>
              <a:rPr lang="nl-NL" dirty="0" smtClean="0"/>
              <a:t>Parameters </a:t>
            </a:r>
            <a:r>
              <a:rPr lang="nl-NL" dirty="0" err="1" smtClean="0"/>
              <a:t>can</a:t>
            </a:r>
            <a:r>
              <a:rPr lang="nl-NL" dirty="0" smtClean="0"/>
              <a:t> have a </a:t>
            </a:r>
            <a:r>
              <a:rPr lang="nl-NL" dirty="0" err="1" smtClean="0"/>
              <a:t>hierarchical</a:t>
            </a:r>
            <a:r>
              <a:rPr lang="nl-NL" dirty="0" smtClean="0"/>
              <a:t>,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endParaRPr lang="nl-NL" dirty="0" smtClean="0"/>
          </a:p>
          <a:p>
            <a:pPr eaLnBrk="1" hangingPunct="1"/>
            <a:r>
              <a:rPr lang="nl-NL" dirty="0" err="1" smtClean="0"/>
              <a:t>Number</a:t>
            </a:r>
            <a:r>
              <a:rPr lang="nl-NL" dirty="0" smtClean="0"/>
              <a:t> of EA parameters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defined</a:t>
            </a:r>
            <a:r>
              <a:rPr lang="nl-NL" dirty="0" smtClean="0"/>
              <a:t> in </a:t>
            </a:r>
            <a:r>
              <a:rPr lang="nl-NL" dirty="0" err="1" smtClean="0"/>
              <a:t>general</a:t>
            </a:r>
            <a:endParaRPr lang="nl-NL" dirty="0" smtClean="0"/>
          </a:p>
          <a:p>
            <a:pPr eaLnBrk="1" hangingPunct="1"/>
            <a:r>
              <a:rPr lang="nl-NL" dirty="0" err="1" smtClean="0"/>
              <a:t>Cannot</a:t>
            </a:r>
            <a:r>
              <a:rPr lang="nl-NL" dirty="0" smtClean="0"/>
              <a:t> </a:t>
            </a:r>
            <a:r>
              <a:rPr lang="nl-NL" dirty="0" err="1" smtClean="0"/>
              <a:t>simply</a:t>
            </a:r>
            <a:r>
              <a:rPr lang="nl-NL" dirty="0" smtClean="0"/>
              <a:t> </a:t>
            </a:r>
            <a:r>
              <a:rPr lang="nl-NL" dirty="0" err="1" smtClean="0"/>
              <a:t>denote</a:t>
            </a:r>
            <a:r>
              <a:rPr lang="nl-NL" dirty="0" smtClean="0"/>
              <a:t> the design </a:t>
            </a:r>
            <a:r>
              <a:rPr lang="nl-NL" dirty="0" err="1" smtClean="0"/>
              <a:t>space</a:t>
            </a:r>
            <a:r>
              <a:rPr lang="nl-NL" dirty="0" smtClean="0"/>
              <a:t> / </a:t>
            </a:r>
            <a:r>
              <a:rPr lang="nl-NL" dirty="0" err="1" smtClean="0"/>
              <a:t>tuning</a:t>
            </a:r>
            <a:r>
              <a:rPr lang="nl-NL" dirty="0" smtClean="0"/>
              <a:t> search </a:t>
            </a:r>
            <a:r>
              <a:rPr lang="nl-NL" dirty="0" err="1" smtClean="0"/>
              <a:t>space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nl-NL" dirty="0" smtClean="0"/>
              <a:t>	S = Q</a:t>
            </a:r>
            <a:r>
              <a:rPr lang="nl-NL" baseline="-25000" dirty="0" smtClean="0"/>
              <a:t>1</a:t>
            </a:r>
            <a:r>
              <a:rPr lang="nl-NL" dirty="0" smtClean="0"/>
              <a:t> x … </a:t>
            </a:r>
            <a:r>
              <a:rPr lang="nl-NL" dirty="0" err="1" smtClean="0"/>
              <a:t>Q</a:t>
            </a:r>
            <a:r>
              <a:rPr lang="nl-NL" baseline="-25000" dirty="0" err="1" smtClean="0"/>
              <a:t>m</a:t>
            </a:r>
            <a:r>
              <a:rPr lang="nl-NL" dirty="0" smtClean="0"/>
              <a:t> x R</a:t>
            </a:r>
            <a:r>
              <a:rPr lang="nl-NL" baseline="-25000" dirty="0" smtClean="0"/>
              <a:t>1</a:t>
            </a:r>
            <a:r>
              <a:rPr lang="nl-NL" dirty="0" smtClean="0"/>
              <a:t> x … x R</a:t>
            </a:r>
            <a:r>
              <a:rPr lang="nl-NL" baseline="-25000" dirty="0" smtClean="0"/>
              <a:t>n</a:t>
            </a:r>
            <a:r>
              <a:rPr lang="nl-NL" dirty="0" smtClean="0"/>
              <a:t> </a:t>
            </a: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l-NL" dirty="0" smtClean="0"/>
              <a:t>	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Q</a:t>
            </a:r>
            <a:r>
              <a:rPr lang="nl-NL" baseline="-25000" dirty="0" err="1" smtClean="0"/>
              <a:t>i</a:t>
            </a:r>
            <a:r>
              <a:rPr lang="nl-NL" baseline="-25000" dirty="0" smtClean="0"/>
              <a:t> </a:t>
            </a:r>
            <a:r>
              <a:rPr lang="nl-NL" dirty="0" smtClean="0"/>
              <a:t> / </a:t>
            </a:r>
            <a:r>
              <a:rPr lang="nl-NL" dirty="0" err="1" smtClean="0"/>
              <a:t>R</a:t>
            </a:r>
            <a:r>
              <a:rPr lang="nl-NL" baseline="-25000" dirty="0" err="1" smtClean="0"/>
              <a:t>j</a:t>
            </a:r>
            <a:r>
              <a:rPr lang="nl-NL" baseline="-25000" dirty="0" smtClean="0"/>
              <a:t>  </a:t>
            </a:r>
            <a:r>
              <a:rPr lang="nl-NL" dirty="0" smtClean="0"/>
              <a:t>as </a:t>
            </a:r>
            <a:r>
              <a:rPr lang="nl-NL" dirty="0" err="1" smtClean="0"/>
              <a:t>domains</a:t>
            </a:r>
            <a:r>
              <a:rPr lang="nl-NL" dirty="0" smtClean="0"/>
              <a:t> of the </a:t>
            </a:r>
            <a:r>
              <a:rPr lang="nl-NL" dirty="0" err="1" smtClean="0"/>
              <a:t>symbolic</a:t>
            </a:r>
            <a:r>
              <a:rPr lang="nl-NL" dirty="0" smtClean="0"/>
              <a:t>/</a:t>
            </a:r>
            <a:r>
              <a:rPr lang="nl-NL" dirty="0" err="1" smtClean="0"/>
              <a:t>numeric</a:t>
            </a:r>
            <a:r>
              <a:rPr lang="nl-NL" dirty="0" smtClean="0"/>
              <a:t> parameters </a:t>
            </a:r>
          </a:p>
          <a:p>
            <a:pPr eaLnBrk="1" hangingPunct="1"/>
            <a:endParaRPr lang="nl-NL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8218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an EA? (1/2)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99733"/>
              </p:ext>
            </p:extLst>
          </p:nvPr>
        </p:nvGraphicFramePr>
        <p:xfrm>
          <a:off x="684920" y="1552314"/>
          <a:ext cx="7892134" cy="4593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3"/>
                <a:gridCol w="1477680"/>
                <a:gridCol w="1578427"/>
                <a:gridCol w="1578427"/>
                <a:gridCol w="1578427"/>
              </a:tblGrid>
              <a:tr h="3063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ALG-1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ALG-2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ALG-3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ALG-4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SYMBOLIC</a:t>
                      </a:r>
                      <a:r>
                        <a:rPr lang="en-US" sz="1400" baseline="0" dirty="0" smtClean="0"/>
                        <a:t> PARAMETERS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Representation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Bit-string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Bit-string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Real-valued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Real-valued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Overlapping pops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Survivor selection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̶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Tournament 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Replace worst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Replace worst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 selection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Roulette wheel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Uniform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determ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Tournament 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Tournament 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Mutation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Bit-flip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Bit-flip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N(0,</a:t>
                      </a:r>
                      <a:r>
                        <a:rPr lang="el-GR" sz="1400" dirty="0" smtClean="0"/>
                        <a:t>σ</a:t>
                      </a:r>
                      <a:r>
                        <a:rPr lang="nl-NL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N(0,</a:t>
                      </a:r>
                      <a:r>
                        <a:rPr lang="el-GR" sz="1400" dirty="0" smtClean="0"/>
                        <a:t>σ</a:t>
                      </a:r>
                      <a:r>
                        <a:rPr lang="nl-NL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Recombination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Uniform </a:t>
                      </a:r>
                      <a:r>
                        <a:rPr lang="en-US" sz="1400" dirty="0" err="1" smtClean="0"/>
                        <a:t>xover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Uniform </a:t>
                      </a:r>
                      <a:r>
                        <a:rPr lang="en-US" sz="1400" dirty="0" err="1" smtClean="0"/>
                        <a:t>xover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Discrete </a:t>
                      </a:r>
                      <a:r>
                        <a:rPr lang="en-US" sz="1400" dirty="0" err="1" smtClean="0"/>
                        <a:t>recomb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Discrete </a:t>
                      </a:r>
                      <a:r>
                        <a:rPr lang="en-US" sz="1400" dirty="0" err="1" smtClean="0"/>
                        <a:t>recomb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630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NUMERIC PARAMETERS</a:t>
                      </a:r>
                      <a:endParaRPr lang="en-US" sz="14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Generation</a:t>
                      </a:r>
                      <a:r>
                        <a:rPr lang="en-US" sz="1400" baseline="0" dirty="0" smtClean="0"/>
                        <a:t> gap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̶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Population size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Tournament size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̶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Mutation rate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̶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̶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Mutation </a:t>
                      </a:r>
                      <a:r>
                        <a:rPr lang="en-US" sz="1400" dirty="0" err="1" smtClean="0"/>
                        <a:t>stepsize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̶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̶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</a:tr>
              <a:tr h="3063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Crossover rate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</a:t>
                      </a:r>
                      <a:endParaRPr lang="en-US" sz="1400" dirty="0"/>
                    </a:p>
                  </a:txBody>
                  <a:tcPr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685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an EA? (2/2)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7363" y="1475819"/>
            <a:ext cx="8656637" cy="4880532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3800" dirty="0" smtClean="0"/>
              <a:t>	Make a principal distinction between EAs and EA instances and place the border between them by: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3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800" dirty="0" smtClean="0"/>
              <a:t>Option 1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There is only one EA, the generic EA scheme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Previous table contains 1 EA and 4 EA-instances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3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800" dirty="0" smtClean="0"/>
              <a:t>Option 2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An EA = particular configuration of the symbolic parameters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Previous table contains 3 EAs, with 2 instances for one of them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3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800" dirty="0" smtClean="0"/>
              <a:t>Option 3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An EA = particular configuration of parameters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Notions of EA and EA-instance coincide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800" dirty="0" smtClean="0"/>
              <a:t>Previous table contains 4 EAs / 4 EA-instances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80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Generate-and-test under the hood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23</a:t>
            </a:r>
            <a:endParaRPr lang="nl-NL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50074" y="1484313"/>
            <a:ext cx="1933575" cy="120015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Generate </a:t>
            </a:r>
          </a:p>
          <a:p>
            <a:pPr algn="ctr" eaLnBrk="0" hangingPunct="0"/>
            <a:r>
              <a:rPr lang="en-US">
                <a:latin typeface="Arial Unicode MS" pitchFamily="34" charset="-128"/>
              </a:rPr>
              <a:t>initial </a:t>
            </a:r>
          </a:p>
          <a:p>
            <a:pPr algn="ctr" eaLnBrk="0" hangingPunct="0"/>
            <a:r>
              <a:rPr lang="en-US">
                <a:latin typeface="Arial Unicode MS" pitchFamily="34" charset="-128"/>
              </a:rPr>
              <a:t>parameter </a:t>
            </a:r>
          </a:p>
          <a:p>
            <a:pPr algn="ctr" eaLnBrk="0" hangingPunct="0"/>
            <a:r>
              <a:rPr lang="en-US">
                <a:latin typeface="Arial Unicode MS" pitchFamily="34" charset="-128"/>
              </a:rPr>
              <a:t>vectors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492500" y="5357813"/>
            <a:ext cx="2624138" cy="54451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Generate p.v.’s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889375" y="1714500"/>
            <a:ext cx="1830388" cy="544513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Test p.v.’s</a:t>
            </a:r>
          </a:p>
        </p:txBody>
      </p:sp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3687763" y="3525838"/>
            <a:ext cx="2232025" cy="54451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Select p.v.’s</a:t>
            </a:r>
          </a:p>
        </p:txBody>
      </p:sp>
      <p:sp>
        <p:nvSpPr>
          <p:cNvPr id="67592" name="PIJL-OMLAAG 19"/>
          <p:cNvSpPr>
            <a:spLocks noChangeArrowheads="1"/>
          </p:cNvSpPr>
          <p:nvPr/>
        </p:nvSpPr>
        <p:spPr bwMode="auto">
          <a:xfrm>
            <a:off x="5076825" y="2498725"/>
            <a:ext cx="500063" cy="785813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67593" name="PIJL-OMLAAG 15"/>
          <p:cNvSpPr>
            <a:spLocks noChangeArrowheads="1"/>
          </p:cNvSpPr>
          <p:nvPr/>
        </p:nvSpPr>
        <p:spPr bwMode="auto">
          <a:xfrm>
            <a:off x="5076825" y="4357688"/>
            <a:ext cx="500063" cy="8572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67594" name="Text Box 4"/>
          <p:cNvSpPr txBox="1">
            <a:spLocks noChangeArrowheads="1"/>
          </p:cNvSpPr>
          <p:nvPr/>
        </p:nvSpPr>
        <p:spPr bwMode="auto">
          <a:xfrm>
            <a:off x="7141352" y="1700213"/>
            <a:ext cx="1814512" cy="54451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Terminate</a:t>
            </a:r>
          </a:p>
        </p:txBody>
      </p:sp>
      <p:sp>
        <p:nvSpPr>
          <p:cNvPr id="67595" name="PIJL-OMLAAG 18"/>
          <p:cNvSpPr>
            <a:spLocks noChangeArrowheads="1"/>
          </p:cNvSpPr>
          <p:nvPr/>
        </p:nvSpPr>
        <p:spPr bwMode="auto">
          <a:xfrm rot="16200000" flipH="1">
            <a:off x="2941852" y="1334294"/>
            <a:ext cx="500062" cy="1231900"/>
          </a:xfrm>
          <a:prstGeom prst="downArrow">
            <a:avLst>
              <a:gd name="adj1" fmla="val 50000"/>
              <a:gd name="adj2" fmla="val 31934"/>
            </a:avLst>
          </a:prstGeom>
          <a:solidFill>
            <a:srgbClr val="D9D9D9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vert="eaVert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67596" name="AutoShape 9"/>
          <p:cNvSpPr>
            <a:spLocks noChangeArrowheads="1"/>
          </p:cNvSpPr>
          <p:nvPr/>
        </p:nvSpPr>
        <p:spPr bwMode="auto">
          <a:xfrm flipV="1">
            <a:off x="3130550" y="2060575"/>
            <a:ext cx="504825" cy="1857375"/>
          </a:xfrm>
          <a:prstGeom prst="curvedRightArrow">
            <a:avLst>
              <a:gd name="adj1" fmla="val 35208"/>
              <a:gd name="adj2" fmla="val 70400"/>
              <a:gd name="adj3" fmla="val 33333"/>
            </a:avLst>
          </a:prstGeom>
          <a:solidFill>
            <a:srgbClr val="FF0000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67597" name="PIJL-OMLAAG 19"/>
          <p:cNvSpPr>
            <a:spLocks noChangeArrowheads="1"/>
          </p:cNvSpPr>
          <p:nvPr/>
        </p:nvSpPr>
        <p:spPr bwMode="auto">
          <a:xfrm>
            <a:off x="3995738" y="2492375"/>
            <a:ext cx="500062" cy="78581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67598" name="PIJL-OMLAAG 18"/>
          <p:cNvSpPr>
            <a:spLocks noChangeArrowheads="1"/>
          </p:cNvSpPr>
          <p:nvPr/>
        </p:nvSpPr>
        <p:spPr bwMode="auto">
          <a:xfrm rot="16200000" flipH="1">
            <a:off x="6172983" y="1334294"/>
            <a:ext cx="500062" cy="1231900"/>
          </a:xfrm>
          <a:prstGeom prst="downArrow">
            <a:avLst>
              <a:gd name="adj1" fmla="val 50000"/>
              <a:gd name="adj2" fmla="val 31934"/>
            </a:avLst>
          </a:prstGeom>
          <a:solidFill>
            <a:srgbClr val="D9D9D9"/>
          </a:solidFill>
          <a:ln w="254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vert="eaVert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67599" name="AutoShape 9"/>
          <p:cNvSpPr>
            <a:spLocks noChangeArrowheads="1"/>
          </p:cNvSpPr>
          <p:nvPr/>
        </p:nvSpPr>
        <p:spPr bwMode="auto">
          <a:xfrm flipH="1" flipV="1">
            <a:off x="6300788" y="1700213"/>
            <a:ext cx="574675" cy="4214812"/>
          </a:xfrm>
          <a:prstGeom prst="curvedRightArrow">
            <a:avLst>
              <a:gd name="adj1" fmla="val 70185"/>
              <a:gd name="adj2" fmla="val 140336"/>
              <a:gd name="adj3" fmla="val 33333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437188" y="4186238"/>
            <a:ext cx="36163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buSzPct val="150000"/>
              <a:buFont typeface="Arial" pitchFamily="34" charset="0"/>
              <a:buChar char="→"/>
              <a:defRPr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 Non-iterative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→"/>
              <a:defRPr/>
            </a:pPr>
            <a:r>
              <a:rPr lang="en-GB" dirty="0">
                <a:solidFill>
                  <a:srgbClr val="FF0000"/>
                </a:solidFill>
                <a:latin typeface="Arial" pitchFamily="34" charset="0"/>
              </a:rPr>
              <a:t> Multi-stage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itchFamily="34" charset="0"/>
              <a:buChar char="→"/>
              <a:defRPr/>
            </a:pPr>
            <a:r>
              <a:rPr lang="en-GB" dirty="0">
                <a:solidFill>
                  <a:srgbClr val="00CC00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Iterative</a:t>
            </a:r>
            <a:endParaRPr lang="en-GB" dirty="0">
              <a:solidFill>
                <a:schemeClr val="accent2"/>
              </a:solidFill>
              <a:latin typeface="Arial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7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Tuning effort</a:t>
            </a:r>
            <a:endParaRPr lang="en-US" dirty="0"/>
          </a:p>
        </p:txBody>
      </p:sp>
      <p:sp>
        <p:nvSpPr>
          <p:cNvPr id="6963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Total amount of computational work is determined by </a:t>
            </a:r>
          </a:p>
          <a:p>
            <a:pPr lvl="1" eaLnBrk="1" hangingPunct="1"/>
            <a:r>
              <a:rPr lang="en-US" dirty="0" smtClean="0"/>
              <a:t>A = number of vectors tested</a:t>
            </a:r>
          </a:p>
          <a:p>
            <a:pPr lvl="1" eaLnBrk="1" hangingPunct="1"/>
            <a:r>
              <a:rPr lang="en-US" dirty="0" smtClean="0"/>
              <a:t>B = number of tests per vector</a:t>
            </a:r>
          </a:p>
          <a:p>
            <a:pPr lvl="1" eaLnBrk="1" hangingPunct="1"/>
            <a:r>
              <a:rPr lang="en-US" dirty="0" smtClean="0"/>
              <a:t>C = number of fitness evaluations per test </a:t>
            </a:r>
          </a:p>
          <a:p>
            <a:pPr eaLnBrk="1" hangingPunct="1"/>
            <a:r>
              <a:rPr lang="en-US" dirty="0" smtClean="0"/>
              <a:t>Tuning methods can be positioned by their rationale: </a:t>
            </a:r>
          </a:p>
          <a:p>
            <a:pPr lvl="1" eaLnBrk="1" hangingPunct="1"/>
            <a:r>
              <a:rPr lang="en-US" dirty="0" smtClean="0">
                <a:solidFill>
                  <a:srgbClr val="E46C0A"/>
                </a:solidFill>
              </a:rPr>
              <a:t>To optimize A  (iterative search)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To optimize B  (multi-stage search)</a:t>
            </a:r>
          </a:p>
          <a:p>
            <a:pPr lvl="1" eaLnBrk="1" hangingPunct="1"/>
            <a:r>
              <a:rPr lang="en-US" dirty="0" smtClean="0">
                <a:solidFill>
                  <a:srgbClr val="3366FF"/>
                </a:solidFill>
              </a:rPr>
              <a:t>To optimize A and B  (combination)</a:t>
            </a:r>
          </a:p>
          <a:p>
            <a:pPr lvl="1" eaLnBrk="1" hangingPunct="1"/>
            <a:r>
              <a:rPr lang="en-US" dirty="0" smtClean="0"/>
              <a:t>To optimize C  (non-existent)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589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Optimize A = optimally use 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2438" y="1493838"/>
            <a:ext cx="8547100" cy="4656137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Applicable only to numeric parameters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Number of tested vectors not fixed, A is the maximum (stop cond.)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Population-based search: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Initialize with N &lt;&lt; A vectors and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Iterate: generating, testing, selecting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p.v.’s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Meta-EA (</a:t>
            </a:r>
            <a:r>
              <a:rPr lang="en-US" dirty="0" err="1" smtClean="0"/>
              <a:t>Greffenstette</a:t>
            </a:r>
            <a:r>
              <a:rPr lang="en-US" dirty="0" smtClean="0"/>
              <a:t> ‘86)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Generate: </a:t>
            </a:r>
            <a:r>
              <a:rPr lang="en-US" u="sng" dirty="0" smtClean="0"/>
              <a:t>usual crossover and mutation</a:t>
            </a:r>
            <a:r>
              <a:rPr lang="en-US" dirty="0" smtClean="0"/>
              <a:t> of </a:t>
            </a:r>
            <a:r>
              <a:rPr lang="en-US" dirty="0" err="1" smtClean="0"/>
              <a:t>p.v.’s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SPO (</a:t>
            </a:r>
            <a:r>
              <a:rPr lang="en-US" dirty="0" err="1" smtClean="0"/>
              <a:t>Bartz-Beielstein</a:t>
            </a:r>
            <a:r>
              <a:rPr lang="en-US" dirty="0" smtClean="0"/>
              <a:t> et al. ‘05)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Generate: </a:t>
            </a:r>
            <a:r>
              <a:rPr lang="en-US" u="sng" dirty="0" smtClean="0"/>
              <a:t>uniform random sampling</a:t>
            </a:r>
            <a:r>
              <a:rPr lang="en-US" dirty="0" smtClean="0"/>
              <a:t>!!! of </a:t>
            </a:r>
            <a:r>
              <a:rPr lang="en-US" dirty="0" err="1" smtClean="0"/>
              <a:t>p.v.’s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REVAC (</a:t>
            </a:r>
            <a:r>
              <a:rPr lang="en-US" dirty="0" err="1" smtClean="0"/>
              <a:t>Nannen</a:t>
            </a:r>
            <a:r>
              <a:rPr lang="en-US" dirty="0" smtClean="0"/>
              <a:t> &amp; </a:t>
            </a:r>
            <a:r>
              <a:rPr lang="en-US" dirty="0" err="1" smtClean="0"/>
              <a:t>Eiben</a:t>
            </a:r>
            <a:r>
              <a:rPr lang="en-US" dirty="0" smtClean="0"/>
              <a:t> ’06)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Generate: </a:t>
            </a:r>
            <a:r>
              <a:rPr lang="en-US" u="sng" dirty="0" smtClean="0"/>
              <a:t>usual crossover and distribution-based mutation </a:t>
            </a:r>
            <a:r>
              <a:rPr lang="en-US" dirty="0" smtClean="0"/>
              <a:t>of </a:t>
            </a:r>
            <a:r>
              <a:rPr lang="en-US" dirty="0" err="1" smtClean="0"/>
              <a:t>p.v.’s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076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>
              <a:latin typeface="Arial" charset="0"/>
            </a:endParaRPr>
          </a:p>
        </p:txBody>
      </p:sp>
      <p:pic>
        <p:nvPicPr>
          <p:cNvPr id="737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69180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sp>
        <p:nvSpPr>
          <p:cNvPr id="73733" name="Tekstvak 4"/>
          <p:cNvSpPr txBox="1">
            <a:spLocks noChangeArrowheads="1"/>
          </p:cNvSpPr>
          <p:nvPr/>
        </p:nvSpPr>
        <p:spPr bwMode="auto">
          <a:xfrm>
            <a:off x="3143250" y="5917143"/>
            <a:ext cx="2695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REVAC illustration</a:t>
            </a:r>
          </a:p>
        </p:txBody>
      </p:sp>
      <p:sp>
        <p:nvSpPr>
          <p:cNvPr id="73734" name="Tekstvak 4"/>
          <p:cNvSpPr txBox="1">
            <a:spLocks noChangeArrowheads="1"/>
          </p:cNvSpPr>
          <p:nvPr/>
        </p:nvSpPr>
        <p:spPr bwMode="auto">
          <a:xfrm>
            <a:off x="7126288" y="2900363"/>
            <a:ext cx="1389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 or </a:t>
            </a:r>
          </a:p>
          <a:p>
            <a:r>
              <a:rPr lang="en-US"/>
              <a:t>fitness level</a:t>
            </a:r>
          </a:p>
        </p:txBody>
      </p:sp>
    </p:spTree>
    <p:extLst>
      <p:ext uri="{BB962C8B-B14F-4D97-AF65-F5344CB8AC3E}">
        <p14:creationId xmlns:p14="http://schemas.microsoft.com/office/powerpoint/2010/main" val="349921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Optimize B = reduce 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4500" y="1479605"/>
            <a:ext cx="8699500" cy="492125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Applicable to symbolic and numeric parameters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Number of tested vectors </a:t>
            </a:r>
            <a:r>
              <a:rPr lang="nl-NL" dirty="0" smtClean="0"/>
              <a:t>(A) </a:t>
            </a:r>
            <a:r>
              <a:rPr lang="en-US" dirty="0" smtClean="0"/>
              <a:t>fixed at initialization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Set of tested vectors can be created by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regular method </a:t>
            </a:r>
            <a:r>
              <a:rPr lang="en-US" dirty="0" smtClean="0">
                <a:sym typeface="Wingdings" pitchFamily="2" charset="2"/>
              </a:rPr>
              <a:t> grid search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</a:t>
            </a:r>
            <a:r>
              <a:rPr lang="en-US" dirty="0" smtClean="0">
                <a:sym typeface="Wingdings" pitchFamily="2" charset="2"/>
              </a:rPr>
              <a:t>andom method  random sampling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</a:t>
            </a:r>
            <a:r>
              <a:rPr lang="en-US" dirty="0" smtClean="0">
                <a:sym typeface="Wingdings" pitchFamily="2" charset="2"/>
              </a:rPr>
              <a:t>xhaustive method  enumeration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/>
              <a:t>Complete testing (single stage) vs. selective testing (multi-stage)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Complete testing: nr. of tests per vector = B (thus, not optimizing)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Selective testing: nr. of tests per vector varies, ≤ B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Idea: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chemeClr val="accent6">
                    <a:lumMod val="75000"/>
                  </a:schemeClr>
                </a:solidFill>
              </a:rPr>
              <a:t>tests in a </a:t>
            </a:r>
            <a:r>
              <a:rPr lang="nl-NL" b="1" dirty="0" err="1" smtClean="0">
                <a:solidFill>
                  <a:schemeClr val="accent6">
                    <a:lumMod val="75000"/>
                  </a:schemeClr>
                </a:solidFill>
              </a:rPr>
              <a:t>breadth-first</a:t>
            </a:r>
            <a:r>
              <a:rPr lang="nl-NL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75000"/>
                  </a:schemeClr>
                </a:solidFill>
              </a:rPr>
              <a:t>fashion</a:t>
            </a:r>
            <a:r>
              <a:rPr lang="nl-NL" b="1" dirty="0" smtClean="0">
                <a:solidFill>
                  <a:schemeClr val="accent6">
                    <a:lumMod val="75000"/>
                  </a:schemeClr>
                </a:solidFill>
              </a:rPr>
              <a:t> (stages</a:t>
            </a:r>
            <a:r>
              <a:rPr lang="nl-NL" b="1" dirty="0" smtClean="0">
                <a:solidFill>
                  <a:srgbClr val="FF0000"/>
                </a:solidFill>
              </a:rPr>
              <a:t>)</a:t>
            </a:r>
            <a:r>
              <a:rPr lang="nl-NL" dirty="0" smtClean="0"/>
              <a:t>, all </a:t>
            </a:r>
            <a:r>
              <a:rPr lang="nl-NL" dirty="0" err="1" smtClean="0"/>
              <a:t>vectors</a:t>
            </a:r>
            <a:r>
              <a:rPr lang="nl-NL" dirty="0" smtClean="0"/>
              <a:t> X &lt; B </a:t>
            </a:r>
            <a:r>
              <a:rPr lang="nl-NL" dirty="0" err="1" smtClean="0"/>
              <a:t>times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Stop testing vectors with statistically significant poorer utility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dirty="0" err="1" smtClean="0"/>
              <a:t>Well-known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ANOVA (</a:t>
            </a:r>
            <a:r>
              <a:rPr lang="en-US" dirty="0" err="1" smtClean="0"/>
              <a:t>Scheffer</a:t>
            </a:r>
            <a:r>
              <a:rPr lang="en-US" dirty="0" smtClean="0"/>
              <a:t> ‘89)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Racing (</a:t>
            </a:r>
            <a:r>
              <a:rPr lang="en-US" dirty="0" err="1" smtClean="0"/>
              <a:t>Maron</a:t>
            </a:r>
            <a:r>
              <a:rPr lang="en-US" dirty="0" smtClean="0"/>
              <a:t> &amp; Moore ’97)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89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Optimize A &amp; 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2438" y="1493838"/>
            <a:ext cx="8432800" cy="46561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l-NL" dirty="0" err="1" smtClean="0"/>
              <a:t>Existing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: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Meta-EA with racing (Yuan &amp; Gallagher ‘04)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New trick: sharpening (</a:t>
            </a:r>
            <a:r>
              <a:rPr lang="en-US" dirty="0" err="1" smtClean="0"/>
              <a:t>Smit</a:t>
            </a:r>
            <a:r>
              <a:rPr lang="en-US" dirty="0" smtClean="0"/>
              <a:t> &amp; </a:t>
            </a:r>
            <a:r>
              <a:rPr lang="en-US" dirty="0" err="1" smtClean="0"/>
              <a:t>Eiben</a:t>
            </a:r>
            <a:r>
              <a:rPr lang="en-US" dirty="0" smtClean="0"/>
              <a:t> 2009)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Idea: test vectors X &lt; B times and increase X over time during the run of a population-based tuner </a:t>
            </a:r>
            <a:endParaRPr lang="en-US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nl-NL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nl-NL" dirty="0" err="1" smtClean="0"/>
              <a:t>Newest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l-NL" b="1" dirty="0" smtClean="0">
                <a:solidFill>
                  <a:schemeClr val="accent6">
                    <a:lumMod val="75000"/>
                  </a:schemeClr>
                </a:solidFill>
              </a:rPr>
              <a:t>REVAC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 racing &amp; sharpening = REVAC++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915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Which tuning method?</a:t>
            </a:r>
          </a:p>
        </p:txBody>
      </p:sp>
      <p:sp>
        <p:nvSpPr>
          <p:cNvPr id="58372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828800"/>
            <a:ext cx="8018463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Differences between tuning algorithms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Maximum utility reached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Computational costs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Number of their own parameters – overhead costs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Insights offered about EA parameters (probability distribution, interactions, relevance, explicit model…)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Similarities between tuning algorithms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Nobody is using them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Can find good parameter vectors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Solid comparison is missing – ongoing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55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Brief historical account</a:t>
            </a:r>
            <a:endParaRPr lang="en-US" dirty="0"/>
          </a:p>
        </p:txBody>
      </p:sp>
      <p:sp>
        <p:nvSpPr>
          <p:cNvPr id="30724" name="Tijdelijke aanduiding voor inhoud 2"/>
          <p:cNvSpPr>
            <a:spLocks noGrp="1"/>
          </p:cNvSpPr>
          <p:nvPr>
            <p:ph idx="1"/>
          </p:nvPr>
        </p:nvSpPr>
        <p:spPr>
          <a:xfrm>
            <a:off x="266700" y="1493838"/>
            <a:ext cx="8723313" cy="465613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1970/80ies   “GA is a robust method”</a:t>
            </a:r>
          </a:p>
          <a:p>
            <a:pPr eaLnBrk="1" hangingPunct="1"/>
            <a:r>
              <a:rPr lang="en-US" dirty="0" smtClean="0"/>
              <a:t>1970ies +      ESs self-adapt mutation </a:t>
            </a:r>
            <a:r>
              <a:rPr lang="en-US" dirty="0" err="1" smtClean="0"/>
              <a:t>stepsize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endParaRPr lang="en-US" dirty="0" smtClean="0"/>
          </a:p>
          <a:p>
            <a:pPr eaLnBrk="1" hangingPunct="1"/>
            <a:r>
              <a:rPr lang="en-US" dirty="0" smtClean="0"/>
              <a:t>1986              meta-GA for optimizing GA parameters</a:t>
            </a:r>
          </a:p>
          <a:p>
            <a:pPr eaLnBrk="1" hangingPunct="1"/>
            <a:r>
              <a:rPr lang="en-US" dirty="0" smtClean="0"/>
              <a:t>1990ies         EP adopts self-adaptation of </a:t>
            </a:r>
            <a:r>
              <a:rPr lang="el-GR" dirty="0" smtClean="0"/>
              <a:t>σ </a:t>
            </a:r>
            <a:r>
              <a:rPr lang="nl-NL" dirty="0" smtClean="0"/>
              <a:t> </a:t>
            </a:r>
            <a:r>
              <a:rPr lang="en-US" dirty="0" smtClean="0"/>
              <a:t>as ‘standard’ </a:t>
            </a:r>
          </a:p>
          <a:p>
            <a:pPr eaLnBrk="1" hangingPunct="1"/>
            <a:r>
              <a:rPr lang="en-US" dirty="0" smtClean="0"/>
              <a:t>1990ies         some papers on changing parameters on-the-				    fly </a:t>
            </a:r>
          </a:p>
          <a:p>
            <a:pPr eaLnBrk="1" hangingPunct="1"/>
            <a:r>
              <a:rPr lang="en-US" dirty="0" smtClean="0"/>
              <a:t>1999              </a:t>
            </a:r>
            <a:r>
              <a:rPr lang="en-US" dirty="0" err="1" smtClean="0"/>
              <a:t>Eiben-Michalewicz-Hinterding</a:t>
            </a:r>
            <a:r>
              <a:rPr lang="en-US" dirty="0" smtClean="0"/>
              <a:t> paper proposes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                          clear taxonomy &amp; terminology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</a:t>
            </a:fld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11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Tuning “world champion” EAs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graphicFrame>
        <p:nvGraphicFramePr>
          <p:cNvPr id="115862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32790"/>
              </p:ext>
            </p:extLst>
          </p:nvPr>
        </p:nvGraphicFramePr>
        <p:xfrm>
          <a:off x="329227" y="1489589"/>
          <a:ext cx="8408987" cy="2409288"/>
        </p:xfrm>
        <a:graphic>
          <a:graphicData uri="http://schemas.openxmlformats.org/drawingml/2006/table">
            <a:tbl>
              <a:tblPr/>
              <a:tblGrid>
                <a:gridCol w="1611312"/>
                <a:gridCol w="427387"/>
                <a:gridCol w="763037"/>
                <a:gridCol w="951830"/>
                <a:gridCol w="1067671"/>
                <a:gridCol w="381000"/>
                <a:gridCol w="974168"/>
                <a:gridCol w="1035607"/>
                <a:gridCol w="1196975"/>
              </a:tblGrid>
              <a:tr h="386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G-CMA-ES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SaDE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6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Tuned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Avg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 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CEC </a:t>
                      </a: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Δ</a:t>
                      </a: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Avg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 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CEC </a:t>
                      </a: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l-G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Δ</a:t>
                      </a: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5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G-CMA-ES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35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REVAC++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53 %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48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48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CEC-2005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951527" y="5805655"/>
            <a:ext cx="5957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46C0A"/>
                </a:solidFill>
              </a:rPr>
              <a:t>Main conclusion: if only they had asked us ….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</a:p>
        </p:txBody>
      </p:sp>
      <p:grpSp>
        <p:nvGrpSpPr>
          <p:cNvPr id="10" name="Groep 9"/>
          <p:cNvGrpSpPr>
            <a:grpSpLocks/>
          </p:cNvGrpSpPr>
          <p:nvPr/>
        </p:nvGrpSpPr>
        <p:grpSpPr bwMode="auto">
          <a:xfrm>
            <a:off x="821352" y="4213116"/>
            <a:ext cx="3395662" cy="1462363"/>
            <a:chOff x="618067" y="4368800"/>
            <a:chExt cx="3395133" cy="1667933"/>
          </a:xfrm>
        </p:grpSpPr>
        <p:sp>
          <p:nvSpPr>
            <p:cNvPr id="8" name="Liggende oorkonde 7"/>
            <p:cNvSpPr/>
            <p:nvPr/>
          </p:nvSpPr>
          <p:spPr>
            <a:xfrm>
              <a:off x="618067" y="4368800"/>
              <a:ext cx="3395133" cy="1667933"/>
            </a:xfrm>
            <a:prstGeom prst="horizontalScroll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Tekstvak 4"/>
            <p:cNvSpPr txBox="1"/>
            <p:nvPr/>
          </p:nvSpPr>
          <p:spPr>
            <a:xfrm>
              <a:off x="1024404" y="4732222"/>
              <a:ext cx="2822135" cy="9553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Ranking at CEC 2005 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dirty="0"/>
                <a:t>CMA-ES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dirty="0" err="1"/>
                <a:t>SaDE</a:t>
              </a:r>
              <a:endParaRPr lang="en-US" dirty="0"/>
            </a:p>
          </p:txBody>
        </p:sp>
      </p:grpSp>
      <p:grpSp>
        <p:nvGrpSpPr>
          <p:cNvPr id="11" name="Groep 10"/>
          <p:cNvGrpSpPr>
            <a:grpSpLocks/>
          </p:cNvGrpSpPr>
          <p:nvPr/>
        </p:nvGrpSpPr>
        <p:grpSpPr bwMode="auto">
          <a:xfrm>
            <a:off x="4564677" y="4146246"/>
            <a:ext cx="3394075" cy="1460972"/>
            <a:chOff x="4360334" y="4301067"/>
            <a:chExt cx="3395133" cy="1667933"/>
          </a:xfrm>
        </p:grpSpPr>
        <p:sp>
          <p:nvSpPr>
            <p:cNvPr id="9" name="Liggende oorkonde 8"/>
            <p:cNvSpPr/>
            <p:nvPr/>
          </p:nvSpPr>
          <p:spPr>
            <a:xfrm>
              <a:off x="4360334" y="4301067"/>
              <a:ext cx="3395133" cy="1667933"/>
            </a:xfrm>
            <a:prstGeom prst="horizontalScroll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4978063" y="4723610"/>
              <a:ext cx="2742468" cy="9546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Ranking after tuning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dirty="0" err="1"/>
                <a:t>SaDE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dirty="0"/>
                <a:t>CMA-ES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70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/>
          <p:cNvSpPr/>
          <p:nvPr/>
        </p:nvSpPr>
        <p:spPr>
          <a:xfrm>
            <a:off x="1631950" y="2157413"/>
            <a:ext cx="274638" cy="188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Tuning vs. not tuning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grpSp>
        <p:nvGrpSpPr>
          <p:cNvPr id="83973" name="Groep 9"/>
          <p:cNvGrpSpPr>
            <a:grpSpLocks/>
          </p:cNvGrpSpPr>
          <p:nvPr/>
        </p:nvGrpSpPr>
        <p:grpSpPr bwMode="auto">
          <a:xfrm>
            <a:off x="1092200" y="2114550"/>
            <a:ext cx="2636838" cy="2870200"/>
            <a:chOff x="956733" y="2709333"/>
            <a:chExt cx="2635553" cy="2870200"/>
          </a:xfrm>
        </p:grpSpPr>
        <p:cxnSp>
          <p:nvCxnSpPr>
            <p:cNvPr id="5" name="Rechte verbindingslijn 4"/>
            <p:cNvCxnSpPr/>
            <p:nvPr/>
          </p:nvCxnSpPr>
          <p:spPr>
            <a:xfrm rot="5400000">
              <a:off x="-469639" y="4135705"/>
              <a:ext cx="2870200" cy="17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 rot="10800000" flipV="1">
              <a:off x="964667" y="5546196"/>
              <a:ext cx="2627619" cy="15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974" name="Tekstvak 10"/>
          <p:cNvSpPr txBox="1">
            <a:spLocks noChangeArrowheads="1"/>
          </p:cNvSpPr>
          <p:nvPr/>
        </p:nvSpPr>
        <p:spPr bwMode="auto">
          <a:xfrm rot="-5400000">
            <a:off x="22225" y="3276600"/>
            <a:ext cx="1506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Performance</a:t>
            </a:r>
          </a:p>
        </p:txBody>
      </p:sp>
      <p:sp>
        <p:nvSpPr>
          <p:cNvPr id="83975" name="Tekstvak 11"/>
          <p:cNvSpPr txBox="1">
            <a:spLocks noChangeArrowheads="1"/>
          </p:cNvSpPr>
          <p:nvPr/>
        </p:nvSpPr>
        <p:spPr bwMode="auto">
          <a:xfrm>
            <a:off x="1431925" y="4983163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EA 1</a:t>
            </a:r>
          </a:p>
        </p:txBody>
      </p:sp>
      <p:sp>
        <p:nvSpPr>
          <p:cNvPr id="83976" name="Tekstvak 12"/>
          <p:cNvSpPr txBox="1">
            <a:spLocks noChangeArrowheads="1"/>
          </p:cNvSpPr>
          <p:nvPr/>
        </p:nvSpPr>
        <p:spPr bwMode="auto">
          <a:xfrm>
            <a:off x="2568575" y="4983163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EA 2</a:t>
            </a:r>
          </a:p>
        </p:txBody>
      </p:sp>
      <p:sp>
        <p:nvSpPr>
          <p:cNvPr id="15" name="Rechthoek 14"/>
          <p:cNvSpPr/>
          <p:nvPr/>
        </p:nvSpPr>
        <p:spPr>
          <a:xfrm>
            <a:off x="2705100" y="2865438"/>
            <a:ext cx="274638" cy="1355725"/>
          </a:xfrm>
          <a:prstGeom prst="rect">
            <a:avLst/>
          </a:prstGeom>
          <a:solidFill>
            <a:srgbClr val="EC8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</a:t>
            </a:r>
          </a:p>
        </p:txBody>
      </p:sp>
      <p:sp>
        <p:nvSpPr>
          <p:cNvPr id="16" name="Ovaal 15"/>
          <p:cNvSpPr/>
          <p:nvPr/>
        </p:nvSpPr>
        <p:spPr>
          <a:xfrm>
            <a:off x="2781300" y="2987675"/>
            <a:ext cx="130175" cy="1285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3979" name="Groep 9"/>
          <p:cNvGrpSpPr>
            <a:grpSpLocks/>
          </p:cNvGrpSpPr>
          <p:nvPr/>
        </p:nvGrpSpPr>
        <p:grpSpPr bwMode="auto">
          <a:xfrm>
            <a:off x="5413375" y="2114550"/>
            <a:ext cx="2635250" cy="2870200"/>
            <a:chOff x="956733" y="2709333"/>
            <a:chExt cx="2635553" cy="2870200"/>
          </a:xfrm>
        </p:grpSpPr>
        <p:cxnSp>
          <p:nvCxnSpPr>
            <p:cNvPr id="28" name="Rechte verbindingslijn 27"/>
            <p:cNvCxnSpPr/>
            <p:nvPr/>
          </p:nvCxnSpPr>
          <p:spPr>
            <a:xfrm rot="5400000">
              <a:off x="-469634" y="4135700"/>
              <a:ext cx="2870200" cy="17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 rot="10800000" flipV="1">
              <a:off x="964672" y="5546196"/>
              <a:ext cx="2627614" cy="15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980" name="Tekstvak 20"/>
          <p:cNvSpPr txBox="1">
            <a:spLocks noChangeArrowheads="1"/>
          </p:cNvSpPr>
          <p:nvPr/>
        </p:nvSpPr>
        <p:spPr bwMode="auto">
          <a:xfrm rot="-5400000">
            <a:off x="4343400" y="3276600"/>
            <a:ext cx="1506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Performance</a:t>
            </a:r>
          </a:p>
        </p:txBody>
      </p:sp>
      <p:sp>
        <p:nvSpPr>
          <p:cNvPr id="83981" name="Tekstvak 21"/>
          <p:cNvSpPr txBox="1">
            <a:spLocks noChangeArrowheads="1"/>
          </p:cNvSpPr>
          <p:nvPr/>
        </p:nvSpPr>
        <p:spPr bwMode="auto">
          <a:xfrm>
            <a:off x="5753100" y="4983163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EA 1</a:t>
            </a:r>
          </a:p>
        </p:txBody>
      </p:sp>
      <p:sp>
        <p:nvSpPr>
          <p:cNvPr id="83982" name="Tekstvak 22"/>
          <p:cNvSpPr txBox="1">
            <a:spLocks noChangeArrowheads="1"/>
          </p:cNvSpPr>
          <p:nvPr/>
        </p:nvSpPr>
        <p:spPr bwMode="auto">
          <a:xfrm>
            <a:off x="6888163" y="4983163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EA 2</a:t>
            </a:r>
          </a:p>
        </p:txBody>
      </p:sp>
      <p:sp>
        <p:nvSpPr>
          <p:cNvPr id="24" name="Rechthoek 23"/>
          <p:cNvSpPr/>
          <p:nvPr/>
        </p:nvSpPr>
        <p:spPr>
          <a:xfrm>
            <a:off x="5959475" y="2149475"/>
            <a:ext cx="273050" cy="1881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hthoek 24"/>
          <p:cNvSpPr/>
          <p:nvPr/>
        </p:nvSpPr>
        <p:spPr>
          <a:xfrm>
            <a:off x="7026275" y="2865438"/>
            <a:ext cx="273050" cy="1355725"/>
          </a:xfrm>
          <a:prstGeom prst="rect">
            <a:avLst/>
          </a:prstGeom>
          <a:solidFill>
            <a:srgbClr val="EC8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</a:t>
            </a:r>
          </a:p>
        </p:txBody>
      </p:sp>
      <p:sp>
        <p:nvSpPr>
          <p:cNvPr id="83985" name="Tekstvak 29"/>
          <p:cNvSpPr txBox="1">
            <a:spLocks noChangeArrowheads="1"/>
          </p:cNvSpPr>
          <p:nvPr/>
        </p:nvSpPr>
        <p:spPr bwMode="auto">
          <a:xfrm>
            <a:off x="723900" y="5608638"/>
            <a:ext cx="350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EA as is (accidental parameters)</a:t>
            </a:r>
          </a:p>
        </p:txBody>
      </p:sp>
      <p:sp>
        <p:nvSpPr>
          <p:cNvPr id="83986" name="Tekstvak 30"/>
          <p:cNvSpPr txBox="1">
            <a:spLocks noChangeArrowheads="1"/>
          </p:cNvSpPr>
          <p:nvPr/>
        </p:nvSpPr>
        <p:spPr bwMode="auto">
          <a:xfrm>
            <a:off x="4975225" y="5630863"/>
            <a:ext cx="407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EA as it can be (“optimal” parameters)</a:t>
            </a:r>
          </a:p>
        </p:txBody>
      </p:sp>
      <p:sp>
        <p:nvSpPr>
          <p:cNvPr id="32" name="Ovaal 31"/>
          <p:cNvSpPr/>
          <p:nvPr/>
        </p:nvSpPr>
        <p:spPr>
          <a:xfrm>
            <a:off x="1703388" y="3406775"/>
            <a:ext cx="130175" cy="130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al 32"/>
          <p:cNvSpPr/>
          <p:nvPr/>
        </p:nvSpPr>
        <p:spPr>
          <a:xfrm>
            <a:off x="7089775" y="2960688"/>
            <a:ext cx="130175" cy="130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al 33"/>
          <p:cNvSpPr/>
          <p:nvPr/>
        </p:nvSpPr>
        <p:spPr>
          <a:xfrm>
            <a:off x="6035675" y="2198688"/>
            <a:ext cx="130175" cy="130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Recommendations</a:t>
            </a:r>
          </a:p>
        </p:txBody>
      </p:sp>
      <p:sp>
        <p:nvSpPr>
          <p:cNvPr id="86020" name="Tijdelijke aanduiding voor inhoud 2"/>
          <p:cNvSpPr>
            <a:spLocks noGrp="1"/>
          </p:cNvSpPr>
          <p:nvPr>
            <p:ph idx="1"/>
          </p:nvPr>
        </p:nvSpPr>
        <p:spPr>
          <a:xfrm>
            <a:off x="403225" y="1654175"/>
            <a:ext cx="8428038" cy="3663950"/>
          </a:xfrm>
        </p:spPr>
        <p:txBody>
          <a:bodyPr/>
          <a:lstStyle/>
          <a:p>
            <a:pPr eaLnBrk="1" hangingPunct="1"/>
            <a:r>
              <a:rPr lang="en-US" b="1" u="sng" dirty="0" smtClean="0">
                <a:solidFill>
                  <a:srgbClr val="E46C0A"/>
                </a:solidFill>
              </a:rPr>
              <a:t>DO TUNE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your evolutionary algorithm</a:t>
            </a:r>
          </a:p>
          <a:p>
            <a:pPr eaLnBrk="1" hangingPunct="1"/>
            <a:r>
              <a:rPr lang="nl-NL" dirty="0" err="1" smtClean="0"/>
              <a:t>Think</a:t>
            </a:r>
            <a:r>
              <a:rPr lang="nl-NL" dirty="0" smtClean="0"/>
              <a:t> of the </a:t>
            </a:r>
            <a:r>
              <a:rPr lang="nl-NL" dirty="0" err="1" smtClean="0"/>
              <a:t>magic</a:t>
            </a:r>
            <a:r>
              <a:rPr lang="nl-NL" dirty="0" smtClean="0"/>
              <a:t> constants</a:t>
            </a:r>
          </a:p>
          <a:p>
            <a:pPr eaLnBrk="1" hangingPunct="1"/>
            <a:r>
              <a:rPr lang="nl-NL" dirty="0" err="1" smtClean="0"/>
              <a:t>Decide</a:t>
            </a:r>
            <a:r>
              <a:rPr lang="nl-NL" dirty="0" smtClean="0"/>
              <a:t>: speed or solution </a:t>
            </a:r>
            <a:r>
              <a:rPr lang="nl-NL" dirty="0" err="1" smtClean="0"/>
              <a:t>quality</a:t>
            </a:r>
            <a:r>
              <a:rPr lang="nl-NL" dirty="0" smtClean="0"/>
              <a:t>?</a:t>
            </a:r>
          </a:p>
          <a:p>
            <a:pPr eaLnBrk="1" hangingPunct="1"/>
            <a:r>
              <a:rPr lang="nl-NL" dirty="0" err="1" smtClean="0"/>
              <a:t>Decide</a:t>
            </a:r>
            <a:r>
              <a:rPr lang="nl-NL" dirty="0" smtClean="0"/>
              <a:t>: specialist of generalist EA?</a:t>
            </a:r>
          </a:p>
          <a:p>
            <a:pPr eaLnBrk="1" hangingPunct="1"/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report </a:t>
            </a:r>
            <a:r>
              <a:rPr lang="nl-NL" dirty="0" err="1" smtClean="0"/>
              <a:t>tuning</a:t>
            </a:r>
            <a:r>
              <a:rPr lang="nl-NL" dirty="0" smtClean="0"/>
              <a:t> effort</a:t>
            </a:r>
          </a:p>
          <a:p>
            <a:pPr eaLnBrk="1" hangingPunct="1"/>
            <a:r>
              <a:rPr lang="nl-NL" dirty="0" smtClean="0"/>
              <a:t> </a:t>
            </a:r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toolbox</a:t>
            </a:r>
            <a:r>
              <a:rPr lang="nl-NL" dirty="0" smtClean="0"/>
              <a:t>: </a:t>
            </a:r>
            <a:r>
              <a:rPr lang="nl-NL" dirty="0" smtClean="0">
                <a:solidFill>
                  <a:srgbClr val="E46C0A"/>
                </a:solidFill>
              </a:rPr>
              <a:t>http://</a:t>
            </a:r>
            <a:r>
              <a:rPr lang="nl-NL" dirty="0" err="1" smtClean="0">
                <a:solidFill>
                  <a:srgbClr val="E46C0A"/>
                </a:solidFill>
              </a:rPr>
              <a:t>sourceforge.net</a:t>
            </a:r>
            <a:r>
              <a:rPr lang="nl-NL" dirty="0" smtClean="0">
                <a:solidFill>
                  <a:srgbClr val="E46C0A"/>
                </a:solidFill>
              </a:rPr>
              <a:t>/</a:t>
            </a:r>
            <a:r>
              <a:rPr lang="nl-NL" dirty="0" err="1" smtClean="0">
                <a:solidFill>
                  <a:srgbClr val="E46C0A"/>
                </a:solidFill>
              </a:rPr>
              <a:t>projects</a:t>
            </a:r>
            <a:r>
              <a:rPr lang="nl-NL" dirty="0" smtClean="0">
                <a:solidFill>
                  <a:srgbClr val="E46C0A"/>
                </a:solidFill>
              </a:rPr>
              <a:t>/</a:t>
            </a:r>
            <a:r>
              <a:rPr lang="nl-NL" dirty="0" err="1" smtClean="0">
                <a:solidFill>
                  <a:srgbClr val="E46C0A"/>
                </a:solidFill>
              </a:rPr>
              <a:t>mobat</a:t>
            </a:r>
            <a:endParaRPr lang="nl-NL" dirty="0" smtClean="0">
              <a:solidFill>
                <a:srgbClr val="E46C0A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39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study ‘Best parameters’</a:t>
            </a:r>
            <a:endParaRPr lang="en-US" dirty="0"/>
          </a:p>
        </p:txBody>
      </p:sp>
      <p:sp>
        <p:nvSpPr>
          <p:cNvPr id="88068" name="Tijdelijke aanduiding voor inhoud 2"/>
          <p:cNvSpPr>
            <a:spLocks noGrp="1"/>
          </p:cNvSpPr>
          <p:nvPr>
            <p:ph idx="1"/>
          </p:nvPr>
        </p:nvSpPr>
        <p:spPr>
          <a:xfrm>
            <a:off x="266700" y="1446295"/>
            <a:ext cx="8723313" cy="48085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u="sng" dirty="0" smtClean="0"/>
              <a:t>Setup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dirty="0" smtClean="0"/>
              <a:t>Problem: Sphere Function</a:t>
            </a:r>
          </a:p>
          <a:p>
            <a:pPr lvl="1" eaLnBrk="1" hangingPunct="1"/>
            <a:r>
              <a:rPr lang="en-US" dirty="0" smtClean="0"/>
              <a:t>EA: defined by Tournament Parent Selection, Random Uniform Survivor Selection, Uniform Crossover, </a:t>
            </a:r>
            <a:r>
              <a:rPr lang="en-US" dirty="0" err="1" smtClean="0"/>
              <a:t>BitFlip</a:t>
            </a:r>
            <a:r>
              <a:rPr lang="en-US" dirty="0" smtClean="0"/>
              <a:t> Mutation</a:t>
            </a:r>
          </a:p>
          <a:p>
            <a:pPr lvl="1" eaLnBrk="1" hangingPunct="1"/>
            <a:r>
              <a:rPr lang="nl-NL" dirty="0" smtClean="0"/>
              <a:t>Tuner: REVAC </a:t>
            </a:r>
            <a:r>
              <a:rPr lang="en-US" dirty="0" smtClean="0"/>
              <a:t>spending X units of tuning effort, tuning for speed</a:t>
            </a:r>
          </a:p>
          <a:p>
            <a:pPr lvl="1" eaLnBrk="1" hangingPunct="1"/>
            <a:r>
              <a:rPr lang="en-US" dirty="0" smtClean="0"/>
              <a:t>A = </a:t>
            </a:r>
            <a:r>
              <a:rPr lang="nl-NL" dirty="0" smtClean="0"/>
              <a:t> 1000, B = 30, C = 10000</a:t>
            </a:r>
            <a:endParaRPr lang="en-US" dirty="0" smtClean="0"/>
          </a:p>
          <a:p>
            <a:pPr eaLnBrk="1" hangingPunct="1"/>
            <a:r>
              <a:rPr lang="en-US" sz="2400" u="sng" dirty="0" smtClean="0"/>
              <a:t>Results</a:t>
            </a:r>
            <a:r>
              <a:rPr lang="en-US" sz="2400" dirty="0" smtClean="0"/>
              <a:t>: the best EA had the following parameter values   </a:t>
            </a:r>
          </a:p>
          <a:p>
            <a:pPr lvl="2" eaLnBrk="1" hangingPunct="1"/>
            <a:r>
              <a:rPr lang="en-US" dirty="0" smtClean="0"/>
              <a:t>Population Size:   6</a:t>
            </a:r>
          </a:p>
          <a:p>
            <a:pPr lvl="2" eaLnBrk="1" hangingPunct="1"/>
            <a:r>
              <a:rPr lang="en-US" dirty="0" smtClean="0"/>
              <a:t>Tournament Size: 4</a:t>
            </a:r>
          </a:p>
          <a:p>
            <a:pPr lvl="2" eaLnBrk="1" hangingPunct="1"/>
            <a:r>
              <a:rPr lang="en-US" dirty="0" smtClean="0"/>
              <a:t>...</a:t>
            </a:r>
          </a:p>
          <a:p>
            <a:pPr eaLnBrk="1" hangingPunct="1"/>
            <a:r>
              <a:rPr lang="en-US" sz="2400" u="sng" dirty="0" smtClean="0"/>
              <a:t>Conclusions</a:t>
            </a:r>
            <a:r>
              <a:rPr lang="en-US" sz="2400" dirty="0" smtClean="0"/>
              <a:t>: </a:t>
            </a:r>
            <a:r>
              <a:rPr lang="en-US" sz="2400" i="1" dirty="0" smtClean="0"/>
              <a:t>for this problem</a:t>
            </a:r>
            <a:r>
              <a:rPr lang="en-US" sz="2400" dirty="0" smtClean="0"/>
              <a:t> we need a high (parent) selection pressure. This is probably because the problem is </a:t>
            </a:r>
            <a:r>
              <a:rPr lang="en-US" sz="2400" dirty="0" err="1" smtClean="0"/>
              <a:t>unimodal</a:t>
            </a:r>
            <a:r>
              <a:rPr lang="en-US" sz="2400" dirty="0" smtClean="0"/>
              <a:t>.</a:t>
            </a:r>
          </a:p>
          <a:p>
            <a:pPr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128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study ‘Good parameters’</a:t>
            </a:r>
            <a:endParaRPr lang="en-US" dirty="0"/>
          </a:p>
        </p:txBody>
      </p:sp>
      <p:sp>
        <p:nvSpPr>
          <p:cNvPr id="90116" name="Tijdelijke aanduiding voor inhoud 2"/>
          <p:cNvSpPr>
            <a:spLocks noGrp="1"/>
          </p:cNvSpPr>
          <p:nvPr>
            <p:ph idx="1"/>
          </p:nvPr>
        </p:nvSpPr>
        <p:spPr>
          <a:xfrm>
            <a:off x="266700" y="1493838"/>
            <a:ext cx="8723313" cy="5138737"/>
          </a:xfrm>
        </p:spPr>
        <p:txBody>
          <a:bodyPr/>
          <a:lstStyle/>
          <a:p>
            <a:pPr eaLnBrk="1" hangingPunct="1"/>
            <a:r>
              <a:rPr lang="en-US" u="sng" dirty="0" smtClean="0"/>
              <a:t>Setup</a:t>
            </a:r>
            <a:r>
              <a:rPr lang="en-US" dirty="0" smtClean="0"/>
              <a:t>: same as before</a:t>
            </a:r>
          </a:p>
          <a:p>
            <a:pPr eaLnBrk="1" hangingPunct="1"/>
            <a:endParaRPr lang="en-US" u="sng" dirty="0" smtClean="0"/>
          </a:p>
          <a:p>
            <a:pPr eaLnBrk="1" hangingPunct="1"/>
            <a:r>
              <a:rPr lang="en-US" u="sng" dirty="0" smtClean="0"/>
              <a:t>Results</a:t>
            </a:r>
            <a:r>
              <a:rPr lang="en-US" dirty="0" smtClean="0"/>
              <a:t>: The 25 best parameters vectors have their values within the following ranges</a:t>
            </a:r>
          </a:p>
          <a:p>
            <a:pPr lvl="2" eaLnBrk="1" hangingPunct="1"/>
            <a:r>
              <a:rPr lang="en-US" sz="2600" dirty="0" smtClean="0"/>
              <a:t>Mutation Rate: 	[0.01, 0.011]</a:t>
            </a:r>
          </a:p>
          <a:p>
            <a:pPr lvl="2" eaLnBrk="1" hangingPunct="1"/>
            <a:r>
              <a:rPr lang="en-US" sz="2600" dirty="0" smtClean="0"/>
              <a:t>Crossover Rate:	[0.2, 1.0]</a:t>
            </a:r>
          </a:p>
          <a:p>
            <a:pPr lvl="2" eaLnBrk="1" hangingPunct="1"/>
            <a:r>
              <a:rPr lang="en-US" sz="2600" dirty="0" smtClean="0"/>
              <a:t>(..)</a:t>
            </a:r>
          </a:p>
          <a:p>
            <a:pPr lvl="2" eaLnBrk="1" hangingPunct="1"/>
            <a:endParaRPr lang="en-US" sz="2600" dirty="0" smtClean="0"/>
          </a:p>
          <a:p>
            <a:pPr eaLnBrk="1" hangingPunct="1"/>
            <a:r>
              <a:rPr lang="en-US" u="sng" dirty="0" smtClean="0"/>
              <a:t>Conclusions</a:t>
            </a:r>
            <a:r>
              <a:rPr lang="en-US" dirty="0" smtClean="0"/>
              <a:t>: </a:t>
            </a:r>
            <a:r>
              <a:rPr lang="en-US" i="1" dirty="0" smtClean="0"/>
              <a:t>for this problem</a:t>
            </a:r>
            <a:r>
              <a:rPr lang="en-US" dirty="0" smtClean="0"/>
              <a:t> the mutation rate is much more relevant than the crossover rate. </a:t>
            </a:r>
          </a:p>
          <a:p>
            <a:pPr eaLnBrk="1" hangingPunct="1"/>
            <a:endParaRPr lang="en-US" dirty="0" smtClean="0"/>
          </a:p>
          <a:p>
            <a:pPr lvl="2" eaLnBrk="1" hangingPunct="1"/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385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study ‘interactions’</a:t>
            </a:r>
            <a:endParaRPr lang="en-US" dirty="0"/>
          </a:p>
        </p:txBody>
      </p:sp>
      <p:sp>
        <p:nvSpPr>
          <p:cNvPr id="92164" name="Tijdelijke aanduiding voor inhoud 2"/>
          <p:cNvSpPr>
            <a:spLocks noGrp="1"/>
          </p:cNvSpPr>
          <p:nvPr>
            <p:ph idx="1"/>
          </p:nvPr>
        </p:nvSpPr>
        <p:spPr>
          <a:xfrm>
            <a:off x="266700" y="1493838"/>
            <a:ext cx="8723313" cy="5138737"/>
          </a:xfrm>
        </p:spPr>
        <p:txBody>
          <a:bodyPr/>
          <a:lstStyle/>
          <a:p>
            <a:pPr eaLnBrk="1" hangingPunct="1"/>
            <a:endParaRPr lang="nl-NL" u="sng" dirty="0" smtClean="0"/>
          </a:p>
          <a:p>
            <a:pPr eaLnBrk="1" hangingPunct="1"/>
            <a:r>
              <a:rPr lang="nl-NL" u="sng" dirty="0" smtClean="0"/>
              <a:t>Setup</a:t>
            </a:r>
            <a:r>
              <a:rPr lang="nl-NL" dirty="0" smtClean="0"/>
              <a:t>: same as before</a:t>
            </a:r>
            <a:endParaRPr lang="en-US" dirty="0" smtClean="0"/>
          </a:p>
          <a:p>
            <a:pPr eaLnBrk="1" hangingPunct="1"/>
            <a:endParaRPr lang="en-US" u="sng" dirty="0" smtClean="0"/>
          </a:p>
          <a:p>
            <a:pPr eaLnBrk="1" hangingPunct="1"/>
            <a:r>
              <a:rPr lang="en-US" u="sng" dirty="0" smtClean="0"/>
              <a:t>Results</a:t>
            </a:r>
            <a:r>
              <a:rPr lang="en-US" dirty="0" smtClean="0"/>
              <a:t>: plotting the pop. </a:t>
            </a:r>
            <a:br>
              <a:rPr lang="en-US" dirty="0" smtClean="0"/>
            </a:br>
            <a:r>
              <a:rPr lang="en-US" dirty="0" smtClean="0"/>
              <a:t>size and generation gap of the </a:t>
            </a:r>
            <a:br>
              <a:rPr lang="en-US" dirty="0" smtClean="0"/>
            </a:br>
            <a:r>
              <a:rPr lang="en-US" dirty="0" smtClean="0"/>
              <a:t>best parameter vectors shows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the following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u="sng" dirty="0" smtClean="0"/>
              <a:t>Conclusions</a:t>
            </a:r>
            <a:r>
              <a:rPr lang="en-US" dirty="0" smtClean="0"/>
              <a:t>: </a:t>
            </a:r>
            <a:r>
              <a:rPr lang="en-US" i="1" dirty="0" smtClean="0"/>
              <a:t>for this problem</a:t>
            </a:r>
            <a:r>
              <a:rPr lang="en-US" dirty="0" smtClean="0"/>
              <a:t> the best results are obtained when (almost) the complete population is replaced every generation.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pic>
        <p:nvPicPr>
          <p:cNvPr id="92165" name="Picture 3" descr="tm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0488" y="1493838"/>
            <a:ext cx="3973512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6" name="TextBox 4"/>
          <p:cNvSpPr txBox="1">
            <a:spLocks noChangeArrowheads="1"/>
          </p:cNvSpPr>
          <p:nvPr/>
        </p:nvSpPr>
        <p:spPr bwMode="auto">
          <a:xfrm rot="-5400000">
            <a:off x="4320382" y="2785269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Generation Gap</a:t>
            </a:r>
          </a:p>
        </p:txBody>
      </p:sp>
      <p:sp>
        <p:nvSpPr>
          <p:cNvPr id="92167" name="TextBox 5"/>
          <p:cNvSpPr txBox="1">
            <a:spLocks noChangeArrowheads="1"/>
          </p:cNvSpPr>
          <p:nvPr/>
        </p:nvSpPr>
        <p:spPr bwMode="auto">
          <a:xfrm>
            <a:off x="6567488" y="4470400"/>
            <a:ext cx="190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6296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(near) future of automated tuning 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31173"/>
            <a:ext cx="8429625" cy="507206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Hybrid methods for A &amp; B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Well-funded EA performance measures, multi-objective formulation </a:t>
            </a:r>
            <a:r>
              <a:rPr lang="en-US" sz="2400" dirty="0" smtClean="0">
                <a:sym typeface="Wingdings" pitchFamily="2" charset="2"/>
              </a:rPr>
              <a:t> multi-objective tuner algorithms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(Statistical) models of the utility landscape </a:t>
            </a:r>
            <a:r>
              <a:rPr lang="en-US" sz="2400" dirty="0" smtClean="0">
                <a:sym typeface="Wingdings" pitchFamily="2" charset="2"/>
              </a:rPr>
              <a:t> m</a:t>
            </a:r>
            <a:r>
              <a:rPr lang="en-US" sz="2400" dirty="0" smtClean="0"/>
              <a:t>ore knowledge about parameters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Open source toolboxes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Distributed execution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Good </a:t>
            </a:r>
            <a:r>
              <a:rPr lang="en-US" sz="2400" dirty="0" err="1" smtClean="0"/>
              <a:t>testbeds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Adoption by the EC community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Rollout to other heuristic methods with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65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Culture change?</a:t>
            </a:r>
            <a:endParaRPr lang="en-US" dirty="0"/>
          </a:p>
        </p:txBody>
      </p:sp>
      <p:sp>
        <p:nvSpPr>
          <p:cNvPr id="9626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 and good tuning can lead to new attitude</a:t>
            </a:r>
          </a:p>
          <a:p>
            <a:pPr eaLnBrk="1" hangingPunct="1"/>
            <a:r>
              <a:rPr lang="en-US" smtClean="0"/>
              <a:t>Past &amp; present: robust EAs preferred </a:t>
            </a:r>
          </a:p>
          <a:p>
            <a:pPr eaLnBrk="1" hangingPunct="1"/>
            <a:r>
              <a:rPr lang="en-US" smtClean="0"/>
              <a:t>Future: problem-specific EAs preferred </a:t>
            </a:r>
          </a:p>
          <a:p>
            <a:pPr eaLnBrk="1" hangingPunct="1"/>
            <a:r>
              <a:rPr lang="en-US" smtClean="0"/>
              <a:t>Old question: what is better the GA or the ES?</a:t>
            </a:r>
          </a:p>
          <a:p>
            <a:pPr eaLnBrk="1" hangingPunct="1"/>
            <a:r>
              <a:rPr lang="en-US" smtClean="0"/>
              <a:t>New question: what symbolic configuration is best? </a:t>
            </a:r>
          </a:p>
          <a:p>
            <a:pPr eaLnBrk="1" hangingPunct="1"/>
            <a:r>
              <a:rPr lang="nl-NL" smtClean="0"/>
              <a:t>… given a maximum effort for tuning</a:t>
            </a:r>
          </a:p>
          <a:p>
            <a:pPr eaLnBrk="1" hangingPunct="1"/>
            <a:r>
              <a:rPr lang="nl-NL" smtClean="0"/>
              <a:t>New attitude / practice: </a:t>
            </a:r>
          </a:p>
          <a:p>
            <a:pPr marL="742950" lvl="1" indent="-285750" eaLnBrk="1" hangingPunct="1"/>
            <a:r>
              <a:rPr lang="nl-NL" smtClean="0"/>
              <a:t>tuning efforts are measured and reported</a:t>
            </a:r>
          </a:p>
          <a:p>
            <a:pPr marL="742950" lvl="1" indent="-285750" eaLnBrk="1" hangingPunct="1"/>
            <a:r>
              <a:rPr lang="nl-NL" smtClean="0"/>
              <a:t>EAs with their practical best settings are compared, instead of unmotivated “magical”settings</a:t>
            </a: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223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Taxonomy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76250" y="2408238"/>
            <a:ext cx="8404225" cy="2509837"/>
            <a:chOff x="300" y="1517"/>
            <a:chExt cx="5294" cy="1581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37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rial" charset="0"/>
              </a:rPr>
              <a:t>Parameter tuning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E46C0A"/>
                </a:solidFill>
                <a:latin typeface="Arial" charset="0"/>
              </a:rPr>
              <a:t>Parameter tuning</a:t>
            </a:r>
            <a:r>
              <a:rPr lang="en-US" dirty="0" smtClean="0">
                <a:latin typeface="Arial" charset="0"/>
              </a:rPr>
              <a:t>: testing and comparing different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values </a:t>
            </a:r>
            <a:r>
              <a:rPr lang="en-US" dirty="0" smtClean="0">
                <a:solidFill>
                  <a:srgbClr val="E46C0A"/>
                </a:solidFill>
                <a:latin typeface="Arial" charset="0"/>
              </a:rPr>
              <a:t>before the “real” run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Problems: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users mistakes in settings can be sources of errors or sub-optimal performance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costs much time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parameters interact: exhaustive search is not practicable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good values may become bad during the run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183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Arial" charset="0"/>
              </a:rPr>
              <a:t>Parameter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54063" y="1493838"/>
            <a:ext cx="8389937" cy="46561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E46C0A"/>
                </a:solidFill>
                <a:latin typeface="Arial" charset="0"/>
              </a:rPr>
              <a:t>Parameter control</a:t>
            </a:r>
            <a:r>
              <a:rPr lang="en-US" dirty="0" smtClean="0">
                <a:latin typeface="Arial" charset="0"/>
              </a:rPr>
              <a:t>: setting values on-line, </a:t>
            </a:r>
            <a:r>
              <a:rPr lang="en-US" dirty="0" smtClean="0">
                <a:solidFill>
                  <a:srgbClr val="E46C0A"/>
                </a:solidFill>
                <a:latin typeface="Arial" charset="0"/>
              </a:rPr>
              <a:t>during the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E46C0A"/>
                </a:solidFill>
                <a:latin typeface="Arial" charset="0"/>
              </a:rPr>
              <a:t>actual run</a:t>
            </a:r>
            <a:r>
              <a:rPr lang="en-US" dirty="0" smtClean="0">
                <a:latin typeface="Arial" charset="0"/>
              </a:rPr>
              <a:t>, e.g.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Arial" charset="0"/>
              </a:rPr>
              <a:t>predetermined time-varying schedule p = p(t)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Arial" charset="0"/>
              </a:rPr>
              <a:t>using (heuristic) feedback from the search process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Arial" charset="0"/>
              </a:rPr>
              <a:t>encoding parameters in chromosomes and rely on natural selection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dirty="0" smtClean="0">
              <a:latin typeface="Arial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</a:rPr>
              <a:t>Problems: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Arial" charset="0"/>
              </a:rPr>
              <a:t>finding optimal p is hard, finding optimal p(t) is harder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Arial" charset="0"/>
              </a:rPr>
              <a:t>still user-defined feedback mechanism, how to “optimize”?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Arial" charset="0"/>
              </a:rPr>
              <a:t>when would natural selection work for algorithm parameters?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41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Notes on parameter control</a:t>
            </a:r>
            <a:endParaRPr lang="en-US" dirty="0"/>
          </a:p>
        </p:txBody>
      </p:sp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353425" cy="49688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Parameter control offers the possibility to use </a:t>
            </a:r>
            <a:r>
              <a:rPr lang="en-US" sz="2000" dirty="0" smtClean="0">
                <a:solidFill>
                  <a:srgbClr val="E46C0A"/>
                </a:solidFill>
              </a:rPr>
              <a:t>appropriate values in various stages </a:t>
            </a:r>
            <a:r>
              <a:rPr lang="en-US" sz="2000" dirty="0" smtClean="0"/>
              <a:t>of the search</a:t>
            </a:r>
          </a:p>
          <a:p>
            <a:pPr eaLnBrk="1" hangingPunct="1"/>
            <a:r>
              <a:rPr lang="en-US" sz="2000" dirty="0" smtClean="0"/>
              <a:t>Adaptive and self-adaptive control can </a:t>
            </a:r>
            <a:r>
              <a:rPr lang="en-US" sz="2000" dirty="0" smtClean="0">
                <a:solidFill>
                  <a:srgbClr val="E46C0A"/>
                </a:solidFill>
              </a:rPr>
              <a:t>“liberate” users from tuning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reduces need for EA expertise for a new application</a:t>
            </a:r>
          </a:p>
          <a:p>
            <a:pPr eaLnBrk="1" hangingPunct="1"/>
            <a:r>
              <a:rPr lang="en-US" sz="2000" dirty="0" smtClean="0"/>
              <a:t>Assumption: control heuristic is less parameter-sensitive than the EA</a:t>
            </a:r>
            <a:endParaRPr lang="en-GB" sz="20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sz="2800" b="1" dirty="0" smtClean="0"/>
              <a:t>BUT</a:t>
            </a:r>
            <a:endParaRPr lang="en-GB" sz="2000" b="1" dirty="0" smtClean="0"/>
          </a:p>
          <a:p>
            <a:pPr eaLnBrk="1" hangingPunct="1"/>
            <a:r>
              <a:rPr lang="en-GB" sz="2000" dirty="0" smtClean="0">
                <a:solidFill>
                  <a:srgbClr val="E46C0A"/>
                </a:solidFill>
              </a:rPr>
              <a:t>State-of-the-art is a mess</a:t>
            </a:r>
            <a:r>
              <a:rPr lang="en-GB" sz="2000" dirty="0" smtClean="0"/>
              <a:t>: literature is a potpourri, no generic knowledge, no principled approaches to developing control heuristics (deterministic or adaptive), no solid testing methodology</a:t>
            </a:r>
          </a:p>
          <a:p>
            <a:pPr eaLnBrk="1" hangingPunct="1">
              <a:buFont typeface="Wingdings" pitchFamily="2" charset="2"/>
              <a:buNone/>
            </a:pPr>
            <a:endParaRPr lang="en-GB" sz="20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E46C0A"/>
                </a:solidFill>
              </a:rPr>
              <a:t>WHAT ABOUT AUTOMATED TUNING?</a:t>
            </a:r>
            <a:endParaRPr lang="en-US" sz="2000" dirty="0" smtClean="0">
              <a:solidFill>
                <a:srgbClr val="E46C0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088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Historical</a:t>
            </a:r>
            <a:r>
              <a:rPr lang="nl-NL" dirty="0" smtClean="0"/>
              <a:t> account (</a:t>
            </a:r>
            <a:r>
              <a:rPr lang="nl-NL" dirty="0" err="1" smtClean="0"/>
              <a:t>cont’d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1988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828800"/>
            <a:ext cx="8315325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Last decade: </a:t>
            </a:r>
          </a:p>
          <a:p>
            <a:pPr eaLnBrk="1" hangingPunct="1"/>
            <a:r>
              <a:rPr lang="en-US" dirty="0" smtClean="0"/>
              <a:t>More &amp; more work on parameter control </a:t>
            </a:r>
          </a:p>
          <a:p>
            <a:pPr lvl="1" eaLnBrk="1" hangingPunct="1"/>
            <a:r>
              <a:rPr lang="en-US" dirty="0" smtClean="0"/>
              <a:t>Traditional parameters: mutation and </a:t>
            </a:r>
            <a:r>
              <a:rPr lang="en-US" dirty="0" err="1" smtClean="0"/>
              <a:t>xover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Non-traditional parameters: selection and population size</a:t>
            </a:r>
          </a:p>
          <a:p>
            <a:pPr lvl="1" eaLnBrk="1" hangingPunct="1"/>
            <a:r>
              <a:rPr lang="en-US" dirty="0" smtClean="0"/>
              <a:t>All parameters </a:t>
            </a:r>
            <a:r>
              <a:rPr lang="en-US" dirty="0" smtClean="0">
                <a:sym typeface="Wingdings" pitchFamily="2" charset="2"/>
              </a:rPr>
              <a:t> “</a:t>
            </a:r>
            <a:r>
              <a:rPr lang="en-US" dirty="0" err="1" smtClean="0">
                <a:sym typeface="Wingdings" pitchFamily="2" charset="2"/>
              </a:rPr>
              <a:t>parameterless</a:t>
            </a:r>
            <a:r>
              <a:rPr lang="en-US" dirty="0" smtClean="0">
                <a:sym typeface="Wingdings" pitchFamily="2" charset="2"/>
              </a:rPr>
              <a:t>”  EAs (name!?)</a:t>
            </a:r>
          </a:p>
          <a:p>
            <a:pPr lvl="1"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Not much work on parameter tuning, i.e.,</a:t>
            </a:r>
          </a:p>
          <a:p>
            <a:pPr lvl="1" eaLnBrk="1" hangingPunct="1"/>
            <a:r>
              <a:rPr lang="en-US" dirty="0" smtClean="0"/>
              <a:t>Nobody reports on tuning efforts behind their EA published</a:t>
            </a:r>
          </a:p>
          <a:p>
            <a:pPr lvl="1" eaLnBrk="1" hangingPunct="1"/>
            <a:r>
              <a:rPr lang="en-US" dirty="0" smtClean="0"/>
              <a:t>A handful papers on tuning methods / algorithms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276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Control flow of EA calibration /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825ED-FB94-4A09-A118-A777CA665148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700338" y="5300663"/>
            <a:ext cx="3743325" cy="936625"/>
          </a:xfrm>
          <a:prstGeom prst="rect">
            <a:avLst/>
          </a:prstGeom>
          <a:solidFill>
            <a:schemeClr val="folHlink">
              <a:alpha val="50980"/>
            </a:scheme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700338" y="3429000"/>
            <a:ext cx="3743325" cy="936625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>
              <a:latin typeface="Calibri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700338" y="1557338"/>
            <a:ext cx="3743325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Arial Unicode MS" pitchFamily="34" charset="-128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3500438" y="1757363"/>
            <a:ext cx="21653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Design layer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128963" y="5502275"/>
            <a:ext cx="279876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Application layer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3282950" y="3630613"/>
            <a:ext cx="256063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Arial Unicode MS" pitchFamily="34" charset="-128"/>
              </a:rPr>
              <a:t>Algorithm layer</a:t>
            </a:r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4572000" y="4365625"/>
            <a:ext cx="0" cy="93503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2555875" y="4513263"/>
            <a:ext cx="16891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optimizes</a:t>
            </a: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572000" y="2492375"/>
            <a:ext cx="0" cy="93503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2555875" y="2640013"/>
            <a:ext cx="16891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optimizes</a:t>
            </a:r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7116763" y="5516563"/>
            <a:ext cx="16494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One-max</a:t>
            </a: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7589838" y="3644900"/>
            <a:ext cx="6969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GA</a:t>
            </a:r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7173913" y="1700213"/>
            <a:ext cx="16081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Meta-GA</a:t>
            </a:r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303213" y="5300663"/>
            <a:ext cx="1849437" cy="946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Symbolic </a:t>
            </a:r>
          </a:p>
          <a:p>
            <a:pPr algn="ctr" eaLnBrk="0" hangingPunct="0"/>
            <a:r>
              <a:rPr lang="en-US">
                <a:latin typeface="Arial Unicode MS" pitchFamily="34" charset="-128"/>
              </a:rPr>
              <a:t>regression</a:t>
            </a: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868363" y="3644900"/>
            <a:ext cx="6969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GP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88988" y="1700213"/>
            <a:ext cx="9366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 Unicode MS" pitchFamily="34" charset="-128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54029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6016</TotalTime>
  <Words>2058</Words>
  <Application>Microsoft Macintosh PowerPoint</Application>
  <PresentationFormat>Diavoorstelling (4:3)</PresentationFormat>
  <Paragraphs>521</Paragraphs>
  <Slides>37</Slides>
  <Notes>31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38" baseType="lpstr">
      <vt:lpstr>EC2014</vt:lpstr>
      <vt:lpstr>Evolutionary Computing</vt:lpstr>
      <vt:lpstr>Chapter 7: Parameters and Parameter Tuning</vt:lpstr>
      <vt:lpstr>Brief historical account</vt:lpstr>
      <vt:lpstr>Taxonomy</vt:lpstr>
      <vt:lpstr>Parameter tuning</vt:lpstr>
      <vt:lpstr>Parameter control</vt:lpstr>
      <vt:lpstr>Notes on parameter control</vt:lpstr>
      <vt:lpstr>Historical account (cont’d)</vt:lpstr>
      <vt:lpstr>Control flow of EA calibration / design</vt:lpstr>
      <vt:lpstr>Information flow of EA calibration / design</vt:lpstr>
      <vt:lpstr>Lower level of EA calibration / design</vt:lpstr>
      <vt:lpstr>Upper level of EA calibration / design</vt:lpstr>
      <vt:lpstr>Parameter – performance landscape</vt:lpstr>
      <vt:lpstr>Ontology - Terminology</vt:lpstr>
      <vt:lpstr>Off-line vs. on-line calibration / design</vt:lpstr>
      <vt:lpstr>Tuning by generate-and-test</vt:lpstr>
      <vt:lpstr>Testing parameter vectors</vt:lpstr>
      <vt:lpstr>Numeric parameters</vt:lpstr>
      <vt:lpstr>Symbolic parameters</vt:lpstr>
      <vt:lpstr>Notes on parameters</vt:lpstr>
      <vt:lpstr>What is an EA? (1/2)</vt:lpstr>
      <vt:lpstr>What is an EA? (2/2)</vt:lpstr>
      <vt:lpstr>Generate-and-test under the hood</vt:lpstr>
      <vt:lpstr>Tuning effort</vt:lpstr>
      <vt:lpstr>Optimize A = optimally use A</vt:lpstr>
      <vt:lpstr>PowerPoint-presentatie</vt:lpstr>
      <vt:lpstr>Optimize B = reduce B</vt:lpstr>
      <vt:lpstr>Optimize A &amp; B</vt:lpstr>
      <vt:lpstr>Which tuning method?</vt:lpstr>
      <vt:lpstr>Tuning “world champion” EAs</vt:lpstr>
      <vt:lpstr>Tuning vs. not tuning</vt:lpstr>
      <vt:lpstr>Recommendations</vt:lpstr>
      <vt:lpstr>Example study ‘Best parameters’</vt:lpstr>
      <vt:lpstr>Example study ‘Good parameters’</vt:lpstr>
      <vt:lpstr>Example study ‘interactions’</vt:lpstr>
      <vt:lpstr>The (near) future of automated tuning </vt:lpstr>
      <vt:lpstr>Culture change?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282</cp:revision>
  <dcterms:created xsi:type="dcterms:W3CDTF">2014-06-19T13:47:47Z</dcterms:created>
  <dcterms:modified xsi:type="dcterms:W3CDTF">2015-07-02T07:10:14Z</dcterms:modified>
  <cp:category/>
</cp:coreProperties>
</file>