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4130" r:id="rId1"/>
  </p:sldMasterIdLst>
  <p:notesMasterIdLst>
    <p:notesMasterId r:id="rId28"/>
  </p:notesMasterIdLst>
  <p:handoutMasterIdLst>
    <p:handoutMasterId r:id="rId29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E85B"/>
    <a:srgbClr val="F1C544"/>
    <a:srgbClr val="943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40" d="100"/>
          <a:sy n="140" d="100"/>
        </p:scale>
        <p:origin x="-195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interSettings" Target="printerSettings/printerSettings1.bin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Relationship Id="rId2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Relationship Id="rId2" Type="http://schemas.openxmlformats.org/officeDocument/2006/relationships/image" Target="../media/image8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3CC91E-81C7-1B49-B3E1-860434022CDC}" type="datetimeFigureOut">
              <a:rPr lang="en-US" smtClean="0"/>
              <a:t>02-07-15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F2C285-161B-014E-BE62-39679C7D537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49558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DFBA2E-585D-BB46-A4B5-F0AA486081A7}" type="datetimeFigureOut">
              <a:rPr lang="en-US" smtClean="0"/>
              <a:t>02-07-15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F7AD7D-B5A4-F347-8CD5-93D936D0DF1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78249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9555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557849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55186"/>
            <a:ext cx="7619660" cy="49028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404745"/>
            <a:ext cx="7772400" cy="1470025"/>
          </a:xfrm>
        </p:spPr>
        <p:txBody>
          <a:bodyPr/>
          <a:lstStyle>
            <a:lvl1pPr>
              <a:defRPr baseline="0">
                <a:latin typeface="Arial"/>
                <a:cs typeface="Arial"/>
              </a:defRPr>
            </a:lvl1pPr>
          </a:lstStyle>
          <a:p>
            <a:r>
              <a:rPr lang="en-US" dirty="0" smtClean="0"/>
              <a:t>Evolutionary Computing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412238" y="4114120"/>
            <a:ext cx="4045962" cy="1752600"/>
          </a:xfrm>
        </p:spPr>
        <p:txBody>
          <a:bodyPr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3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Lecture 1, date</a:t>
            </a:r>
          </a:p>
          <a:p>
            <a:endParaRPr lang="en-US" dirty="0" smtClean="0"/>
          </a:p>
          <a:p>
            <a:r>
              <a:rPr lang="en-US" sz="2400" dirty="0" smtClean="0">
                <a:solidFill>
                  <a:srgbClr val="000000"/>
                </a:solidFill>
                <a:latin typeface="Arial"/>
                <a:cs typeface="Arial"/>
              </a:rPr>
              <a:t>Prof. dr. A. E. (</a:t>
            </a:r>
            <a:r>
              <a:rPr lang="en-US" sz="2400" dirty="0" err="1" smtClean="0">
                <a:solidFill>
                  <a:srgbClr val="000000"/>
                </a:solidFill>
                <a:latin typeface="Arial"/>
                <a:cs typeface="Arial"/>
              </a:rPr>
              <a:t>Guszti</a:t>
            </a:r>
            <a:r>
              <a:rPr lang="en-US" sz="2400" dirty="0" smtClean="0">
                <a:solidFill>
                  <a:srgbClr val="000000"/>
                </a:solidFill>
                <a:latin typeface="Arial"/>
                <a:cs typeface="Arial"/>
              </a:rPr>
              <a:t>) </a:t>
            </a:r>
            <a:r>
              <a:rPr lang="en-US" sz="2400" dirty="0" err="1" smtClean="0">
                <a:solidFill>
                  <a:srgbClr val="000000"/>
                </a:solidFill>
                <a:latin typeface="Arial"/>
                <a:cs typeface="Arial"/>
              </a:rPr>
              <a:t>Eiben</a:t>
            </a:r>
            <a:endParaRPr lang="en-US" sz="2400" dirty="0" smtClean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2411604" y="118955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901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A.E. Eiben and J.E. Smith, Introduction to Evolutionary Computing 2014, Chapter 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85CF2-87A1-424D-AAB4-8DA3F7B30A2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316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A.E. Eiben and J.E. Smith, Introduction to Evolutionary Computing 2014, Chapter 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85CF2-87A1-424D-AAB4-8DA3F7B30A2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247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78"/>
            <a:ext cx="8229600" cy="1143000"/>
          </a:xfrm>
        </p:spPr>
        <p:txBody>
          <a:bodyPr>
            <a:normAutofit/>
          </a:bodyPr>
          <a:lstStyle>
            <a:lvl1pPr algn="l">
              <a:defRPr sz="3200"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A.E. Eiben and J.E. Smith, Introduction to Evolutionary Computing 2014, Chapter 16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84316" y="6254842"/>
            <a:ext cx="568004" cy="501650"/>
          </a:xfrm>
        </p:spPr>
        <p:txBody>
          <a:bodyPr/>
          <a:lstStyle/>
          <a:p>
            <a:fld id="{23A85CF2-87A1-424D-AAB4-8DA3F7B30A26}" type="slidenum">
              <a:rPr lang="en-US" smtClean="0"/>
              <a:t>‹nr.›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162813" y="0"/>
            <a:ext cx="1" cy="6721475"/>
          </a:xfrm>
          <a:prstGeom prst="line">
            <a:avLst/>
          </a:prstGeom>
          <a:ln w="38100" cmpd="sng">
            <a:solidFill>
              <a:srgbClr val="E8D24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276780" y="0"/>
            <a:ext cx="16282" cy="6126163"/>
          </a:xfrm>
          <a:prstGeom prst="line">
            <a:avLst/>
          </a:prstGeom>
          <a:ln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0" y="1243160"/>
            <a:ext cx="8686800" cy="0"/>
          </a:xfrm>
          <a:prstGeom prst="line">
            <a:avLst/>
          </a:prstGeom>
          <a:ln w="38100" cmpd="sng">
            <a:solidFill>
              <a:srgbClr val="E8D24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" y="1339720"/>
            <a:ext cx="8254629" cy="0"/>
          </a:xfrm>
          <a:prstGeom prst="line">
            <a:avLst/>
          </a:prstGeom>
          <a:ln>
            <a:solidFill>
              <a:srgbClr val="33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8190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A.E. Eiben and J.E. Smith, Introduction to Evolutionary Computing 2014, Chapter 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69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A.E. Eiben and J.E. Smith, Introduction to Evolutionary Computing 2014, Chapter 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85CF2-87A1-424D-AAB4-8DA3F7B30A2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210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A.E. Eiben and J.E. Smith, Introduction to Evolutionary Computing 2014, Chapter 16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85CF2-87A1-424D-AAB4-8DA3F7B30A2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945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A.E. Eiben and J.E. Smith, Introduction to Evolutionary Computing 2014, Chapter 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85CF2-87A1-424D-AAB4-8DA3F7B30A2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374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A.E. Eiben and J.E. Smith, Introduction to Evolutionary Computing 2014, Chapter 16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85CF2-87A1-424D-AAB4-8DA3F7B30A2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368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A.E. Eiben and J.E. Smith, Introduction to Evolutionary Computing 2014, Chapter 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0605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A.E. Eiben and J.E. Smith, Introduction to Evolutionary Computing 2014, Chapter 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85CF2-87A1-424D-AAB4-8DA3F7B30A2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70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83913" y="6356350"/>
            <a:ext cx="58938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A.E. Eiben and J.E. Smith, Introduction to Evolutionary Computing 2014, Chapter 16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19660" y="6258670"/>
            <a:ext cx="683817" cy="501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A85CF2-87A1-424D-AAB4-8DA3F7B30A26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7706937" y="6250439"/>
            <a:ext cx="914740" cy="501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/</a:t>
            </a:r>
            <a:r>
              <a:rPr lang="en-US" baseline="0" dirty="0" smtClean="0"/>
              <a:t> 26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311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31" r:id="rId1"/>
    <p:sldLayoutId id="2147484132" r:id="rId2"/>
    <p:sldLayoutId id="2147484133" r:id="rId3"/>
    <p:sldLayoutId id="2147484134" r:id="rId4"/>
    <p:sldLayoutId id="2147484135" r:id="rId5"/>
    <p:sldLayoutId id="2147484136" r:id="rId6"/>
    <p:sldLayoutId id="2147484137" r:id="rId7"/>
    <p:sldLayoutId id="2147484138" r:id="rId8"/>
    <p:sldLayoutId id="2147484139" r:id="rId9"/>
    <p:sldLayoutId id="2147484140" r:id="rId10"/>
    <p:sldLayoutId id="2147484141" r:id="rId11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image" Target="../media/image4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4" Type="http://schemas.openxmlformats.org/officeDocument/2006/relationships/image" Target="../media/image5.emf"/><Relationship Id="rId5" Type="http://schemas.openxmlformats.org/officeDocument/2006/relationships/oleObject" Target="../embeddings/oleObject4.bin"/><Relationship Id="rId6" Type="http://schemas.openxmlformats.org/officeDocument/2006/relationships/image" Target="../media/image6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4" Type="http://schemas.openxmlformats.org/officeDocument/2006/relationships/image" Target="../media/image7.emf"/><Relationship Id="rId5" Type="http://schemas.openxmlformats.org/officeDocument/2006/relationships/oleObject" Target="../embeddings/oleObject6.bin"/><Relationship Id="rId6" Type="http://schemas.openxmlformats.org/officeDocument/2006/relationships/image" Target="../media/image8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4" Type="http://schemas.openxmlformats.org/officeDocument/2006/relationships/image" Target="../media/image9.w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4" Type="http://schemas.openxmlformats.org/officeDocument/2006/relationships/image" Target="../media/image10.w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4" Type="http://schemas.openxmlformats.org/officeDocument/2006/relationships/image" Target="../media/image11.w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3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0000"/>
                </a:solidFill>
              </a:rPr>
              <a:t>Evolutionary Computing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Chapter 8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dirty="0" smtClean="0">
              <a:solidFill>
                <a:schemeClr val="accent6">
                  <a:lumMod val="50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88656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Examples:</a:t>
            </a:r>
            <a:br>
              <a:rPr lang="en-US" dirty="0"/>
            </a:br>
            <a:r>
              <a:rPr lang="en-US" dirty="0"/>
              <a:t>Varying mutation step </a:t>
            </a:r>
            <a:r>
              <a:rPr lang="en-US" dirty="0" smtClean="0"/>
              <a:t>size, option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buClrTx/>
              <a:buSzPct val="95000"/>
              <a:buFontTx/>
              <a:buNone/>
            </a:pPr>
            <a:r>
              <a:rPr lang="nl-NL" dirty="0" err="1">
                <a:latin typeface="Arial" charset="0"/>
                <a:cs typeface="Arial" charset="0"/>
              </a:rPr>
              <a:t>Replace</a:t>
            </a:r>
            <a:r>
              <a:rPr lang="nl-NL" dirty="0">
                <a:latin typeface="Arial" charset="0"/>
                <a:cs typeface="Arial" charset="0"/>
              </a:rPr>
              <a:t> the constant </a:t>
            </a:r>
            <a:r>
              <a:rPr lang="en-GB" dirty="0">
                <a:latin typeface="Symbol" charset="0"/>
                <a:cs typeface="Arial" charset="0"/>
              </a:rPr>
              <a:t></a:t>
            </a:r>
            <a:r>
              <a:rPr lang="nl-NL" dirty="0">
                <a:latin typeface="Arial" charset="0"/>
                <a:cs typeface="Arial" charset="0"/>
              </a:rPr>
              <a:t> </a:t>
            </a:r>
            <a:r>
              <a:rPr lang="nl-NL" dirty="0" err="1">
                <a:latin typeface="Arial" charset="0"/>
                <a:cs typeface="Arial" charset="0"/>
              </a:rPr>
              <a:t>by</a:t>
            </a:r>
            <a:r>
              <a:rPr lang="nl-NL" dirty="0">
                <a:latin typeface="Arial" charset="0"/>
                <a:cs typeface="Arial" charset="0"/>
              </a:rPr>
              <a:t> a </a:t>
            </a:r>
            <a:r>
              <a:rPr lang="nl-NL" dirty="0" err="1">
                <a:latin typeface="Arial" charset="0"/>
                <a:cs typeface="Arial" charset="0"/>
              </a:rPr>
              <a:t>function</a:t>
            </a:r>
            <a:r>
              <a:rPr lang="nl-NL" dirty="0">
                <a:latin typeface="Arial" charset="0"/>
                <a:cs typeface="Arial" charset="0"/>
              </a:rPr>
              <a:t> </a:t>
            </a:r>
            <a:r>
              <a:rPr lang="en-GB" dirty="0">
                <a:latin typeface="Symbol" charset="0"/>
                <a:cs typeface="Arial" charset="0"/>
              </a:rPr>
              <a:t></a:t>
            </a:r>
            <a:r>
              <a:rPr lang="nl-NL" dirty="0">
                <a:latin typeface="Arial" charset="0"/>
                <a:cs typeface="Arial" charset="0"/>
              </a:rPr>
              <a:t>(t) updated after every n steps by the 1/5 success </a:t>
            </a:r>
            <a:r>
              <a:rPr lang="nl-NL" dirty="0" smtClean="0">
                <a:latin typeface="Arial" charset="0"/>
                <a:cs typeface="Arial" charset="0"/>
              </a:rPr>
              <a:t>rule:</a:t>
            </a:r>
            <a:r>
              <a:rPr lang="nl-NL" dirty="0">
                <a:latin typeface="Arial" charset="0"/>
                <a:cs typeface="Arial" charset="0"/>
              </a:rPr>
              <a:t>	</a:t>
            </a:r>
          </a:p>
          <a:p>
            <a:pPr>
              <a:spcBef>
                <a:spcPts val="600"/>
              </a:spcBef>
              <a:buClrTx/>
              <a:buSzPct val="95000"/>
              <a:buFontTx/>
              <a:buNone/>
            </a:pPr>
            <a:endParaRPr lang="nl-NL" dirty="0">
              <a:latin typeface="Arial" charset="0"/>
              <a:cs typeface="Arial" charset="0"/>
            </a:endParaRPr>
          </a:p>
          <a:p>
            <a:pPr>
              <a:spcBef>
                <a:spcPts val="600"/>
              </a:spcBef>
              <a:buClrTx/>
              <a:buSzPct val="95000"/>
              <a:buFontTx/>
              <a:buNone/>
            </a:pPr>
            <a:endParaRPr lang="nl-NL" dirty="0">
              <a:latin typeface="Arial" charset="0"/>
              <a:cs typeface="Arial" charset="0"/>
            </a:endParaRPr>
          </a:p>
          <a:p>
            <a:pPr>
              <a:spcBef>
                <a:spcPts val="600"/>
              </a:spcBef>
              <a:buClrTx/>
              <a:buSzPct val="95000"/>
              <a:buFontTx/>
              <a:buNone/>
            </a:pPr>
            <a:endParaRPr lang="nl-NL" dirty="0">
              <a:latin typeface="Arial" charset="0"/>
              <a:cs typeface="Arial" charset="0"/>
            </a:endParaRPr>
          </a:p>
          <a:p>
            <a:pPr>
              <a:spcBef>
                <a:spcPts val="600"/>
              </a:spcBef>
              <a:buClrTx/>
              <a:buSzPct val="95000"/>
              <a:buFontTx/>
              <a:buNone/>
            </a:pPr>
            <a:endParaRPr lang="nl-NL" dirty="0">
              <a:latin typeface="Arial" charset="0"/>
              <a:cs typeface="Arial" charset="0"/>
            </a:endParaRPr>
          </a:p>
          <a:p>
            <a:pPr>
              <a:spcBef>
                <a:spcPts val="600"/>
              </a:spcBef>
              <a:buSzPct val="95000"/>
              <a:buFont typeface="Wingdings 2" charset="0"/>
              <a:buChar char=""/>
            </a:pPr>
            <a:r>
              <a:rPr lang="nl-NL" dirty="0">
                <a:latin typeface="Arial" charset="0"/>
                <a:cs typeface="Arial" charset="0"/>
              </a:rPr>
              <a:t>Features:</a:t>
            </a:r>
          </a:p>
          <a:p>
            <a:pPr lvl="1">
              <a:spcBef>
                <a:spcPts val="500"/>
              </a:spcBef>
              <a:buSzPct val="85000"/>
              <a:buFont typeface="Wingdings 2" charset="0"/>
              <a:buChar char=""/>
            </a:pPr>
            <a:r>
              <a:rPr lang="nl-NL" dirty="0">
                <a:latin typeface="Arial" charset="0"/>
                <a:cs typeface="Arial" charset="0"/>
              </a:rPr>
              <a:t>changes in </a:t>
            </a:r>
            <a:r>
              <a:rPr lang="en-GB" dirty="0">
                <a:latin typeface="Symbol" charset="0"/>
                <a:cs typeface="Arial" charset="0"/>
              </a:rPr>
              <a:t></a:t>
            </a:r>
            <a:r>
              <a:rPr lang="nl-NL" dirty="0">
                <a:latin typeface="Arial" charset="0"/>
                <a:cs typeface="Arial" charset="0"/>
              </a:rPr>
              <a:t> are </a:t>
            </a:r>
            <a:r>
              <a:rPr lang="nl-NL" dirty="0" err="1">
                <a:latin typeface="Arial" charset="0"/>
                <a:cs typeface="Arial" charset="0"/>
              </a:rPr>
              <a:t>based</a:t>
            </a:r>
            <a:r>
              <a:rPr lang="nl-NL" dirty="0">
                <a:latin typeface="Arial" charset="0"/>
                <a:cs typeface="Arial" charset="0"/>
              </a:rPr>
              <a:t> on feedback </a:t>
            </a:r>
            <a:r>
              <a:rPr lang="nl-NL" dirty="0" err="1">
                <a:latin typeface="Arial" charset="0"/>
                <a:cs typeface="Arial" charset="0"/>
              </a:rPr>
              <a:t>from</a:t>
            </a:r>
            <a:r>
              <a:rPr lang="nl-NL" dirty="0">
                <a:latin typeface="Arial" charset="0"/>
                <a:cs typeface="Arial" charset="0"/>
              </a:rPr>
              <a:t> the search </a:t>
            </a:r>
            <a:r>
              <a:rPr lang="nl-NL" dirty="0" err="1">
                <a:latin typeface="Arial" charset="0"/>
                <a:cs typeface="Arial" charset="0"/>
              </a:rPr>
              <a:t>progress</a:t>
            </a:r>
            <a:endParaRPr lang="nl-NL" dirty="0">
              <a:latin typeface="Arial" charset="0"/>
              <a:cs typeface="Arial" charset="0"/>
            </a:endParaRPr>
          </a:p>
          <a:p>
            <a:pPr lvl="1">
              <a:spcBef>
                <a:spcPts val="500"/>
              </a:spcBef>
              <a:buSzPct val="85000"/>
              <a:buFont typeface="Wingdings 2" charset="0"/>
              <a:buChar char=""/>
            </a:pPr>
            <a:r>
              <a:rPr lang="nl-NL" dirty="0" err="1">
                <a:latin typeface="Arial" charset="0"/>
                <a:cs typeface="Arial" charset="0"/>
              </a:rPr>
              <a:t>some</a:t>
            </a:r>
            <a:r>
              <a:rPr lang="nl-NL" dirty="0">
                <a:latin typeface="Arial" charset="0"/>
                <a:cs typeface="Arial" charset="0"/>
              </a:rPr>
              <a:t> user control of </a:t>
            </a:r>
            <a:r>
              <a:rPr lang="en-GB" dirty="0">
                <a:latin typeface="Symbol" charset="0"/>
                <a:cs typeface="Arial" charset="0"/>
              </a:rPr>
              <a:t></a:t>
            </a:r>
            <a:r>
              <a:rPr lang="nl-NL" dirty="0">
                <a:latin typeface="Arial" charset="0"/>
                <a:cs typeface="Arial" charset="0"/>
              </a:rPr>
              <a:t> </a:t>
            </a:r>
            <a:r>
              <a:rPr lang="nl-NL" dirty="0" err="1">
                <a:latin typeface="Arial" charset="0"/>
                <a:cs typeface="Arial" charset="0"/>
              </a:rPr>
              <a:t>by</a:t>
            </a:r>
            <a:r>
              <a:rPr lang="nl-NL" dirty="0">
                <a:latin typeface="Arial" charset="0"/>
                <a:cs typeface="Arial" charset="0"/>
              </a:rPr>
              <a:t> the </a:t>
            </a:r>
            <a:r>
              <a:rPr lang="nl-NL" dirty="0" err="1">
                <a:latin typeface="Arial" charset="0"/>
                <a:cs typeface="Arial" charset="0"/>
              </a:rPr>
              <a:t>above</a:t>
            </a:r>
            <a:r>
              <a:rPr lang="nl-NL" dirty="0">
                <a:latin typeface="Arial" charset="0"/>
                <a:cs typeface="Arial" charset="0"/>
              </a:rPr>
              <a:t> </a:t>
            </a:r>
            <a:r>
              <a:rPr lang="nl-NL" dirty="0" err="1">
                <a:latin typeface="Arial" charset="0"/>
                <a:cs typeface="Arial" charset="0"/>
              </a:rPr>
              <a:t>formula</a:t>
            </a:r>
            <a:endParaRPr lang="nl-NL" dirty="0">
              <a:latin typeface="Arial" charset="0"/>
              <a:cs typeface="Arial" charset="0"/>
            </a:endParaRPr>
          </a:p>
          <a:p>
            <a:pPr lvl="1">
              <a:spcBef>
                <a:spcPts val="500"/>
              </a:spcBef>
              <a:buSzPct val="85000"/>
              <a:buFont typeface="Wingdings 2" charset="0"/>
              <a:buChar char=""/>
            </a:pPr>
            <a:r>
              <a:rPr lang="en-GB" dirty="0">
                <a:latin typeface="Symbol" charset="0"/>
                <a:cs typeface="Arial" charset="0"/>
              </a:rPr>
              <a:t></a:t>
            </a:r>
            <a:r>
              <a:rPr lang="nl-NL" dirty="0">
                <a:latin typeface="Arial" charset="0"/>
                <a:cs typeface="Arial" charset="0"/>
              </a:rPr>
              <a:t> is </a:t>
            </a:r>
            <a:r>
              <a:rPr lang="nl-NL" dirty="0" err="1">
                <a:latin typeface="Arial" charset="0"/>
                <a:cs typeface="Arial" charset="0"/>
              </a:rPr>
              <a:t>not</a:t>
            </a:r>
            <a:r>
              <a:rPr lang="nl-NL" dirty="0">
                <a:latin typeface="Arial" charset="0"/>
                <a:cs typeface="Arial" charset="0"/>
              </a:rPr>
              <a:t> </a:t>
            </a:r>
            <a:r>
              <a:rPr lang="nl-NL" dirty="0" err="1">
                <a:latin typeface="Arial" charset="0"/>
                <a:cs typeface="Arial" charset="0"/>
              </a:rPr>
              <a:t>predictable</a:t>
            </a:r>
            <a:endParaRPr lang="nl-NL" dirty="0">
              <a:latin typeface="Arial" charset="0"/>
              <a:cs typeface="Arial" charset="0"/>
            </a:endParaRPr>
          </a:p>
          <a:p>
            <a:pPr lvl="1">
              <a:spcBef>
                <a:spcPts val="500"/>
              </a:spcBef>
              <a:buSzPct val="85000"/>
              <a:buFont typeface="Wingdings 2" charset="0"/>
              <a:buChar char=""/>
            </a:pPr>
            <a:r>
              <a:rPr lang="nl-NL" dirty="0">
                <a:latin typeface="Arial" charset="0"/>
                <a:cs typeface="Arial" charset="0"/>
              </a:rPr>
              <a:t>a </a:t>
            </a:r>
            <a:r>
              <a:rPr lang="nl-NL" dirty="0" err="1">
                <a:latin typeface="Arial" charset="0"/>
                <a:cs typeface="Arial" charset="0"/>
              </a:rPr>
              <a:t>given</a:t>
            </a:r>
            <a:r>
              <a:rPr lang="nl-NL" dirty="0">
                <a:latin typeface="Arial" charset="0"/>
                <a:cs typeface="Arial" charset="0"/>
              </a:rPr>
              <a:t> </a:t>
            </a:r>
            <a:r>
              <a:rPr lang="en-GB" dirty="0">
                <a:latin typeface="Symbol" charset="0"/>
                <a:cs typeface="Arial" charset="0"/>
              </a:rPr>
              <a:t></a:t>
            </a:r>
            <a:r>
              <a:rPr lang="nl-NL" dirty="0">
                <a:latin typeface="Arial" charset="0"/>
                <a:cs typeface="Arial" charset="0"/>
              </a:rPr>
              <a:t> acts on </a:t>
            </a:r>
            <a:r>
              <a:rPr lang="nl-NL" dirty="0" err="1">
                <a:latin typeface="Arial" charset="0"/>
                <a:cs typeface="Arial" charset="0"/>
              </a:rPr>
              <a:t>all</a:t>
            </a:r>
            <a:r>
              <a:rPr lang="nl-NL" dirty="0">
                <a:latin typeface="Arial" charset="0"/>
                <a:cs typeface="Arial" charset="0"/>
              </a:rPr>
              <a:t> </a:t>
            </a:r>
            <a:r>
              <a:rPr lang="nl-NL" dirty="0" err="1">
                <a:latin typeface="Arial" charset="0"/>
                <a:cs typeface="Arial" charset="0"/>
              </a:rPr>
              <a:t>individuals</a:t>
            </a:r>
            <a:r>
              <a:rPr lang="nl-NL" dirty="0">
                <a:latin typeface="Arial" charset="0"/>
                <a:cs typeface="Arial" charset="0"/>
              </a:rPr>
              <a:t> of the </a:t>
            </a:r>
            <a:r>
              <a:rPr lang="nl-NL" dirty="0" err="1" smtClean="0">
                <a:latin typeface="Arial" charset="0"/>
                <a:cs typeface="Arial" charset="0"/>
              </a:rPr>
              <a:t>population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85CF2-87A1-424D-AAB4-8DA3F7B30A26}" type="slidenum">
              <a:rPr lang="en-US" smtClean="0"/>
              <a:t>10</a:t>
            </a:fld>
            <a:endParaRPr lang="en-US" dirty="0"/>
          </a:p>
        </p:txBody>
      </p:sp>
      <p:graphicFrame>
        <p:nvGraphicFramePr>
          <p:cNvPr id="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0312945"/>
              </p:ext>
            </p:extLst>
          </p:nvPr>
        </p:nvGraphicFramePr>
        <p:xfrm>
          <a:off x="2595563" y="2662238"/>
          <a:ext cx="3154362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3" name="Equation" r:id="rId3" imgW="1917360" imgH="711000" progId="Equation.3">
                  <p:embed/>
                </p:oleObj>
              </mc:Choice>
              <mc:Fallback>
                <p:oleObj name="Equation" r:id="rId3" imgW="191736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5563" y="2662238"/>
                        <a:ext cx="3154362" cy="12954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546344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Examples:</a:t>
            </a:r>
            <a:br>
              <a:rPr lang="en-US" dirty="0"/>
            </a:br>
            <a:r>
              <a:rPr lang="en-US" dirty="0"/>
              <a:t>Varying mutation step </a:t>
            </a:r>
            <a:r>
              <a:rPr lang="en-US" dirty="0" smtClean="0"/>
              <a:t>size, option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ts val="600"/>
              </a:spcBef>
              <a:buSzPct val="95000"/>
              <a:buFont typeface="Wingdings 2" charset="0"/>
              <a:buChar char=""/>
            </a:pPr>
            <a:r>
              <a:rPr lang="nl-NL" dirty="0" err="1">
                <a:latin typeface="Arial" charset="0"/>
                <a:cs typeface="Arial" charset="0"/>
              </a:rPr>
              <a:t>Assign</a:t>
            </a:r>
            <a:r>
              <a:rPr lang="nl-NL" dirty="0">
                <a:latin typeface="Arial" charset="0"/>
                <a:cs typeface="Arial" charset="0"/>
              </a:rPr>
              <a:t> a personal </a:t>
            </a:r>
            <a:r>
              <a:rPr lang="en-GB" dirty="0">
                <a:latin typeface="Symbol" charset="0"/>
                <a:cs typeface="Arial" charset="0"/>
              </a:rPr>
              <a:t></a:t>
            </a:r>
            <a:r>
              <a:rPr lang="nl-NL" dirty="0">
                <a:latin typeface="Arial" charset="0"/>
                <a:cs typeface="Arial" charset="0"/>
              </a:rPr>
              <a:t> </a:t>
            </a:r>
            <a:r>
              <a:rPr lang="nl-NL" dirty="0" err="1">
                <a:latin typeface="Arial" charset="0"/>
                <a:cs typeface="Arial" charset="0"/>
              </a:rPr>
              <a:t>to</a:t>
            </a:r>
            <a:r>
              <a:rPr lang="nl-NL" dirty="0">
                <a:latin typeface="Arial" charset="0"/>
                <a:cs typeface="Arial" charset="0"/>
              </a:rPr>
              <a:t> </a:t>
            </a:r>
            <a:r>
              <a:rPr lang="nl-NL" dirty="0" err="1">
                <a:latin typeface="Arial" charset="0"/>
                <a:cs typeface="Arial" charset="0"/>
              </a:rPr>
              <a:t>each</a:t>
            </a:r>
            <a:r>
              <a:rPr lang="nl-NL" dirty="0">
                <a:latin typeface="Arial" charset="0"/>
                <a:cs typeface="Arial" charset="0"/>
              </a:rPr>
              <a:t> </a:t>
            </a:r>
            <a:r>
              <a:rPr lang="nl-NL" dirty="0" err="1">
                <a:latin typeface="Arial" charset="0"/>
                <a:cs typeface="Arial" charset="0"/>
              </a:rPr>
              <a:t>individual</a:t>
            </a:r>
            <a:r>
              <a:rPr lang="nl-NL" dirty="0">
                <a:latin typeface="Arial" charset="0"/>
                <a:cs typeface="Arial" charset="0"/>
              </a:rPr>
              <a:t> </a:t>
            </a:r>
          </a:p>
          <a:p>
            <a:pPr>
              <a:spcBef>
                <a:spcPts val="600"/>
              </a:spcBef>
              <a:buSzPct val="95000"/>
              <a:buFont typeface="Wingdings 2" charset="0"/>
              <a:buChar char=""/>
            </a:pPr>
            <a:r>
              <a:rPr lang="nl-NL" dirty="0" err="1">
                <a:latin typeface="Arial" charset="0"/>
                <a:cs typeface="Arial" charset="0"/>
              </a:rPr>
              <a:t>Incorporate</a:t>
            </a:r>
            <a:r>
              <a:rPr lang="nl-NL" dirty="0">
                <a:latin typeface="Arial" charset="0"/>
                <a:cs typeface="Arial" charset="0"/>
              </a:rPr>
              <a:t> </a:t>
            </a:r>
            <a:r>
              <a:rPr lang="nl-NL" dirty="0" err="1">
                <a:latin typeface="Arial" charset="0"/>
                <a:cs typeface="Arial" charset="0"/>
              </a:rPr>
              <a:t>this</a:t>
            </a:r>
            <a:r>
              <a:rPr lang="nl-NL" dirty="0">
                <a:latin typeface="Arial" charset="0"/>
                <a:cs typeface="Arial" charset="0"/>
              </a:rPr>
              <a:t> </a:t>
            </a:r>
            <a:r>
              <a:rPr lang="en-GB" dirty="0">
                <a:latin typeface="Symbol" charset="0"/>
                <a:cs typeface="Arial" charset="0"/>
              </a:rPr>
              <a:t></a:t>
            </a:r>
            <a:r>
              <a:rPr lang="nl-NL" dirty="0">
                <a:latin typeface="Arial" charset="0"/>
                <a:cs typeface="Arial" charset="0"/>
              </a:rPr>
              <a:t> </a:t>
            </a:r>
            <a:r>
              <a:rPr lang="nl-NL" dirty="0" err="1">
                <a:latin typeface="Arial" charset="0"/>
                <a:cs typeface="Arial" charset="0"/>
              </a:rPr>
              <a:t>into</a:t>
            </a:r>
            <a:r>
              <a:rPr lang="nl-NL" dirty="0">
                <a:latin typeface="Arial" charset="0"/>
                <a:cs typeface="Arial" charset="0"/>
              </a:rPr>
              <a:t> the </a:t>
            </a:r>
            <a:r>
              <a:rPr lang="nl-NL" dirty="0" err="1">
                <a:latin typeface="Arial" charset="0"/>
                <a:cs typeface="Arial" charset="0"/>
              </a:rPr>
              <a:t>chromosome</a:t>
            </a:r>
            <a:r>
              <a:rPr lang="nl-NL" dirty="0">
                <a:latin typeface="Arial" charset="0"/>
                <a:cs typeface="Arial" charset="0"/>
              </a:rPr>
              <a:t>: </a:t>
            </a:r>
            <a:r>
              <a:rPr lang="en-GB" dirty="0">
                <a:latin typeface="Arial" charset="0"/>
                <a:cs typeface="Arial" charset="0"/>
              </a:rPr>
              <a:t>(x</a:t>
            </a:r>
            <a:r>
              <a:rPr lang="en-GB" baseline="-25000" dirty="0">
                <a:latin typeface="Arial" charset="0"/>
                <a:cs typeface="Arial" charset="0"/>
              </a:rPr>
              <a:t>1</a:t>
            </a:r>
            <a:r>
              <a:rPr lang="en-GB" dirty="0">
                <a:latin typeface="Arial" charset="0"/>
                <a:cs typeface="Arial" charset="0"/>
              </a:rPr>
              <a:t>, …, </a:t>
            </a:r>
            <a:r>
              <a:rPr lang="en-GB" dirty="0" err="1">
                <a:latin typeface="Arial" charset="0"/>
                <a:cs typeface="Arial" charset="0"/>
              </a:rPr>
              <a:t>x</a:t>
            </a:r>
            <a:r>
              <a:rPr lang="en-GB" baseline="-25000" dirty="0" err="1">
                <a:latin typeface="Arial" charset="0"/>
                <a:cs typeface="Arial" charset="0"/>
              </a:rPr>
              <a:t>n</a:t>
            </a:r>
            <a:r>
              <a:rPr lang="en-GB" dirty="0">
                <a:latin typeface="Arial" charset="0"/>
                <a:cs typeface="Arial" charset="0"/>
              </a:rPr>
              <a:t>, </a:t>
            </a:r>
            <a:r>
              <a:rPr lang="en-GB" dirty="0">
                <a:latin typeface="Symbol" charset="0"/>
                <a:cs typeface="Arial" charset="0"/>
              </a:rPr>
              <a:t></a:t>
            </a:r>
            <a:r>
              <a:rPr lang="en-GB" dirty="0">
                <a:latin typeface="Arial" charset="0"/>
                <a:cs typeface="Arial" charset="0"/>
              </a:rPr>
              <a:t>)</a:t>
            </a:r>
          </a:p>
          <a:p>
            <a:pPr>
              <a:spcBef>
                <a:spcPts val="600"/>
              </a:spcBef>
              <a:buSzPct val="95000"/>
              <a:buFont typeface="Wingdings 2" charset="0"/>
              <a:buChar char=""/>
            </a:pPr>
            <a:r>
              <a:rPr lang="en-GB" dirty="0">
                <a:latin typeface="Arial" charset="0"/>
                <a:cs typeface="Arial" charset="0"/>
              </a:rPr>
              <a:t>Apply variation operators to x</a:t>
            </a:r>
            <a:r>
              <a:rPr lang="en-GB" baseline="-25000" dirty="0">
                <a:latin typeface="Arial" charset="0"/>
                <a:cs typeface="Arial" charset="0"/>
              </a:rPr>
              <a:t>i</a:t>
            </a:r>
            <a:r>
              <a:rPr lang="en-GB" dirty="0">
                <a:latin typeface="Arial" charset="0"/>
                <a:cs typeface="Arial" charset="0"/>
              </a:rPr>
              <a:t>‘s and </a:t>
            </a:r>
            <a:r>
              <a:rPr lang="en-GB" dirty="0">
                <a:latin typeface="Symbol" charset="0"/>
                <a:cs typeface="Arial" charset="0"/>
              </a:rPr>
              <a:t></a:t>
            </a:r>
          </a:p>
          <a:p>
            <a:pPr>
              <a:spcBef>
                <a:spcPts val="600"/>
              </a:spcBef>
              <a:buClrTx/>
              <a:buSzPct val="95000"/>
              <a:buFontTx/>
              <a:buNone/>
            </a:pPr>
            <a:endParaRPr lang="en-GB" dirty="0">
              <a:latin typeface="Arial" charset="0"/>
              <a:cs typeface="Arial" charset="0"/>
            </a:endParaRPr>
          </a:p>
          <a:p>
            <a:pPr>
              <a:spcBef>
                <a:spcPts val="600"/>
              </a:spcBef>
              <a:buClrTx/>
              <a:buSzPct val="95000"/>
              <a:buFontTx/>
              <a:buNone/>
            </a:pPr>
            <a:endParaRPr lang="en-GB" dirty="0">
              <a:latin typeface="Arial" charset="0"/>
              <a:cs typeface="Arial" charset="0"/>
            </a:endParaRPr>
          </a:p>
          <a:p>
            <a:pPr>
              <a:spcBef>
                <a:spcPts val="600"/>
              </a:spcBef>
              <a:buClrTx/>
              <a:buSzPct val="95000"/>
              <a:buFontTx/>
              <a:buNone/>
            </a:pPr>
            <a:endParaRPr lang="en-GB" dirty="0">
              <a:latin typeface="Arial" charset="0"/>
              <a:cs typeface="Arial" charset="0"/>
            </a:endParaRPr>
          </a:p>
          <a:p>
            <a:pPr>
              <a:spcBef>
                <a:spcPts val="600"/>
              </a:spcBef>
              <a:buSzPct val="95000"/>
              <a:buFont typeface="Wingdings 2" charset="0"/>
              <a:buChar char=""/>
            </a:pPr>
            <a:r>
              <a:rPr lang="nl-NL" dirty="0">
                <a:latin typeface="Arial" charset="0"/>
                <a:cs typeface="Arial" charset="0"/>
              </a:rPr>
              <a:t>Features:</a:t>
            </a:r>
          </a:p>
          <a:p>
            <a:pPr lvl="1">
              <a:spcBef>
                <a:spcPts val="500"/>
              </a:spcBef>
              <a:buSzPct val="85000"/>
              <a:buFont typeface="Wingdings 2" charset="0"/>
              <a:buChar char=""/>
            </a:pPr>
            <a:r>
              <a:rPr lang="nl-NL" dirty="0">
                <a:latin typeface="Arial" charset="0"/>
                <a:cs typeface="Arial" charset="0"/>
              </a:rPr>
              <a:t>changes in </a:t>
            </a:r>
            <a:r>
              <a:rPr lang="en-GB" dirty="0">
                <a:latin typeface="Symbol" charset="0"/>
                <a:cs typeface="Arial" charset="0"/>
              </a:rPr>
              <a:t></a:t>
            </a:r>
            <a:r>
              <a:rPr lang="nl-NL" dirty="0">
                <a:latin typeface="Arial" charset="0"/>
                <a:cs typeface="Arial" charset="0"/>
              </a:rPr>
              <a:t> are </a:t>
            </a:r>
            <a:r>
              <a:rPr lang="nl-NL" dirty="0" err="1">
                <a:latin typeface="Arial" charset="0"/>
                <a:cs typeface="Arial" charset="0"/>
              </a:rPr>
              <a:t>results</a:t>
            </a:r>
            <a:r>
              <a:rPr lang="nl-NL" dirty="0">
                <a:latin typeface="Arial" charset="0"/>
                <a:cs typeface="Arial" charset="0"/>
              </a:rPr>
              <a:t> of </a:t>
            </a:r>
            <a:r>
              <a:rPr lang="nl-NL" dirty="0" err="1">
                <a:latin typeface="Arial" charset="0"/>
                <a:cs typeface="Arial" charset="0"/>
              </a:rPr>
              <a:t>natural</a:t>
            </a:r>
            <a:r>
              <a:rPr lang="nl-NL" dirty="0">
                <a:latin typeface="Arial" charset="0"/>
                <a:cs typeface="Arial" charset="0"/>
              </a:rPr>
              <a:t> </a:t>
            </a:r>
            <a:r>
              <a:rPr lang="nl-NL" dirty="0" err="1">
                <a:latin typeface="Arial" charset="0"/>
                <a:cs typeface="Arial" charset="0"/>
              </a:rPr>
              <a:t>selection</a:t>
            </a:r>
            <a:endParaRPr lang="nl-NL" dirty="0">
              <a:latin typeface="Arial" charset="0"/>
              <a:cs typeface="Arial" charset="0"/>
            </a:endParaRPr>
          </a:p>
          <a:p>
            <a:pPr lvl="1">
              <a:spcBef>
                <a:spcPts val="500"/>
              </a:spcBef>
              <a:buSzPct val="85000"/>
              <a:buFont typeface="Wingdings 2" charset="0"/>
              <a:buChar char=""/>
            </a:pPr>
            <a:r>
              <a:rPr lang="nl-NL" dirty="0">
                <a:latin typeface="Arial" charset="0"/>
                <a:cs typeface="Arial" charset="0"/>
              </a:rPr>
              <a:t>(</a:t>
            </a:r>
            <a:r>
              <a:rPr lang="nl-NL" dirty="0" err="1">
                <a:latin typeface="Arial" charset="0"/>
                <a:cs typeface="Arial" charset="0"/>
              </a:rPr>
              <a:t>almost</a:t>
            </a:r>
            <a:r>
              <a:rPr lang="nl-NL" dirty="0">
                <a:latin typeface="Arial" charset="0"/>
                <a:cs typeface="Arial" charset="0"/>
              </a:rPr>
              <a:t>) no user control of </a:t>
            </a:r>
            <a:r>
              <a:rPr lang="en-GB" dirty="0">
                <a:latin typeface="Symbol" charset="0"/>
                <a:cs typeface="Arial" charset="0"/>
              </a:rPr>
              <a:t></a:t>
            </a:r>
          </a:p>
          <a:p>
            <a:pPr lvl="1">
              <a:spcBef>
                <a:spcPts val="500"/>
              </a:spcBef>
              <a:buSzPct val="85000"/>
              <a:buFont typeface="Wingdings 2" charset="0"/>
              <a:buChar char=""/>
            </a:pPr>
            <a:r>
              <a:rPr lang="en-GB" dirty="0">
                <a:latin typeface="Symbol" charset="0"/>
                <a:cs typeface="Arial" charset="0"/>
              </a:rPr>
              <a:t></a:t>
            </a:r>
            <a:r>
              <a:rPr lang="nl-NL" dirty="0">
                <a:latin typeface="Arial" charset="0"/>
                <a:cs typeface="Arial" charset="0"/>
              </a:rPr>
              <a:t> is </a:t>
            </a:r>
            <a:r>
              <a:rPr lang="nl-NL" dirty="0" err="1">
                <a:latin typeface="Arial" charset="0"/>
                <a:cs typeface="Arial" charset="0"/>
              </a:rPr>
              <a:t>not</a:t>
            </a:r>
            <a:r>
              <a:rPr lang="nl-NL" dirty="0">
                <a:latin typeface="Arial" charset="0"/>
                <a:cs typeface="Arial" charset="0"/>
              </a:rPr>
              <a:t> </a:t>
            </a:r>
            <a:r>
              <a:rPr lang="nl-NL" dirty="0" err="1">
                <a:latin typeface="Arial" charset="0"/>
                <a:cs typeface="Arial" charset="0"/>
              </a:rPr>
              <a:t>predictable</a:t>
            </a:r>
            <a:endParaRPr lang="nl-NL" dirty="0">
              <a:latin typeface="Arial" charset="0"/>
              <a:cs typeface="Arial" charset="0"/>
            </a:endParaRPr>
          </a:p>
          <a:p>
            <a:pPr lvl="1">
              <a:spcBef>
                <a:spcPts val="500"/>
              </a:spcBef>
              <a:buSzPct val="85000"/>
              <a:buFont typeface="Wingdings 2" charset="0"/>
              <a:buChar char=""/>
            </a:pPr>
            <a:r>
              <a:rPr lang="nl-NL" dirty="0">
                <a:latin typeface="Arial" charset="0"/>
                <a:cs typeface="Arial" charset="0"/>
              </a:rPr>
              <a:t>a </a:t>
            </a:r>
            <a:r>
              <a:rPr lang="nl-NL" dirty="0" err="1">
                <a:latin typeface="Arial" charset="0"/>
                <a:cs typeface="Arial" charset="0"/>
              </a:rPr>
              <a:t>given</a:t>
            </a:r>
            <a:r>
              <a:rPr lang="nl-NL" dirty="0">
                <a:latin typeface="Arial" charset="0"/>
                <a:cs typeface="Arial" charset="0"/>
              </a:rPr>
              <a:t> </a:t>
            </a:r>
            <a:r>
              <a:rPr lang="en-GB" dirty="0">
                <a:latin typeface="Symbol" charset="0"/>
                <a:cs typeface="Arial" charset="0"/>
              </a:rPr>
              <a:t></a:t>
            </a:r>
            <a:r>
              <a:rPr lang="nl-NL" dirty="0">
                <a:latin typeface="Arial" charset="0"/>
                <a:cs typeface="Arial" charset="0"/>
              </a:rPr>
              <a:t> acts on </a:t>
            </a:r>
            <a:r>
              <a:rPr lang="nl-NL" dirty="0" err="1">
                <a:latin typeface="Arial" charset="0"/>
                <a:cs typeface="Arial" charset="0"/>
              </a:rPr>
              <a:t>one</a:t>
            </a:r>
            <a:r>
              <a:rPr lang="nl-NL" dirty="0">
                <a:latin typeface="Arial" charset="0"/>
                <a:cs typeface="Arial" charset="0"/>
              </a:rPr>
              <a:t> </a:t>
            </a:r>
            <a:r>
              <a:rPr lang="nl-NL" dirty="0" err="1">
                <a:latin typeface="Arial" charset="0"/>
                <a:cs typeface="Arial" charset="0"/>
              </a:rPr>
              <a:t>individual</a:t>
            </a:r>
            <a:endParaRPr lang="nl-NL" dirty="0">
              <a:latin typeface="Arial" charset="0"/>
              <a:cs typeface="Arial" charset="0"/>
            </a:endParaRPr>
          </a:p>
          <a:p>
            <a:pPr>
              <a:spcBef>
                <a:spcPts val="500"/>
              </a:spcBef>
              <a:buClrTx/>
              <a:buSzPct val="95000"/>
              <a:buFontTx/>
              <a:buNone/>
            </a:pPr>
            <a:endParaRPr lang="nl-NL" sz="2000" dirty="0">
              <a:latin typeface="Arial" charset="0"/>
              <a:cs typeface="Arial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85CF2-87A1-424D-AAB4-8DA3F7B30A26}" type="slidenum">
              <a:rPr lang="en-US" smtClean="0"/>
              <a:t>11</a:t>
            </a:fld>
            <a:endParaRPr lang="en-US" dirty="0"/>
          </a:p>
        </p:txBody>
      </p:sp>
      <p:graphicFrame>
        <p:nvGraphicFramePr>
          <p:cNvPr id="8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6290118"/>
              </p:ext>
            </p:extLst>
          </p:nvPr>
        </p:nvGraphicFramePr>
        <p:xfrm>
          <a:off x="2132049" y="2774950"/>
          <a:ext cx="2222500" cy="51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41" name="Equation" r:id="rId3" imgW="927100" imgH="203200" progId="Equation.3">
                  <p:embed/>
                </p:oleObj>
              </mc:Choice>
              <mc:Fallback>
                <p:oleObj name="Equation" r:id="rId3" imgW="9271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2049" y="2774950"/>
                        <a:ext cx="2222500" cy="515938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516389"/>
              </p:ext>
            </p:extLst>
          </p:nvPr>
        </p:nvGraphicFramePr>
        <p:xfrm>
          <a:off x="2092325" y="3373438"/>
          <a:ext cx="2646363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42" name="Equation" r:id="rId5" imgW="1054100" imgH="215900" progId="Equation.3">
                  <p:embed/>
                </p:oleObj>
              </mc:Choice>
              <mc:Fallback>
                <p:oleObj name="Equation" r:id="rId5" imgW="1054100" imgH="215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2325" y="3373438"/>
                        <a:ext cx="2646363" cy="53975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646211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Examples:</a:t>
            </a:r>
            <a:br>
              <a:rPr lang="en-US" dirty="0"/>
            </a:br>
            <a:r>
              <a:rPr lang="en-US" dirty="0"/>
              <a:t>Varying mutation step </a:t>
            </a:r>
            <a:r>
              <a:rPr lang="en-US" dirty="0" smtClean="0"/>
              <a:t>size, option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spcBef>
                <a:spcPts val="600"/>
              </a:spcBef>
              <a:buClrTx/>
              <a:buSzPct val="95000"/>
              <a:buFontTx/>
              <a:buNone/>
            </a:pPr>
            <a:r>
              <a:rPr lang="nl-NL" dirty="0" err="1">
                <a:latin typeface="Arial" charset="0"/>
                <a:cs typeface="Arial" charset="0"/>
              </a:rPr>
              <a:t>Assign</a:t>
            </a:r>
            <a:r>
              <a:rPr lang="nl-NL" dirty="0">
                <a:latin typeface="Arial" charset="0"/>
                <a:cs typeface="Arial" charset="0"/>
              </a:rPr>
              <a:t> a personal </a:t>
            </a:r>
            <a:r>
              <a:rPr lang="en-GB" dirty="0">
                <a:latin typeface="Symbol" charset="0"/>
                <a:cs typeface="Arial" charset="0"/>
              </a:rPr>
              <a:t></a:t>
            </a:r>
            <a:r>
              <a:rPr lang="nl-NL" dirty="0">
                <a:latin typeface="Arial" charset="0"/>
                <a:cs typeface="Arial" charset="0"/>
              </a:rPr>
              <a:t> </a:t>
            </a:r>
            <a:r>
              <a:rPr lang="nl-NL" dirty="0" err="1">
                <a:latin typeface="Arial" charset="0"/>
                <a:cs typeface="Arial" charset="0"/>
              </a:rPr>
              <a:t>to</a:t>
            </a:r>
            <a:r>
              <a:rPr lang="nl-NL" dirty="0">
                <a:latin typeface="Arial" charset="0"/>
                <a:cs typeface="Arial" charset="0"/>
              </a:rPr>
              <a:t> </a:t>
            </a:r>
            <a:r>
              <a:rPr lang="nl-NL" dirty="0" err="1">
                <a:latin typeface="Arial" charset="0"/>
                <a:cs typeface="Arial" charset="0"/>
              </a:rPr>
              <a:t>each</a:t>
            </a:r>
            <a:r>
              <a:rPr lang="nl-NL" dirty="0">
                <a:latin typeface="Arial" charset="0"/>
                <a:cs typeface="Arial" charset="0"/>
              </a:rPr>
              <a:t> </a:t>
            </a:r>
            <a:r>
              <a:rPr lang="nl-NL" dirty="0" err="1">
                <a:latin typeface="Arial" charset="0"/>
                <a:cs typeface="Arial" charset="0"/>
              </a:rPr>
              <a:t>variable</a:t>
            </a:r>
            <a:r>
              <a:rPr lang="nl-NL" dirty="0">
                <a:latin typeface="Arial" charset="0"/>
                <a:cs typeface="Arial" charset="0"/>
              </a:rPr>
              <a:t> in </a:t>
            </a:r>
            <a:r>
              <a:rPr lang="nl-NL" dirty="0" err="1">
                <a:latin typeface="Arial" charset="0"/>
                <a:cs typeface="Arial" charset="0"/>
              </a:rPr>
              <a:t>each</a:t>
            </a:r>
            <a:r>
              <a:rPr lang="nl-NL" dirty="0">
                <a:latin typeface="Arial" charset="0"/>
                <a:cs typeface="Arial" charset="0"/>
              </a:rPr>
              <a:t> </a:t>
            </a:r>
            <a:r>
              <a:rPr lang="nl-NL" dirty="0" err="1">
                <a:latin typeface="Arial" charset="0"/>
                <a:cs typeface="Arial" charset="0"/>
              </a:rPr>
              <a:t>individual</a:t>
            </a:r>
            <a:r>
              <a:rPr lang="nl-NL" dirty="0">
                <a:latin typeface="Arial" charset="0"/>
                <a:cs typeface="Arial" charset="0"/>
              </a:rPr>
              <a:t> </a:t>
            </a:r>
          </a:p>
          <a:p>
            <a:pPr>
              <a:spcBef>
                <a:spcPts val="600"/>
              </a:spcBef>
              <a:buClrTx/>
              <a:buSzPct val="95000"/>
              <a:buFontTx/>
              <a:buNone/>
            </a:pPr>
            <a:r>
              <a:rPr lang="nl-NL" dirty="0" err="1">
                <a:latin typeface="Arial" charset="0"/>
                <a:cs typeface="Arial" charset="0"/>
              </a:rPr>
              <a:t>Incorporate</a:t>
            </a:r>
            <a:r>
              <a:rPr lang="nl-NL" dirty="0">
                <a:latin typeface="Arial" charset="0"/>
                <a:cs typeface="Arial" charset="0"/>
              </a:rPr>
              <a:t> </a:t>
            </a:r>
            <a:r>
              <a:rPr lang="en-GB" dirty="0">
                <a:latin typeface="Symbol" charset="0"/>
                <a:cs typeface="Arial" charset="0"/>
              </a:rPr>
              <a:t></a:t>
            </a:r>
            <a:r>
              <a:rPr lang="nl-NL" dirty="0">
                <a:latin typeface="Arial" charset="0"/>
                <a:cs typeface="Arial" charset="0"/>
              </a:rPr>
              <a:t>’s </a:t>
            </a:r>
            <a:r>
              <a:rPr lang="nl-NL" dirty="0" err="1">
                <a:latin typeface="Arial" charset="0"/>
                <a:cs typeface="Arial" charset="0"/>
              </a:rPr>
              <a:t>into</a:t>
            </a:r>
            <a:r>
              <a:rPr lang="nl-NL" dirty="0">
                <a:latin typeface="Arial" charset="0"/>
                <a:cs typeface="Arial" charset="0"/>
              </a:rPr>
              <a:t> the </a:t>
            </a:r>
            <a:r>
              <a:rPr lang="nl-NL" dirty="0" err="1">
                <a:latin typeface="Arial" charset="0"/>
                <a:cs typeface="Arial" charset="0"/>
              </a:rPr>
              <a:t>chromosomes</a:t>
            </a:r>
            <a:r>
              <a:rPr lang="nl-NL" dirty="0">
                <a:latin typeface="Arial" charset="0"/>
                <a:cs typeface="Arial" charset="0"/>
              </a:rPr>
              <a:t>: </a:t>
            </a:r>
            <a:r>
              <a:rPr lang="en-GB" dirty="0">
                <a:latin typeface="Arial" charset="0"/>
                <a:cs typeface="Arial" charset="0"/>
              </a:rPr>
              <a:t>(x</a:t>
            </a:r>
            <a:r>
              <a:rPr lang="en-GB" baseline="-25000" dirty="0">
                <a:latin typeface="Arial" charset="0"/>
                <a:cs typeface="Arial" charset="0"/>
              </a:rPr>
              <a:t>1</a:t>
            </a:r>
            <a:r>
              <a:rPr lang="en-GB" dirty="0">
                <a:latin typeface="Arial" charset="0"/>
                <a:cs typeface="Arial" charset="0"/>
              </a:rPr>
              <a:t>, …, </a:t>
            </a:r>
            <a:r>
              <a:rPr lang="en-GB" dirty="0" err="1">
                <a:latin typeface="Arial" charset="0"/>
                <a:cs typeface="Arial" charset="0"/>
              </a:rPr>
              <a:t>x</a:t>
            </a:r>
            <a:r>
              <a:rPr lang="en-GB" baseline="-25000" dirty="0" err="1">
                <a:latin typeface="Arial" charset="0"/>
                <a:cs typeface="Arial" charset="0"/>
              </a:rPr>
              <a:t>n</a:t>
            </a:r>
            <a:r>
              <a:rPr lang="en-GB" dirty="0">
                <a:latin typeface="Arial" charset="0"/>
                <a:cs typeface="Arial" charset="0"/>
              </a:rPr>
              <a:t>, </a:t>
            </a:r>
            <a:r>
              <a:rPr lang="en-GB" dirty="0">
                <a:latin typeface="Symbol" charset="0"/>
                <a:cs typeface="Arial" charset="0"/>
              </a:rPr>
              <a:t></a:t>
            </a:r>
            <a:r>
              <a:rPr lang="en-GB" baseline="-25000" dirty="0">
                <a:latin typeface="Arial" charset="0"/>
                <a:cs typeface="Arial" charset="0"/>
              </a:rPr>
              <a:t>1</a:t>
            </a:r>
            <a:r>
              <a:rPr lang="en-GB" dirty="0">
                <a:latin typeface="Arial" charset="0"/>
                <a:cs typeface="Arial" charset="0"/>
              </a:rPr>
              <a:t>, …, </a:t>
            </a:r>
            <a:r>
              <a:rPr lang="en-GB" dirty="0">
                <a:latin typeface="Symbol" charset="0"/>
                <a:cs typeface="Arial" charset="0"/>
              </a:rPr>
              <a:t></a:t>
            </a:r>
            <a:r>
              <a:rPr lang="en-GB" dirty="0">
                <a:latin typeface="Arial" charset="0"/>
                <a:cs typeface="Arial" charset="0"/>
              </a:rPr>
              <a:t> </a:t>
            </a:r>
            <a:r>
              <a:rPr lang="en-GB" baseline="-25000" dirty="0">
                <a:latin typeface="Arial" charset="0"/>
                <a:cs typeface="Arial" charset="0"/>
              </a:rPr>
              <a:t>n</a:t>
            </a:r>
            <a:r>
              <a:rPr lang="en-GB" dirty="0">
                <a:latin typeface="Arial" charset="0"/>
                <a:cs typeface="Arial" charset="0"/>
              </a:rPr>
              <a:t>) </a:t>
            </a:r>
          </a:p>
          <a:p>
            <a:pPr>
              <a:spcBef>
                <a:spcPts val="600"/>
              </a:spcBef>
              <a:buClrTx/>
              <a:buSzPct val="95000"/>
              <a:buFontTx/>
              <a:buNone/>
            </a:pPr>
            <a:r>
              <a:rPr lang="en-GB" dirty="0">
                <a:latin typeface="Arial" charset="0"/>
                <a:cs typeface="Arial" charset="0"/>
              </a:rPr>
              <a:t>Apply variation operators to x</a:t>
            </a:r>
            <a:r>
              <a:rPr lang="en-GB" baseline="-25000" dirty="0">
                <a:latin typeface="Arial" charset="0"/>
                <a:cs typeface="Arial" charset="0"/>
              </a:rPr>
              <a:t>i</a:t>
            </a:r>
            <a:r>
              <a:rPr lang="en-GB" dirty="0">
                <a:latin typeface="Arial" charset="0"/>
                <a:cs typeface="Arial" charset="0"/>
              </a:rPr>
              <a:t>‘s and </a:t>
            </a:r>
            <a:r>
              <a:rPr lang="en-GB" dirty="0">
                <a:latin typeface="Symbol" charset="0"/>
                <a:cs typeface="Arial" charset="0"/>
              </a:rPr>
              <a:t></a:t>
            </a:r>
            <a:r>
              <a:rPr lang="en-GB" baseline="-25000" dirty="0">
                <a:latin typeface="Arial" charset="0"/>
                <a:cs typeface="Arial" charset="0"/>
              </a:rPr>
              <a:t>i</a:t>
            </a:r>
            <a:r>
              <a:rPr lang="en-GB" dirty="0">
                <a:latin typeface="Arial" charset="0"/>
                <a:cs typeface="Arial" charset="0"/>
              </a:rPr>
              <a:t>‘s </a:t>
            </a:r>
          </a:p>
          <a:p>
            <a:pPr>
              <a:spcBef>
                <a:spcPts val="600"/>
              </a:spcBef>
              <a:buClrTx/>
              <a:buSzPct val="95000"/>
              <a:buFontTx/>
              <a:buNone/>
            </a:pPr>
            <a:endParaRPr lang="en-GB" dirty="0">
              <a:latin typeface="Arial" charset="0"/>
              <a:cs typeface="Arial" charset="0"/>
            </a:endParaRPr>
          </a:p>
          <a:p>
            <a:pPr>
              <a:spcBef>
                <a:spcPts val="600"/>
              </a:spcBef>
              <a:buClrTx/>
              <a:buSzPct val="95000"/>
              <a:buFontTx/>
              <a:buNone/>
            </a:pPr>
            <a:endParaRPr lang="en-GB" dirty="0">
              <a:latin typeface="Arial" charset="0"/>
              <a:cs typeface="Arial" charset="0"/>
            </a:endParaRPr>
          </a:p>
          <a:p>
            <a:pPr>
              <a:spcBef>
                <a:spcPts val="600"/>
              </a:spcBef>
              <a:buClrTx/>
              <a:buSzPct val="95000"/>
              <a:buFontTx/>
              <a:buNone/>
            </a:pPr>
            <a:endParaRPr lang="en-GB" dirty="0">
              <a:latin typeface="Arial" charset="0"/>
              <a:cs typeface="Arial" charset="0"/>
            </a:endParaRPr>
          </a:p>
          <a:p>
            <a:pPr eaLnBrk="0" hangingPunct="0">
              <a:spcBef>
                <a:spcPts val="600"/>
              </a:spcBef>
              <a:buSzPct val="95000"/>
              <a:buFont typeface="Wingdings 2" charset="0"/>
              <a:buChar char=""/>
            </a:pPr>
            <a:r>
              <a:rPr lang="nl-NL" dirty="0">
                <a:latin typeface="Arial" charset="0"/>
                <a:cs typeface="Arial" charset="0"/>
              </a:rPr>
              <a:t>Features:</a:t>
            </a:r>
          </a:p>
          <a:p>
            <a:pPr lvl="1" eaLnBrk="0" hangingPunct="0">
              <a:spcBef>
                <a:spcPts val="500"/>
              </a:spcBef>
              <a:buSzPct val="85000"/>
              <a:buFont typeface="Wingdings 2" charset="0"/>
              <a:buChar char=""/>
            </a:pPr>
            <a:r>
              <a:rPr lang="nl-NL" dirty="0">
                <a:latin typeface="Arial" charset="0"/>
                <a:cs typeface="Arial" charset="0"/>
              </a:rPr>
              <a:t>changes in </a:t>
            </a:r>
            <a:r>
              <a:rPr lang="en-GB" dirty="0">
                <a:latin typeface="Symbol" charset="0"/>
                <a:cs typeface="Arial" charset="0"/>
              </a:rPr>
              <a:t></a:t>
            </a:r>
            <a:r>
              <a:rPr lang="en-GB" baseline="-25000" dirty="0" err="1">
                <a:latin typeface="Arial" charset="0"/>
                <a:cs typeface="Arial" charset="0"/>
              </a:rPr>
              <a:t>i</a:t>
            </a:r>
            <a:r>
              <a:rPr lang="nl-NL" dirty="0">
                <a:latin typeface="Arial" charset="0"/>
                <a:cs typeface="Arial" charset="0"/>
              </a:rPr>
              <a:t> are </a:t>
            </a:r>
            <a:r>
              <a:rPr lang="nl-NL" dirty="0" err="1">
                <a:latin typeface="Arial" charset="0"/>
                <a:cs typeface="Arial" charset="0"/>
              </a:rPr>
              <a:t>results</a:t>
            </a:r>
            <a:r>
              <a:rPr lang="nl-NL" dirty="0">
                <a:latin typeface="Arial" charset="0"/>
                <a:cs typeface="Arial" charset="0"/>
              </a:rPr>
              <a:t> of </a:t>
            </a:r>
            <a:r>
              <a:rPr lang="nl-NL" dirty="0" err="1">
                <a:latin typeface="Arial" charset="0"/>
                <a:cs typeface="Arial" charset="0"/>
              </a:rPr>
              <a:t>natural</a:t>
            </a:r>
            <a:r>
              <a:rPr lang="nl-NL" dirty="0">
                <a:latin typeface="Arial" charset="0"/>
                <a:cs typeface="Arial" charset="0"/>
              </a:rPr>
              <a:t> </a:t>
            </a:r>
            <a:r>
              <a:rPr lang="nl-NL" dirty="0" err="1">
                <a:latin typeface="Arial" charset="0"/>
                <a:cs typeface="Arial" charset="0"/>
              </a:rPr>
              <a:t>selection</a:t>
            </a:r>
            <a:endParaRPr lang="nl-NL" dirty="0">
              <a:latin typeface="Arial" charset="0"/>
              <a:cs typeface="Arial" charset="0"/>
            </a:endParaRPr>
          </a:p>
          <a:p>
            <a:pPr lvl="1" eaLnBrk="0" hangingPunct="0">
              <a:spcBef>
                <a:spcPts val="500"/>
              </a:spcBef>
              <a:buSzPct val="85000"/>
              <a:buFont typeface="Wingdings 2" charset="0"/>
              <a:buChar char=""/>
            </a:pPr>
            <a:r>
              <a:rPr lang="nl-NL" dirty="0">
                <a:latin typeface="Arial" charset="0"/>
                <a:cs typeface="Arial" charset="0"/>
              </a:rPr>
              <a:t>(</a:t>
            </a:r>
            <a:r>
              <a:rPr lang="nl-NL" dirty="0" err="1">
                <a:latin typeface="Arial" charset="0"/>
                <a:cs typeface="Arial" charset="0"/>
              </a:rPr>
              <a:t>almost</a:t>
            </a:r>
            <a:r>
              <a:rPr lang="nl-NL" dirty="0">
                <a:latin typeface="Arial" charset="0"/>
                <a:cs typeface="Arial" charset="0"/>
              </a:rPr>
              <a:t>) no user control of </a:t>
            </a:r>
            <a:r>
              <a:rPr lang="en-GB" dirty="0">
                <a:latin typeface="Symbol" charset="0"/>
                <a:cs typeface="Arial" charset="0"/>
              </a:rPr>
              <a:t></a:t>
            </a:r>
            <a:r>
              <a:rPr lang="en-GB" baseline="-25000" dirty="0" err="1">
                <a:latin typeface="Arial" charset="0"/>
                <a:cs typeface="Arial" charset="0"/>
              </a:rPr>
              <a:t>i</a:t>
            </a:r>
            <a:endParaRPr lang="en-GB" baseline="-25000" dirty="0">
              <a:latin typeface="Arial" charset="0"/>
              <a:cs typeface="Arial" charset="0"/>
            </a:endParaRPr>
          </a:p>
          <a:p>
            <a:pPr lvl="1" eaLnBrk="0" hangingPunct="0">
              <a:spcBef>
                <a:spcPts val="500"/>
              </a:spcBef>
              <a:buSzPct val="85000"/>
              <a:buFont typeface="Wingdings 2" charset="0"/>
              <a:buChar char=""/>
            </a:pPr>
            <a:r>
              <a:rPr lang="en-GB" dirty="0">
                <a:latin typeface="Symbol" charset="0"/>
                <a:cs typeface="Arial" charset="0"/>
              </a:rPr>
              <a:t></a:t>
            </a:r>
            <a:r>
              <a:rPr lang="en-GB" baseline="-25000" dirty="0" err="1">
                <a:latin typeface="Arial" charset="0"/>
                <a:cs typeface="Arial" charset="0"/>
              </a:rPr>
              <a:t>i</a:t>
            </a:r>
            <a:r>
              <a:rPr lang="nl-NL" dirty="0">
                <a:latin typeface="Arial" charset="0"/>
                <a:cs typeface="Arial" charset="0"/>
              </a:rPr>
              <a:t> is </a:t>
            </a:r>
            <a:r>
              <a:rPr lang="nl-NL" dirty="0" err="1">
                <a:latin typeface="Arial" charset="0"/>
                <a:cs typeface="Arial" charset="0"/>
              </a:rPr>
              <a:t>not</a:t>
            </a:r>
            <a:r>
              <a:rPr lang="nl-NL" dirty="0">
                <a:latin typeface="Arial" charset="0"/>
                <a:cs typeface="Arial" charset="0"/>
              </a:rPr>
              <a:t> </a:t>
            </a:r>
            <a:r>
              <a:rPr lang="nl-NL" dirty="0" err="1">
                <a:latin typeface="Arial" charset="0"/>
                <a:cs typeface="Arial" charset="0"/>
              </a:rPr>
              <a:t>predictable</a:t>
            </a:r>
            <a:endParaRPr lang="nl-NL" dirty="0">
              <a:latin typeface="Arial" charset="0"/>
              <a:cs typeface="Arial" charset="0"/>
            </a:endParaRPr>
          </a:p>
          <a:p>
            <a:pPr lvl="1" eaLnBrk="0" hangingPunct="0">
              <a:spcBef>
                <a:spcPts val="500"/>
              </a:spcBef>
              <a:buSzPct val="85000"/>
              <a:buFont typeface="Wingdings 2" charset="0"/>
              <a:buChar char=""/>
            </a:pPr>
            <a:r>
              <a:rPr lang="nl-NL" dirty="0">
                <a:latin typeface="Arial" charset="0"/>
                <a:cs typeface="Arial" charset="0"/>
              </a:rPr>
              <a:t>a </a:t>
            </a:r>
            <a:r>
              <a:rPr lang="nl-NL" dirty="0" err="1">
                <a:latin typeface="Arial" charset="0"/>
                <a:cs typeface="Arial" charset="0"/>
              </a:rPr>
              <a:t>given</a:t>
            </a:r>
            <a:r>
              <a:rPr lang="nl-NL" dirty="0">
                <a:latin typeface="Arial" charset="0"/>
                <a:cs typeface="Arial" charset="0"/>
              </a:rPr>
              <a:t> </a:t>
            </a:r>
            <a:r>
              <a:rPr lang="en-GB" dirty="0">
                <a:latin typeface="Symbol" charset="0"/>
                <a:cs typeface="Arial" charset="0"/>
              </a:rPr>
              <a:t></a:t>
            </a:r>
            <a:r>
              <a:rPr lang="en-GB" baseline="-25000" dirty="0" err="1">
                <a:latin typeface="Arial" charset="0"/>
                <a:cs typeface="Arial" charset="0"/>
              </a:rPr>
              <a:t>i</a:t>
            </a:r>
            <a:r>
              <a:rPr lang="nl-NL" dirty="0">
                <a:latin typeface="Arial" charset="0"/>
                <a:cs typeface="Arial" charset="0"/>
              </a:rPr>
              <a:t> acts on </a:t>
            </a:r>
            <a:r>
              <a:rPr lang="sl-SI" dirty="0" smtClean="0">
                <a:latin typeface="Arial" charset="0"/>
                <a:cs typeface="Arial" charset="0"/>
              </a:rPr>
              <a:t>one</a:t>
            </a:r>
            <a:r>
              <a:rPr lang="nl-NL" dirty="0" smtClean="0">
                <a:latin typeface="Arial" charset="0"/>
                <a:cs typeface="Arial" charset="0"/>
              </a:rPr>
              <a:t> </a:t>
            </a:r>
            <a:r>
              <a:rPr lang="nl-NL" dirty="0">
                <a:latin typeface="Arial" charset="0"/>
                <a:cs typeface="Arial" charset="0"/>
              </a:rPr>
              <a:t>gene of one individual</a:t>
            </a:r>
          </a:p>
          <a:p>
            <a:pPr>
              <a:spcBef>
                <a:spcPts val="500"/>
              </a:spcBef>
              <a:buClrTx/>
              <a:buSzPct val="95000"/>
              <a:buFontTx/>
              <a:buNone/>
            </a:pPr>
            <a:endParaRPr lang="nl-NL" sz="2000" dirty="0">
              <a:latin typeface="Arial" charset="0"/>
              <a:cs typeface="Arial" charset="0"/>
            </a:endParaRPr>
          </a:p>
          <a:p>
            <a:pPr>
              <a:spcBef>
                <a:spcPts val="500"/>
              </a:spcBef>
              <a:buClrTx/>
              <a:buSzPct val="95000"/>
              <a:buFontTx/>
              <a:buNone/>
            </a:pPr>
            <a:endParaRPr lang="nl-NL" sz="2000" dirty="0">
              <a:latin typeface="Arial" charset="0"/>
              <a:cs typeface="Arial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85CF2-87A1-424D-AAB4-8DA3F7B30A26}" type="slidenum">
              <a:rPr lang="en-US" smtClean="0"/>
              <a:t>12</a:t>
            </a:fld>
            <a:endParaRPr lang="en-US" dirty="0"/>
          </a:p>
        </p:txBody>
      </p:sp>
      <p:graphicFrame>
        <p:nvGraphicFramePr>
          <p:cNvPr id="8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8557545"/>
              </p:ext>
            </p:extLst>
          </p:nvPr>
        </p:nvGraphicFramePr>
        <p:xfrm>
          <a:off x="2071688" y="2873845"/>
          <a:ext cx="2343150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3" name="Equation" r:id="rId3" imgW="977900" imgH="241300" progId="Equation.3">
                  <p:embed/>
                </p:oleObj>
              </mc:Choice>
              <mc:Fallback>
                <p:oleObj name="Equation" r:id="rId3" imgW="9779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1688" y="2873845"/>
                        <a:ext cx="2343150" cy="61277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4754580"/>
              </p:ext>
            </p:extLst>
          </p:nvPr>
        </p:nvGraphicFramePr>
        <p:xfrm>
          <a:off x="2060575" y="3503678"/>
          <a:ext cx="2709863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4" name="Equation" r:id="rId5" imgW="1079500" imgH="215900" progId="Equation.3">
                  <p:embed/>
                </p:oleObj>
              </mc:Choice>
              <mc:Fallback>
                <p:oleObj name="Equation" r:id="rId5" imgW="1079500" imgH="215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0575" y="3503678"/>
                        <a:ext cx="2709863" cy="53975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208415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Examples:</a:t>
            </a:r>
            <a:br>
              <a:rPr lang="en-US" dirty="0" smtClean="0"/>
            </a:br>
            <a:r>
              <a:rPr lang="en-US" dirty="0" smtClean="0"/>
              <a:t>Varying penalties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buClrTx/>
              <a:buSzPct val="95000"/>
              <a:buFontTx/>
              <a:buNone/>
            </a:pPr>
            <a:r>
              <a:rPr lang="nl-NL" dirty="0" err="1">
                <a:latin typeface="Arial" charset="0"/>
                <a:cs typeface="Arial" charset="0"/>
              </a:rPr>
              <a:t>Constraints</a:t>
            </a:r>
            <a:endParaRPr lang="nl-NL" dirty="0">
              <a:latin typeface="Arial" charset="0"/>
              <a:cs typeface="Arial" charset="0"/>
            </a:endParaRPr>
          </a:p>
          <a:p>
            <a:pPr lvl="1">
              <a:spcBef>
                <a:spcPts val="500"/>
              </a:spcBef>
              <a:buSzPct val="85000"/>
              <a:buFont typeface="Wingdings 2" charset="0"/>
              <a:buChar char=""/>
            </a:pPr>
            <a:r>
              <a:rPr lang="nl-NL" dirty="0" err="1">
                <a:latin typeface="Arial" charset="0"/>
                <a:cs typeface="Arial" charset="0"/>
              </a:rPr>
              <a:t>g</a:t>
            </a:r>
            <a:r>
              <a:rPr lang="nl-NL" baseline="-25000" dirty="0" err="1">
                <a:latin typeface="Arial" charset="0"/>
                <a:cs typeface="Arial" charset="0"/>
              </a:rPr>
              <a:t>i</a:t>
            </a:r>
            <a:r>
              <a:rPr lang="nl-NL" dirty="0">
                <a:latin typeface="Arial" charset="0"/>
                <a:cs typeface="Arial" charset="0"/>
              </a:rPr>
              <a:t> (x) </a:t>
            </a:r>
            <a:r>
              <a:rPr lang="nl-NL" b="1" dirty="0">
                <a:latin typeface="Symbol" charset="0"/>
                <a:cs typeface="Arial" charset="0"/>
              </a:rPr>
              <a:t></a:t>
            </a:r>
            <a:r>
              <a:rPr lang="nl-NL" dirty="0">
                <a:latin typeface="Arial" charset="0"/>
                <a:cs typeface="Arial" charset="0"/>
              </a:rPr>
              <a:t> 0 		</a:t>
            </a:r>
            <a:r>
              <a:rPr lang="nl-NL" dirty="0" err="1">
                <a:latin typeface="Arial" charset="0"/>
                <a:cs typeface="Arial" charset="0"/>
              </a:rPr>
              <a:t>for</a:t>
            </a:r>
            <a:r>
              <a:rPr lang="nl-NL" dirty="0">
                <a:latin typeface="Arial" charset="0"/>
                <a:cs typeface="Arial" charset="0"/>
              </a:rPr>
              <a:t> i = 1,…,q		</a:t>
            </a:r>
            <a:r>
              <a:rPr lang="nl-NL" dirty="0" err="1">
                <a:latin typeface="Arial" charset="0"/>
                <a:cs typeface="Arial" charset="0"/>
              </a:rPr>
              <a:t>inequality</a:t>
            </a:r>
            <a:r>
              <a:rPr lang="nl-NL" dirty="0">
                <a:latin typeface="Arial" charset="0"/>
                <a:cs typeface="Arial" charset="0"/>
              </a:rPr>
              <a:t> </a:t>
            </a:r>
            <a:r>
              <a:rPr lang="nl-NL" dirty="0" err="1">
                <a:latin typeface="Arial" charset="0"/>
                <a:cs typeface="Arial" charset="0"/>
              </a:rPr>
              <a:t>constraints</a:t>
            </a:r>
            <a:endParaRPr lang="nl-NL" dirty="0">
              <a:latin typeface="Arial" charset="0"/>
              <a:cs typeface="Arial" charset="0"/>
            </a:endParaRPr>
          </a:p>
          <a:p>
            <a:pPr lvl="1">
              <a:spcBef>
                <a:spcPts val="500"/>
              </a:spcBef>
              <a:buSzPct val="85000"/>
              <a:buFont typeface="Wingdings 2" charset="0"/>
              <a:buChar char=""/>
            </a:pPr>
            <a:r>
              <a:rPr lang="nl-NL" dirty="0">
                <a:latin typeface="Arial" charset="0"/>
                <a:cs typeface="Arial" charset="0"/>
              </a:rPr>
              <a:t>h</a:t>
            </a:r>
            <a:r>
              <a:rPr lang="nl-NL" baseline="-25000" dirty="0">
                <a:latin typeface="Arial" charset="0"/>
                <a:cs typeface="Arial" charset="0"/>
              </a:rPr>
              <a:t>i</a:t>
            </a:r>
            <a:r>
              <a:rPr lang="nl-NL" dirty="0">
                <a:latin typeface="Arial" charset="0"/>
                <a:cs typeface="Arial" charset="0"/>
              </a:rPr>
              <a:t> (x) = 0 		</a:t>
            </a:r>
            <a:r>
              <a:rPr lang="nl-NL" dirty="0" err="1">
                <a:latin typeface="Arial" charset="0"/>
                <a:cs typeface="Arial" charset="0"/>
              </a:rPr>
              <a:t>for</a:t>
            </a:r>
            <a:r>
              <a:rPr lang="nl-NL" dirty="0">
                <a:latin typeface="Arial" charset="0"/>
                <a:cs typeface="Arial" charset="0"/>
              </a:rPr>
              <a:t> i = q+1,…,m		</a:t>
            </a:r>
            <a:r>
              <a:rPr lang="nl-NL" dirty="0" err="1">
                <a:latin typeface="Arial" charset="0"/>
                <a:cs typeface="Arial" charset="0"/>
              </a:rPr>
              <a:t>equality</a:t>
            </a:r>
            <a:r>
              <a:rPr lang="nl-NL" dirty="0">
                <a:latin typeface="Arial" charset="0"/>
                <a:cs typeface="Arial" charset="0"/>
              </a:rPr>
              <a:t> </a:t>
            </a:r>
            <a:r>
              <a:rPr lang="nl-NL" dirty="0" err="1">
                <a:latin typeface="Arial" charset="0"/>
                <a:cs typeface="Arial" charset="0"/>
              </a:rPr>
              <a:t>constraints</a:t>
            </a:r>
            <a:endParaRPr lang="nl-NL" dirty="0">
              <a:latin typeface="Arial" charset="0"/>
              <a:cs typeface="Arial" charset="0"/>
            </a:endParaRPr>
          </a:p>
          <a:p>
            <a:pPr>
              <a:spcBef>
                <a:spcPts val="600"/>
              </a:spcBef>
              <a:buClrTx/>
              <a:buSzPct val="95000"/>
              <a:buFontTx/>
              <a:buNone/>
            </a:pPr>
            <a:r>
              <a:rPr lang="nl-NL" dirty="0">
                <a:latin typeface="Arial" charset="0"/>
                <a:cs typeface="Arial" charset="0"/>
              </a:rPr>
              <a:t>are </a:t>
            </a:r>
            <a:r>
              <a:rPr lang="nl-NL" dirty="0" err="1">
                <a:latin typeface="Arial" charset="0"/>
                <a:cs typeface="Arial" charset="0"/>
              </a:rPr>
              <a:t>handled</a:t>
            </a:r>
            <a:r>
              <a:rPr lang="nl-NL" dirty="0">
                <a:latin typeface="Arial" charset="0"/>
                <a:cs typeface="Arial" charset="0"/>
              </a:rPr>
              <a:t> </a:t>
            </a:r>
            <a:r>
              <a:rPr lang="nl-NL" dirty="0" err="1">
                <a:latin typeface="Arial" charset="0"/>
                <a:cs typeface="Arial" charset="0"/>
              </a:rPr>
              <a:t>by</a:t>
            </a:r>
            <a:r>
              <a:rPr lang="nl-NL" dirty="0">
                <a:latin typeface="Arial" charset="0"/>
                <a:cs typeface="Arial" charset="0"/>
              </a:rPr>
              <a:t> </a:t>
            </a:r>
            <a:r>
              <a:rPr lang="nl-NL" dirty="0" err="1">
                <a:latin typeface="Arial" charset="0"/>
                <a:cs typeface="Arial" charset="0"/>
              </a:rPr>
              <a:t>penalties</a:t>
            </a:r>
            <a:r>
              <a:rPr lang="nl-NL" dirty="0">
                <a:latin typeface="Arial" charset="0"/>
                <a:cs typeface="Arial" charset="0"/>
              </a:rPr>
              <a:t>:</a:t>
            </a:r>
          </a:p>
          <a:p>
            <a:pPr>
              <a:spcBef>
                <a:spcPts val="600"/>
              </a:spcBef>
              <a:buClrTx/>
              <a:buSzPct val="95000"/>
              <a:buFontTx/>
              <a:buNone/>
            </a:pPr>
            <a:endParaRPr lang="nl-NL" dirty="0">
              <a:latin typeface="Arial" charset="0"/>
              <a:cs typeface="Arial" charset="0"/>
            </a:endParaRPr>
          </a:p>
          <a:p>
            <a:pPr>
              <a:spcBef>
                <a:spcPts val="600"/>
              </a:spcBef>
              <a:buClrTx/>
              <a:buSzPct val="95000"/>
              <a:buFontTx/>
              <a:buNone/>
            </a:pPr>
            <a:r>
              <a:rPr lang="nl-NL" dirty="0">
                <a:latin typeface="Arial" charset="0"/>
                <a:cs typeface="Arial" charset="0"/>
              </a:rPr>
              <a:t>		</a:t>
            </a:r>
            <a:r>
              <a:rPr lang="nl-NL" i="1" dirty="0" err="1">
                <a:latin typeface="Arial" charset="0"/>
                <a:cs typeface="Arial" charset="0"/>
              </a:rPr>
              <a:t>eval</a:t>
            </a:r>
            <a:r>
              <a:rPr lang="nl-NL" i="1" dirty="0">
                <a:latin typeface="Arial" charset="0"/>
                <a:cs typeface="Arial" charset="0"/>
              </a:rPr>
              <a:t>(x) = f(x) + W </a:t>
            </a:r>
            <a:r>
              <a:rPr lang="nl-NL" sz="2000" i="1" dirty="0">
                <a:latin typeface="Arial" charset="0"/>
                <a:cs typeface="Arial" charset="0"/>
              </a:rPr>
              <a:t>×</a:t>
            </a:r>
            <a:r>
              <a:rPr lang="nl-NL" i="1" dirty="0">
                <a:latin typeface="Arial" charset="0"/>
                <a:cs typeface="Arial" charset="0"/>
              </a:rPr>
              <a:t> penalty(x</a:t>
            </a:r>
            <a:r>
              <a:rPr lang="nl-NL" i="1" dirty="0" smtClean="0">
                <a:latin typeface="Arial" charset="0"/>
                <a:cs typeface="Arial" charset="0"/>
              </a:rPr>
              <a:t>)</a:t>
            </a:r>
            <a:br>
              <a:rPr lang="nl-NL" i="1" dirty="0" smtClean="0">
                <a:latin typeface="Arial" charset="0"/>
                <a:cs typeface="Arial" charset="0"/>
              </a:rPr>
            </a:br>
            <a:endParaRPr lang="nl-NL" dirty="0">
              <a:latin typeface="Arial" charset="0"/>
              <a:cs typeface="Arial" charset="0"/>
            </a:endParaRPr>
          </a:p>
          <a:p>
            <a:pPr>
              <a:spcBef>
                <a:spcPts val="600"/>
              </a:spcBef>
              <a:buClrTx/>
              <a:buSzPct val="95000"/>
              <a:buFontTx/>
              <a:buNone/>
            </a:pPr>
            <a:r>
              <a:rPr lang="nl-NL" dirty="0" err="1">
                <a:latin typeface="Arial" charset="0"/>
                <a:cs typeface="Arial" charset="0"/>
              </a:rPr>
              <a:t>where</a:t>
            </a:r>
            <a:r>
              <a:rPr lang="nl-NL" dirty="0">
                <a:latin typeface="Arial" charset="0"/>
                <a:cs typeface="Arial" charset="0"/>
              </a:rPr>
              <a:t> </a:t>
            </a:r>
          </a:p>
          <a:p>
            <a:pPr>
              <a:spcBef>
                <a:spcPts val="600"/>
              </a:spcBef>
              <a:buClrTx/>
              <a:buSzPct val="95000"/>
              <a:buFontTx/>
              <a:buNone/>
            </a:pPr>
            <a:r>
              <a:rPr lang="nl-NL" dirty="0">
                <a:latin typeface="Arial" charset="0"/>
                <a:cs typeface="Arial" charset="0"/>
              </a:rPr>
              <a:t>				</a:t>
            </a:r>
          </a:p>
          <a:p>
            <a:pPr>
              <a:spcBef>
                <a:spcPts val="600"/>
              </a:spcBef>
              <a:buClrTx/>
              <a:buSzPct val="95000"/>
              <a:buFontTx/>
              <a:buNone/>
            </a:pPr>
            <a:endParaRPr lang="nl-NL" dirty="0">
              <a:latin typeface="Arial" charset="0"/>
              <a:cs typeface="Arial" charset="0"/>
            </a:endParaRP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85CF2-87A1-424D-AAB4-8DA3F7B30A26}" type="slidenum">
              <a:rPr lang="en-US" smtClean="0"/>
              <a:t>13</a:t>
            </a:fld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5363479"/>
              </p:ext>
            </p:extLst>
          </p:nvPr>
        </p:nvGraphicFramePr>
        <p:xfrm>
          <a:off x="1651000" y="5027613"/>
          <a:ext cx="5414963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5" name="Equation" r:id="rId3" imgW="2781000" imgH="457200" progId="Equation.3">
                  <p:embed/>
                </p:oleObj>
              </mc:Choice>
              <mc:Fallback>
                <p:oleObj name="Equation" r:id="rId3" imgW="27810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51000" y="5027613"/>
                        <a:ext cx="5414963" cy="889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798064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Examples:</a:t>
            </a:r>
            <a:br>
              <a:rPr lang="en-US" dirty="0" smtClean="0"/>
            </a:br>
            <a:r>
              <a:rPr lang="en-US" dirty="0" smtClean="0"/>
              <a:t>Varying penalties, option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buClrTx/>
              <a:buSzPct val="95000"/>
              <a:buFontTx/>
              <a:buNone/>
            </a:pPr>
            <a:r>
              <a:rPr lang="nl-NL" dirty="0" err="1">
                <a:latin typeface="Arial" charset="0"/>
                <a:cs typeface="Arial" charset="0"/>
              </a:rPr>
              <a:t>Replace</a:t>
            </a:r>
            <a:r>
              <a:rPr lang="nl-NL" dirty="0">
                <a:latin typeface="Arial" charset="0"/>
                <a:cs typeface="Arial" charset="0"/>
              </a:rPr>
              <a:t> the constant </a:t>
            </a:r>
            <a:r>
              <a:rPr lang="en-GB" dirty="0">
                <a:latin typeface="Arial" charset="0"/>
                <a:cs typeface="Arial" charset="0"/>
              </a:rPr>
              <a:t>W</a:t>
            </a:r>
            <a:r>
              <a:rPr lang="nl-NL" dirty="0">
                <a:latin typeface="Arial" charset="0"/>
                <a:cs typeface="Arial" charset="0"/>
              </a:rPr>
              <a:t> </a:t>
            </a:r>
            <a:r>
              <a:rPr lang="nl-NL" dirty="0" err="1">
                <a:latin typeface="Arial" charset="0"/>
                <a:cs typeface="Arial" charset="0"/>
              </a:rPr>
              <a:t>by</a:t>
            </a:r>
            <a:r>
              <a:rPr lang="nl-NL" dirty="0">
                <a:latin typeface="Arial" charset="0"/>
                <a:cs typeface="Arial" charset="0"/>
              </a:rPr>
              <a:t> a </a:t>
            </a:r>
            <a:r>
              <a:rPr lang="nl-NL" dirty="0" err="1">
                <a:latin typeface="Arial" charset="0"/>
                <a:cs typeface="Arial" charset="0"/>
              </a:rPr>
              <a:t>function</a:t>
            </a:r>
            <a:r>
              <a:rPr lang="nl-NL" dirty="0">
                <a:latin typeface="Arial" charset="0"/>
                <a:cs typeface="Arial" charset="0"/>
              </a:rPr>
              <a:t> W(t)</a:t>
            </a:r>
          </a:p>
          <a:p>
            <a:pPr>
              <a:spcBef>
                <a:spcPts val="600"/>
              </a:spcBef>
              <a:buClrTx/>
              <a:buSzPct val="95000"/>
              <a:buFontTx/>
              <a:buNone/>
            </a:pPr>
            <a:endParaRPr lang="nl-NL" dirty="0">
              <a:latin typeface="Arial" charset="0"/>
              <a:cs typeface="Arial" charset="0"/>
            </a:endParaRPr>
          </a:p>
          <a:p>
            <a:pPr>
              <a:spcBef>
                <a:spcPts val="600"/>
              </a:spcBef>
              <a:buClrTx/>
              <a:buSzPct val="95000"/>
              <a:buFontTx/>
              <a:buNone/>
            </a:pPr>
            <a:endParaRPr lang="nl-NL" dirty="0">
              <a:latin typeface="Arial" charset="0"/>
              <a:cs typeface="Arial" charset="0"/>
            </a:endParaRPr>
          </a:p>
          <a:p>
            <a:pPr>
              <a:spcBef>
                <a:spcPts val="600"/>
              </a:spcBef>
              <a:buClrTx/>
              <a:buSzPct val="95000"/>
              <a:buFontTx/>
              <a:buNone/>
            </a:pPr>
            <a:r>
              <a:rPr lang="nl-NL" dirty="0">
                <a:latin typeface="Arial" charset="0"/>
                <a:cs typeface="Arial" charset="0"/>
              </a:rPr>
              <a:t>0 </a:t>
            </a:r>
            <a:r>
              <a:rPr lang="nl-NL" b="1" dirty="0">
                <a:latin typeface="Symbol" charset="0"/>
                <a:cs typeface="Arial" charset="0"/>
              </a:rPr>
              <a:t></a:t>
            </a:r>
            <a:r>
              <a:rPr lang="nl-NL" dirty="0">
                <a:latin typeface="Arial" charset="0"/>
                <a:cs typeface="Arial" charset="0"/>
              </a:rPr>
              <a:t> t </a:t>
            </a:r>
            <a:r>
              <a:rPr lang="nl-NL" b="1" dirty="0">
                <a:latin typeface="Symbol" charset="0"/>
                <a:cs typeface="Arial" charset="0"/>
              </a:rPr>
              <a:t></a:t>
            </a:r>
            <a:r>
              <a:rPr lang="nl-NL" b="1" dirty="0">
                <a:latin typeface="Arial" charset="0"/>
                <a:cs typeface="Arial" charset="0"/>
              </a:rPr>
              <a:t> </a:t>
            </a:r>
            <a:r>
              <a:rPr lang="nl-NL" dirty="0">
                <a:latin typeface="Arial" charset="0"/>
                <a:cs typeface="Arial" charset="0"/>
              </a:rPr>
              <a:t>T is the </a:t>
            </a:r>
            <a:r>
              <a:rPr lang="nl-NL" dirty="0" err="1">
                <a:latin typeface="Arial" charset="0"/>
                <a:cs typeface="Arial" charset="0"/>
              </a:rPr>
              <a:t>current</a:t>
            </a:r>
            <a:r>
              <a:rPr lang="nl-NL" dirty="0">
                <a:latin typeface="Arial" charset="0"/>
                <a:cs typeface="Arial" charset="0"/>
              </a:rPr>
              <a:t> </a:t>
            </a:r>
            <a:r>
              <a:rPr lang="nl-NL" dirty="0" err="1">
                <a:latin typeface="Arial" charset="0"/>
                <a:cs typeface="Arial" charset="0"/>
              </a:rPr>
              <a:t>generation</a:t>
            </a:r>
            <a:r>
              <a:rPr lang="nl-NL" dirty="0">
                <a:latin typeface="Arial" charset="0"/>
                <a:cs typeface="Arial" charset="0"/>
              </a:rPr>
              <a:t> </a:t>
            </a:r>
            <a:r>
              <a:rPr lang="nl-NL" dirty="0" err="1">
                <a:latin typeface="Arial" charset="0"/>
                <a:cs typeface="Arial" charset="0"/>
              </a:rPr>
              <a:t>number</a:t>
            </a:r>
            <a:endParaRPr lang="nl-NL" dirty="0">
              <a:latin typeface="Arial" charset="0"/>
              <a:cs typeface="Arial" charset="0"/>
            </a:endParaRPr>
          </a:p>
          <a:p>
            <a:pPr>
              <a:spcBef>
                <a:spcPts val="600"/>
              </a:spcBef>
              <a:buClrTx/>
              <a:buSzPct val="95000"/>
              <a:buFontTx/>
              <a:buNone/>
            </a:pPr>
            <a:endParaRPr lang="nl-NL" dirty="0">
              <a:latin typeface="Arial" charset="0"/>
              <a:cs typeface="Arial" charset="0"/>
            </a:endParaRPr>
          </a:p>
          <a:p>
            <a:pPr eaLnBrk="0" hangingPunct="0">
              <a:spcBef>
                <a:spcPts val="600"/>
              </a:spcBef>
              <a:buSzPct val="95000"/>
              <a:buFont typeface="Wingdings 2" charset="0"/>
              <a:buChar char=""/>
            </a:pPr>
            <a:r>
              <a:rPr lang="nl-NL" dirty="0">
                <a:latin typeface="Arial" charset="0"/>
                <a:cs typeface="Arial" charset="0"/>
              </a:rPr>
              <a:t>Features:</a:t>
            </a:r>
          </a:p>
          <a:p>
            <a:pPr lvl="1" eaLnBrk="0" hangingPunct="0">
              <a:spcBef>
                <a:spcPts val="500"/>
              </a:spcBef>
              <a:buSzPct val="85000"/>
              <a:buFont typeface="Wingdings 2" charset="0"/>
              <a:buChar char=""/>
            </a:pPr>
            <a:r>
              <a:rPr lang="nl-NL" dirty="0">
                <a:latin typeface="Arial" charset="0"/>
                <a:cs typeface="Arial" charset="0"/>
              </a:rPr>
              <a:t>changes in </a:t>
            </a:r>
            <a:r>
              <a:rPr lang="en-GB" dirty="0">
                <a:latin typeface="Arial" charset="0"/>
                <a:cs typeface="Arial" charset="0"/>
              </a:rPr>
              <a:t>W</a:t>
            </a:r>
            <a:r>
              <a:rPr lang="nl-NL" dirty="0">
                <a:latin typeface="Arial" charset="0"/>
                <a:cs typeface="Arial" charset="0"/>
              </a:rPr>
              <a:t> independent </a:t>
            </a:r>
            <a:r>
              <a:rPr lang="nl-NL" dirty="0" err="1">
                <a:latin typeface="Arial" charset="0"/>
                <a:cs typeface="Arial" charset="0"/>
              </a:rPr>
              <a:t>from</a:t>
            </a:r>
            <a:r>
              <a:rPr lang="nl-NL" dirty="0">
                <a:latin typeface="Arial" charset="0"/>
                <a:cs typeface="Arial" charset="0"/>
              </a:rPr>
              <a:t> the search </a:t>
            </a:r>
            <a:r>
              <a:rPr lang="nl-NL" dirty="0" err="1">
                <a:latin typeface="Arial" charset="0"/>
                <a:cs typeface="Arial" charset="0"/>
              </a:rPr>
              <a:t>progress</a:t>
            </a:r>
            <a:endParaRPr lang="nl-NL" dirty="0">
              <a:latin typeface="Arial" charset="0"/>
              <a:cs typeface="Arial" charset="0"/>
            </a:endParaRPr>
          </a:p>
          <a:p>
            <a:pPr lvl="1" eaLnBrk="0" hangingPunct="0">
              <a:spcBef>
                <a:spcPts val="500"/>
              </a:spcBef>
              <a:buSzPct val="85000"/>
              <a:buFont typeface="Wingdings 2" charset="0"/>
              <a:buChar char=""/>
            </a:pPr>
            <a:r>
              <a:rPr lang="nl-NL" dirty="0">
                <a:latin typeface="Arial" charset="0"/>
                <a:cs typeface="Arial" charset="0"/>
              </a:rPr>
              <a:t>strong user control of </a:t>
            </a:r>
            <a:r>
              <a:rPr lang="en-GB" dirty="0">
                <a:latin typeface="Arial" charset="0"/>
                <a:cs typeface="Arial" charset="0"/>
              </a:rPr>
              <a:t>W</a:t>
            </a:r>
            <a:r>
              <a:rPr lang="nl-NL" dirty="0">
                <a:latin typeface="Arial" charset="0"/>
                <a:cs typeface="Arial" charset="0"/>
              </a:rPr>
              <a:t> </a:t>
            </a:r>
            <a:r>
              <a:rPr lang="nl-NL" dirty="0" err="1">
                <a:latin typeface="Arial" charset="0"/>
                <a:cs typeface="Arial" charset="0"/>
              </a:rPr>
              <a:t>by</a:t>
            </a:r>
            <a:r>
              <a:rPr lang="nl-NL" dirty="0">
                <a:latin typeface="Arial" charset="0"/>
                <a:cs typeface="Arial" charset="0"/>
              </a:rPr>
              <a:t> the </a:t>
            </a:r>
            <a:r>
              <a:rPr lang="nl-NL" dirty="0" err="1">
                <a:latin typeface="Arial" charset="0"/>
                <a:cs typeface="Arial" charset="0"/>
              </a:rPr>
              <a:t>above</a:t>
            </a:r>
            <a:r>
              <a:rPr lang="nl-NL" dirty="0">
                <a:latin typeface="Arial" charset="0"/>
                <a:cs typeface="Arial" charset="0"/>
              </a:rPr>
              <a:t> </a:t>
            </a:r>
            <a:r>
              <a:rPr lang="nl-NL" dirty="0" err="1">
                <a:latin typeface="Arial" charset="0"/>
                <a:cs typeface="Arial" charset="0"/>
              </a:rPr>
              <a:t>formula</a:t>
            </a:r>
            <a:endParaRPr lang="nl-NL" dirty="0">
              <a:latin typeface="Arial" charset="0"/>
              <a:cs typeface="Arial" charset="0"/>
            </a:endParaRPr>
          </a:p>
          <a:p>
            <a:pPr lvl="1" eaLnBrk="0" hangingPunct="0">
              <a:spcBef>
                <a:spcPts val="500"/>
              </a:spcBef>
              <a:buSzPct val="85000"/>
              <a:buFont typeface="Wingdings 2" charset="0"/>
              <a:buChar char=""/>
            </a:pPr>
            <a:r>
              <a:rPr lang="en-GB" dirty="0">
                <a:latin typeface="Arial" charset="0"/>
                <a:cs typeface="Arial" charset="0"/>
              </a:rPr>
              <a:t>W</a:t>
            </a:r>
            <a:r>
              <a:rPr lang="nl-NL" dirty="0">
                <a:latin typeface="Arial" charset="0"/>
                <a:cs typeface="Arial" charset="0"/>
              </a:rPr>
              <a:t> is </a:t>
            </a:r>
            <a:r>
              <a:rPr lang="nl-NL" dirty="0" err="1">
                <a:latin typeface="Arial" charset="0"/>
                <a:cs typeface="Arial" charset="0"/>
              </a:rPr>
              <a:t>fully</a:t>
            </a:r>
            <a:r>
              <a:rPr lang="nl-NL" dirty="0">
                <a:latin typeface="Arial" charset="0"/>
                <a:cs typeface="Arial" charset="0"/>
              </a:rPr>
              <a:t> </a:t>
            </a:r>
            <a:r>
              <a:rPr lang="nl-NL" dirty="0" err="1">
                <a:latin typeface="Arial" charset="0"/>
                <a:cs typeface="Arial" charset="0"/>
              </a:rPr>
              <a:t>predictable</a:t>
            </a:r>
            <a:endParaRPr lang="nl-NL" dirty="0">
              <a:latin typeface="Arial" charset="0"/>
              <a:cs typeface="Arial" charset="0"/>
            </a:endParaRPr>
          </a:p>
          <a:p>
            <a:pPr lvl="1" eaLnBrk="0" hangingPunct="0">
              <a:spcBef>
                <a:spcPts val="500"/>
              </a:spcBef>
              <a:buSzPct val="85000"/>
              <a:buFont typeface="Wingdings 2" charset="0"/>
              <a:buChar char=""/>
            </a:pPr>
            <a:r>
              <a:rPr lang="nl-NL" dirty="0">
                <a:latin typeface="Arial" charset="0"/>
                <a:cs typeface="Arial" charset="0"/>
              </a:rPr>
              <a:t>a </a:t>
            </a:r>
            <a:r>
              <a:rPr lang="nl-NL" dirty="0" err="1">
                <a:latin typeface="Arial" charset="0"/>
                <a:cs typeface="Arial" charset="0"/>
              </a:rPr>
              <a:t>given</a:t>
            </a:r>
            <a:r>
              <a:rPr lang="nl-NL" dirty="0">
                <a:latin typeface="Arial" charset="0"/>
                <a:cs typeface="Arial" charset="0"/>
              </a:rPr>
              <a:t> </a:t>
            </a:r>
            <a:r>
              <a:rPr lang="en-GB" dirty="0">
                <a:latin typeface="Arial" charset="0"/>
                <a:cs typeface="Arial" charset="0"/>
              </a:rPr>
              <a:t>W</a:t>
            </a:r>
            <a:r>
              <a:rPr lang="nl-NL" dirty="0">
                <a:latin typeface="Arial" charset="0"/>
                <a:cs typeface="Arial" charset="0"/>
              </a:rPr>
              <a:t> acts on </a:t>
            </a:r>
            <a:r>
              <a:rPr lang="nl-NL" dirty="0" err="1">
                <a:latin typeface="Arial" charset="0"/>
                <a:cs typeface="Arial" charset="0"/>
              </a:rPr>
              <a:t>all</a:t>
            </a:r>
            <a:r>
              <a:rPr lang="nl-NL" dirty="0">
                <a:latin typeface="Arial" charset="0"/>
                <a:cs typeface="Arial" charset="0"/>
              </a:rPr>
              <a:t> </a:t>
            </a:r>
            <a:r>
              <a:rPr lang="nl-NL" dirty="0" err="1">
                <a:latin typeface="Arial" charset="0"/>
                <a:cs typeface="Arial" charset="0"/>
              </a:rPr>
              <a:t>individuals</a:t>
            </a:r>
            <a:r>
              <a:rPr lang="nl-NL" dirty="0">
                <a:latin typeface="Arial" charset="0"/>
                <a:cs typeface="Arial" charset="0"/>
              </a:rPr>
              <a:t> of the </a:t>
            </a:r>
            <a:r>
              <a:rPr lang="nl-NL" dirty="0" err="1">
                <a:latin typeface="Arial" charset="0"/>
                <a:cs typeface="Arial" charset="0"/>
              </a:rPr>
              <a:t>population</a:t>
            </a:r>
            <a:endParaRPr lang="nl-NL" dirty="0">
              <a:latin typeface="Arial" charset="0"/>
              <a:cs typeface="Arial" charset="0"/>
            </a:endParaRPr>
          </a:p>
          <a:p>
            <a:pPr>
              <a:spcBef>
                <a:spcPts val="600"/>
              </a:spcBef>
              <a:buClrTx/>
              <a:buSzPct val="95000"/>
              <a:buFontTx/>
              <a:buNone/>
            </a:pPr>
            <a:endParaRPr lang="nl-NL" dirty="0">
              <a:latin typeface="Arial" charset="0"/>
              <a:cs typeface="Arial" charset="0"/>
            </a:endParaRPr>
          </a:p>
          <a:p>
            <a:pPr>
              <a:spcBef>
                <a:spcPts val="600"/>
              </a:spcBef>
              <a:buClrTx/>
              <a:buSzPct val="95000"/>
              <a:buFontTx/>
              <a:buNone/>
            </a:pPr>
            <a:endParaRPr lang="nl-NL" dirty="0">
              <a:latin typeface="Arial" charset="0"/>
              <a:cs typeface="Arial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85CF2-87A1-424D-AAB4-8DA3F7B30A26}" type="slidenum">
              <a:rPr lang="en-US" smtClean="0"/>
              <a:t>14</a:t>
            </a:fld>
            <a:endParaRPr lang="en-US" dirty="0"/>
          </a:p>
        </p:txBody>
      </p:sp>
      <p:graphicFrame>
        <p:nvGraphicFramePr>
          <p:cNvPr id="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4157939"/>
              </p:ext>
            </p:extLst>
          </p:nvPr>
        </p:nvGraphicFramePr>
        <p:xfrm>
          <a:off x="1885950" y="2197100"/>
          <a:ext cx="2276475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9" name="Equation" r:id="rId3" imgW="914400" imgH="228600" progId="Equation.3">
                  <p:embed/>
                </p:oleObj>
              </mc:Choice>
              <mc:Fallback>
                <p:oleObj name="Equation" r:id="rId3" imgW="9144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5950" y="2197100"/>
                        <a:ext cx="2276475" cy="581025"/>
                      </a:xfrm>
                      <a:prstGeom prst="rect">
                        <a:avLst/>
                      </a:prstGeom>
                      <a:noFill/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563787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Examples:</a:t>
            </a:r>
            <a:br>
              <a:rPr lang="en-US" dirty="0" smtClean="0"/>
            </a:br>
            <a:r>
              <a:rPr lang="en-US" dirty="0" smtClean="0"/>
              <a:t>Varying penalties, option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048" y="1600200"/>
            <a:ext cx="8229600" cy="4525963"/>
          </a:xfrm>
        </p:spPr>
        <p:txBody>
          <a:bodyPr>
            <a:normAutofit fontScale="92500" lnSpcReduction="10000"/>
          </a:bodyPr>
          <a:lstStyle/>
          <a:p>
            <a:pPr>
              <a:spcBef>
                <a:spcPts val="600"/>
              </a:spcBef>
              <a:buClrTx/>
              <a:buSzPct val="95000"/>
              <a:buFontTx/>
              <a:buNone/>
            </a:pPr>
            <a:r>
              <a:rPr lang="nl-NL" dirty="0" err="1">
                <a:latin typeface="Arial" charset="0"/>
                <a:cs typeface="Arial" charset="0"/>
              </a:rPr>
              <a:t>Replace</a:t>
            </a:r>
            <a:r>
              <a:rPr lang="nl-NL" dirty="0">
                <a:latin typeface="Arial" charset="0"/>
                <a:cs typeface="Arial" charset="0"/>
              </a:rPr>
              <a:t> the constant </a:t>
            </a:r>
            <a:r>
              <a:rPr lang="en-GB" dirty="0">
                <a:latin typeface="Arial" charset="0"/>
                <a:cs typeface="Arial" charset="0"/>
              </a:rPr>
              <a:t>W</a:t>
            </a:r>
            <a:r>
              <a:rPr lang="nl-NL" dirty="0">
                <a:latin typeface="Arial" charset="0"/>
                <a:cs typeface="Arial" charset="0"/>
              </a:rPr>
              <a:t> </a:t>
            </a:r>
            <a:r>
              <a:rPr lang="nl-NL" dirty="0" err="1">
                <a:latin typeface="Arial" charset="0"/>
                <a:cs typeface="Arial" charset="0"/>
              </a:rPr>
              <a:t>by</a:t>
            </a:r>
            <a:r>
              <a:rPr lang="nl-NL" dirty="0">
                <a:latin typeface="Arial" charset="0"/>
                <a:cs typeface="Arial" charset="0"/>
              </a:rPr>
              <a:t> </a:t>
            </a:r>
            <a:r>
              <a:rPr lang="en-GB" dirty="0">
                <a:latin typeface="Arial" charset="0"/>
                <a:cs typeface="Arial" charset="0"/>
              </a:rPr>
              <a:t>W</a:t>
            </a:r>
            <a:r>
              <a:rPr lang="nl-NL" dirty="0">
                <a:latin typeface="Arial" charset="0"/>
                <a:cs typeface="Arial" charset="0"/>
              </a:rPr>
              <a:t>(t) </a:t>
            </a:r>
            <a:r>
              <a:rPr lang="nl-NL" dirty="0" err="1">
                <a:latin typeface="Arial" charset="0"/>
                <a:cs typeface="Arial" charset="0"/>
              </a:rPr>
              <a:t>updated</a:t>
            </a:r>
            <a:r>
              <a:rPr lang="nl-NL" dirty="0">
                <a:latin typeface="Arial" charset="0"/>
                <a:cs typeface="Arial" charset="0"/>
              </a:rPr>
              <a:t> in </a:t>
            </a:r>
            <a:r>
              <a:rPr lang="nl-NL" dirty="0" err="1">
                <a:latin typeface="Arial" charset="0"/>
                <a:cs typeface="Arial" charset="0"/>
              </a:rPr>
              <a:t>each</a:t>
            </a:r>
            <a:r>
              <a:rPr lang="nl-NL" dirty="0">
                <a:latin typeface="Arial" charset="0"/>
                <a:cs typeface="Arial" charset="0"/>
              </a:rPr>
              <a:t> </a:t>
            </a:r>
            <a:r>
              <a:rPr lang="nl-NL" dirty="0" err="1">
                <a:latin typeface="Arial" charset="0"/>
                <a:cs typeface="Arial" charset="0"/>
              </a:rPr>
              <a:t>generation</a:t>
            </a:r>
            <a:endParaRPr lang="nl-NL" dirty="0">
              <a:latin typeface="Arial" charset="0"/>
              <a:cs typeface="Arial" charset="0"/>
            </a:endParaRPr>
          </a:p>
          <a:p>
            <a:pPr>
              <a:spcBef>
                <a:spcPts val="600"/>
              </a:spcBef>
              <a:buClrTx/>
              <a:buSzPct val="95000"/>
              <a:buFontTx/>
              <a:buNone/>
            </a:pPr>
            <a:endParaRPr lang="nl-NL" dirty="0">
              <a:latin typeface="Arial" charset="0"/>
              <a:cs typeface="Arial" charset="0"/>
            </a:endParaRPr>
          </a:p>
          <a:p>
            <a:pPr>
              <a:spcBef>
                <a:spcPts val="600"/>
              </a:spcBef>
              <a:buClrTx/>
              <a:buSzPct val="95000"/>
              <a:buFontTx/>
              <a:buNone/>
            </a:pPr>
            <a:endParaRPr lang="nl-NL" dirty="0">
              <a:latin typeface="Arial" charset="0"/>
              <a:cs typeface="Arial" charset="0"/>
            </a:endParaRPr>
          </a:p>
          <a:p>
            <a:pPr>
              <a:spcBef>
                <a:spcPts val="600"/>
              </a:spcBef>
              <a:buClrTx/>
              <a:buSzPct val="95000"/>
              <a:buFontTx/>
              <a:buNone/>
            </a:pPr>
            <a:endParaRPr lang="nl-NL" dirty="0">
              <a:latin typeface="Arial" charset="0"/>
              <a:cs typeface="Arial" charset="0"/>
            </a:endParaRPr>
          </a:p>
          <a:p>
            <a:pPr>
              <a:spcBef>
                <a:spcPts val="600"/>
              </a:spcBef>
              <a:buClrTx/>
              <a:buSzPct val="95000"/>
              <a:buFontTx/>
              <a:buNone/>
            </a:pPr>
            <a:endParaRPr lang="nl-NL" dirty="0">
              <a:latin typeface="Arial" charset="0"/>
              <a:cs typeface="Arial" charset="0"/>
            </a:endParaRPr>
          </a:p>
          <a:p>
            <a:pPr>
              <a:spcBef>
                <a:spcPts val="600"/>
              </a:spcBef>
              <a:buClrTx/>
              <a:buSzPct val="95000"/>
              <a:buFontTx/>
              <a:buNone/>
            </a:pPr>
            <a:r>
              <a:rPr lang="nl-NL" dirty="0">
                <a:latin typeface="Symbol" charset="0"/>
                <a:cs typeface="Arial" charset="0"/>
              </a:rPr>
              <a:t></a:t>
            </a:r>
            <a:r>
              <a:rPr lang="nl-NL" dirty="0">
                <a:latin typeface="Arial" charset="0"/>
                <a:cs typeface="Arial" charset="0"/>
              </a:rPr>
              <a:t> &lt; 1, </a:t>
            </a:r>
            <a:r>
              <a:rPr lang="nl-NL" dirty="0">
                <a:latin typeface="Symbol" charset="0"/>
                <a:cs typeface="Arial" charset="0"/>
              </a:rPr>
              <a:t></a:t>
            </a:r>
            <a:r>
              <a:rPr lang="nl-NL" dirty="0">
                <a:latin typeface="Arial" charset="0"/>
                <a:cs typeface="Arial" charset="0"/>
              </a:rPr>
              <a:t> &gt; 1, </a:t>
            </a:r>
            <a:r>
              <a:rPr lang="nl-NL" dirty="0">
                <a:latin typeface="Symbol" charset="0"/>
                <a:cs typeface="Arial" charset="0"/>
              </a:rPr>
              <a:t></a:t>
            </a:r>
            <a:r>
              <a:rPr lang="nl-NL" dirty="0">
                <a:latin typeface="Arial" charset="0"/>
                <a:cs typeface="Arial" charset="0"/>
              </a:rPr>
              <a:t> </a:t>
            </a:r>
            <a:r>
              <a:rPr lang="nl-NL" dirty="0">
                <a:latin typeface="Symbol" charset="0"/>
                <a:cs typeface="Arial" charset="0"/>
              </a:rPr>
              <a:t></a:t>
            </a:r>
            <a:r>
              <a:rPr lang="nl-NL" dirty="0">
                <a:latin typeface="Arial" charset="0"/>
                <a:cs typeface="Arial" charset="0"/>
              </a:rPr>
              <a:t> </a:t>
            </a:r>
            <a:r>
              <a:rPr lang="nl-NL" dirty="0">
                <a:latin typeface="Symbol" charset="0"/>
                <a:cs typeface="Arial" charset="0"/>
              </a:rPr>
              <a:t></a:t>
            </a:r>
            <a:r>
              <a:rPr lang="nl-NL" dirty="0">
                <a:latin typeface="Arial" charset="0"/>
                <a:cs typeface="Arial" charset="0"/>
              </a:rPr>
              <a:t> </a:t>
            </a:r>
            <a:r>
              <a:rPr lang="nl-NL" dirty="0">
                <a:latin typeface="Symbol" charset="0"/>
                <a:cs typeface="Arial" charset="0"/>
              </a:rPr>
              <a:t></a:t>
            </a:r>
            <a:r>
              <a:rPr lang="nl-NL" dirty="0">
                <a:latin typeface="Arial" charset="0"/>
                <a:cs typeface="Arial" charset="0"/>
              </a:rPr>
              <a:t> 1  </a:t>
            </a:r>
            <a:r>
              <a:rPr lang="nl-NL" dirty="0" err="1">
                <a:latin typeface="Arial" charset="0"/>
                <a:cs typeface="Arial" charset="0"/>
              </a:rPr>
              <a:t>champion</a:t>
            </a:r>
            <a:r>
              <a:rPr lang="nl-NL" dirty="0">
                <a:latin typeface="Arial" charset="0"/>
                <a:cs typeface="Arial" charset="0"/>
              </a:rPr>
              <a:t>: best of </a:t>
            </a:r>
            <a:r>
              <a:rPr lang="nl-NL" dirty="0" err="1">
                <a:latin typeface="Arial" charset="0"/>
                <a:cs typeface="Arial" charset="0"/>
              </a:rPr>
              <a:t>its</a:t>
            </a:r>
            <a:r>
              <a:rPr lang="nl-NL" dirty="0">
                <a:latin typeface="Arial" charset="0"/>
                <a:cs typeface="Arial" charset="0"/>
              </a:rPr>
              <a:t> </a:t>
            </a:r>
            <a:r>
              <a:rPr lang="nl-NL" dirty="0" err="1">
                <a:latin typeface="Arial" charset="0"/>
                <a:cs typeface="Arial" charset="0"/>
              </a:rPr>
              <a:t>generation</a:t>
            </a:r>
            <a:endParaRPr lang="nl-NL" dirty="0">
              <a:latin typeface="Arial" charset="0"/>
              <a:cs typeface="Arial" charset="0"/>
            </a:endParaRPr>
          </a:p>
          <a:p>
            <a:pPr>
              <a:spcBef>
                <a:spcPts val="600"/>
              </a:spcBef>
              <a:buClrTx/>
              <a:buSzPct val="95000"/>
              <a:buFontTx/>
              <a:buNone/>
            </a:pPr>
            <a:endParaRPr lang="nl-NL" dirty="0">
              <a:latin typeface="Arial" charset="0"/>
              <a:cs typeface="Arial" charset="0"/>
            </a:endParaRPr>
          </a:p>
          <a:p>
            <a:pPr>
              <a:spcBef>
                <a:spcPts val="600"/>
              </a:spcBef>
              <a:buSzPct val="95000"/>
              <a:buFont typeface="Wingdings 2" charset="0"/>
              <a:buChar char=""/>
            </a:pPr>
            <a:r>
              <a:rPr lang="nl-NL" dirty="0">
                <a:latin typeface="Arial" charset="0"/>
                <a:cs typeface="Arial" charset="0"/>
              </a:rPr>
              <a:t>Features:</a:t>
            </a:r>
          </a:p>
          <a:p>
            <a:pPr lvl="1">
              <a:spcBef>
                <a:spcPts val="500"/>
              </a:spcBef>
              <a:buSzPct val="85000"/>
              <a:buFont typeface="Wingdings 2" charset="0"/>
              <a:buChar char=""/>
            </a:pPr>
            <a:r>
              <a:rPr lang="nl-NL" dirty="0">
                <a:latin typeface="Arial" charset="0"/>
                <a:cs typeface="Arial" charset="0"/>
              </a:rPr>
              <a:t>changes in </a:t>
            </a:r>
            <a:r>
              <a:rPr lang="en-GB" dirty="0">
                <a:latin typeface="Arial" charset="0"/>
                <a:cs typeface="Arial" charset="0"/>
              </a:rPr>
              <a:t>W</a:t>
            </a:r>
            <a:r>
              <a:rPr lang="nl-NL" dirty="0">
                <a:latin typeface="Arial" charset="0"/>
                <a:cs typeface="Arial" charset="0"/>
              </a:rPr>
              <a:t> are </a:t>
            </a:r>
            <a:r>
              <a:rPr lang="nl-NL" dirty="0" err="1">
                <a:latin typeface="Arial" charset="0"/>
                <a:cs typeface="Arial" charset="0"/>
              </a:rPr>
              <a:t>based</a:t>
            </a:r>
            <a:r>
              <a:rPr lang="nl-NL" dirty="0">
                <a:latin typeface="Arial" charset="0"/>
                <a:cs typeface="Arial" charset="0"/>
              </a:rPr>
              <a:t> on feedback </a:t>
            </a:r>
            <a:r>
              <a:rPr lang="nl-NL" dirty="0" err="1">
                <a:latin typeface="Arial" charset="0"/>
                <a:cs typeface="Arial" charset="0"/>
              </a:rPr>
              <a:t>from</a:t>
            </a:r>
            <a:r>
              <a:rPr lang="nl-NL" dirty="0">
                <a:latin typeface="Arial" charset="0"/>
                <a:cs typeface="Arial" charset="0"/>
              </a:rPr>
              <a:t> the search </a:t>
            </a:r>
            <a:r>
              <a:rPr lang="nl-NL" dirty="0" err="1">
                <a:latin typeface="Arial" charset="0"/>
                <a:cs typeface="Arial" charset="0"/>
              </a:rPr>
              <a:t>progress</a:t>
            </a:r>
            <a:endParaRPr lang="nl-NL" dirty="0">
              <a:latin typeface="Arial" charset="0"/>
              <a:cs typeface="Arial" charset="0"/>
            </a:endParaRPr>
          </a:p>
          <a:p>
            <a:pPr lvl="1">
              <a:spcBef>
                <a:spcPts val="500"/>
              </a:spcBef>
              <a:buSzPct val="85000"/>
              <a:buFont typeface="Wingdings 2" charset="0"/>
              <a:buChar char=""/>
            </a:pPr>
            <a:r>
              <a:rPr lang="nl-NL" dirty="0" err="1">
                <a:latin typeface="Arial" charset="0"/>
                <a:cs typeface="Arial" charset="0"/>
              </a:rPr>
              <a:t>some</a:t>
            </a:r>
            <a:r>
              <a:rPr lang="nl-NL" dirty="0">
                <a:latin typeface="Arial" charset="0"/>
                <a:cs typeface="Arial" charset="0"/>
              </a:rPr>
              <a:t> user control of </a:t>
            </a:r>
            <a:r>
              <a:rPr lang="en-GB" dirty="0">
                <a:latin typeface="Arial" charset="0"/>
                <a:cs typeface="Arial" charset="0"/>
              </a:rPr>
              <a:t>W</a:t>
            </a:r>
            <a:r>
              <a:rPr lang="nl-NL" dirty="0">
                <a:latin typeface="Arial" charset="0"/>
                <a:cs typeface="Arial" charset="0"/>
              </a:rPr>
              <a:t> </a:t>
            </a:r>
            <a:r>
              <a:rPr lang="nl-NL" dirty="0" err="1">
                <a:latin typeface="Arial" charset="0"/>
                <a:cs typeface="Arial" charset="0"/>
              </a:rPr>
              <a:t>by</a:t>
            </a:r>
            <a:r>
              <a:rPr lang="nl-NL" dirty="0">
                <a:latin typeface="Arial" charset="0"/>
                <a:cs typeface="Arial" charset="0"/>
              </a:rPr>
              <a:t> the </a:t>
            </a:r>
            <a:r>
              <a:rPr lang="nl-NL" dirty="0" err="1">
                <a:latin typeface="Arial" charset="0"/>
                <a:cs typeface="Arial" charset="0"/>
              </a:rPr>
              <a:t>above</a:t>
            </a:r>
            <a:r>
              <a:rPr lang="nl-NL" dirty="0">
                <a:latin typeface="Arial" charset="0"/>
                <a:cs typeface="Arial" charset="0"/>
              </a:rPr>
              <a:t> </a:t>
            </a:r>
            <a:r>
              <a:rPr lang="nl-NL" dirty="0" err="1">
                <a:latin typeface="Arial" charset="0"/>
                <a:cs typeface="Arial" charset="0"/>
              </a:rPr>
              <a:t>formula</a:t>
            </a:r>
            <a:endParaRPr lang="nl-NL" dirty="0">
              <a:latin typeface="Arial" charset="0"/>
              <a:cs typeface="Arial" charset="0"/>
            </a:endParaRPr>
          </a:p>
          <a:p>
            <a:pPr lvl="1">
              <a:spcBef>
                <a:spcPts val="500"/>
              </a:spcBef>
              <a:buSzPct val="85000"/>
              <a:buFont typeface="Wingdings 2" charset="0"/>
              <a:buChar char=""/>
            </a:pPr>
            <a:r>
              <a:rPr lang="en-GB" dirty="0">
                <a:latin typeface="Arial" charset="0"/>
                <a:cs typeface="Arial" charset="0"/>
              </a:rPr>
              <a:t>W</a:t>
            </a:r>
            <a:r>
              <a:rPr lang="nl-NL" dirty="0">
                <a:latin typeface="Arial" charset="0"/>
                <a:cs typeface="Arial" charset="0"/>
              </a:rPr>
              <a:t> is </a:t>
            </a:r>
            <a:r>
              <a:rPr lang="nl-NL" dirty="0" err="1">
                <a:latin typeface="Arial" charset="0"/>
                <a:cs typeface="Arial" charset="0"/>
              </a:rPr>
              <a:t>not</a:t>
            </a:r>
            <a:r>
              <a:rPr lang="nl-NL" dirty="0">
                <a:latin typeface="Arial" charset="0"/>
                <a:cs typeface="Arial" charset="0"/>
              </a:rPr>
              <a:t> </a:t>
            </a:r>
            <a:r>
              <a:rPr lang="nl-NL" dirty="0" err="1">
                <a:latin typeface="Arial" charset="0"/>
                <a:cs typeface="Arial" charset="0"/>
              </a:rPr>
              <a:t>predictable</a:t>
            </a:r>
            <a:endParaRPr lang="nl-NL" dirty="0">
              <a:latin typeface="Arial" charset="0"/>
              <a:cs typeface="Arial" charset="0"/>
            </a:endParaRPr>
          </a:p>
          <a:p>
            <a:pPr lvl="1">
              <a:spcBef>
                <a:spcPts val="500"/>
              </a:spcBef>
              <a:buSzPct val="85000"/>
              <a:buFont typeface="Wingdings 2" charset="0"/>
              <a:buChar char=""/>
            </a:pPr>
            <a:r>
              <a:rPr lang="nl-NL" dirty="0">
                <a:latin typeface="Arial" charset="0"/>
                <a:cs typeface="Arial" charset="0"/>
              </a:rPr>
              <a:t>a </a:t>
            </a:r>
            <a:r>
              <a:rPr lang="nl-NL" dirty="0" err="1">
                <a:latin typeface="Arial" charset="0"/>
                <a:cs typeface="Arial" charset="0"/>
              </a:rPr>
              <a:t>given</a:t>
            </a:r>
            <a:r>
              <a:rPr lang="nl-NL" dirty="0">
                <a:latin typeface="Arial" charset="0"/>
                <a:cs typeface="Arial" charset="0"/>
              </a:rPr>
              <a:t> </a:t>
            </a:r>
            <a:r>
              <a:rPr lang="en-GB" dirty="0">
                <a:latin typeface="Arial" charset="0"/>
                <a:cs typeface="Arial" charset="0"/>
              </a:rPr>
              <a:t>W</a:t>
            </a:r>
            <a:r>
              <a:rPr lang="nl-NL" dirty="0">
                <a:latin typeface="Arial" charset="0"/>
                <a:cs typeface="Arial" charset="0"/>
              </a:rPr>
              <a:t> acts on </a:t>
            </a:r>
            <a:r>
              <a:rPr lang="nl-NL" dirty="0" err="1">
                <a:latin typeface="Arial" charset="0"/>
                <a:cs typeface="Arial" charset="0"/>
              </a:rPr>
              <a:t>all</a:t>
            </a:r>
            <a:r>
              <a:rPr lang="nl-NL" dirty="0">
                <a:latin typeface="Arial" charset="0"/>
                <a:cs typeface="Arial" charset="0"/>
              </a:rPr>
              <a:t> </a:t>
            </a:r>
            <a:r>
              <a:rPr lang="nl-NL" dirty="0" err="1">
                <a:latin typeface="Arial" charset="0"/>
                <a:cs typeface="Arial" charset="0"/>
              </a:rPr>
              <a:t>individuals</a:t>
            </a:r>
            <a:r>
              <a:rPr lang="nl-NL" dirty="0">
                <a:latin typeface="Arial" charset="0"/>
                <a:cs typeface="Arial" charset="0"/>
              </a:rPr>
              <a:t> of the </a:t>
            </a:r>
            <a:r>
              <a:rPr lang="nl-NL" dirty="0" err="1">
                <a:latin typeface="Arial" charset="0"/>
                <a:cs typeface="Arial" charset="0"/>
              </a:rPr>
              <a:t>population</a:t>
            </a:r>
            <a:endParaRPr lang="nl-NL" dirty="0">
              <a:latin typeface="Arial" charset="0"/>
              <a:cs typeface="Arial" charset="0"/>
            </a:endParaRPr>
          </a:p>
          <a:p>
            <a:pPr>
              <a:spcBef>
                <a:spcPts val="500"/>
              </a:spcBef>
              <a:buClrTx/>
              <a:buSzPct val="95000"/>
              <a:buFontTx/>
              <a:buNone/>
            </a:pPr>
            <a:endParaRPr lang="nl-NL" sz="2000" dirty="0">
              <a:latin typeface="Arial" charset="0"/>
              <a:cs typeface="Arial" charset="0"/>
            </a:endParaRPr>
          </a:p>
          <a:p>
            <a:pPr>
              <a:spcBef>
                <a:spcPts val="600"/>
              </a:spcBef>
              <a:buClrTx/>
              <a:buSzPct val="95000"/>
              <a:buFontTx/>
              <a:buNone/>
            </a:pPr>
            <a:endParaRPr lang="nl-NL" dirty="0">
              <a:latin typeface="Arial" charset="0"/>
              <a:cs typeface="Arial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85CF2-87A1-424D-AAB4-8DA3F7B30A26}" type="slidenum">
              <a:rPr lang="en-US" smtClean="0"/>
              <a:t>15</a:t>
            </a:fld>
            <a:endParaRPr lang="en-US" dirty="0"/>
          </a:p>
        </p:txBody>
      </p:sp>
      <p:graphicFrame>
        <p:nvGraphicFramePr>
          <p:cNvPr id="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0511509"/>
              </p:ext>
            </p:extLst>
          </p:nvPr>
        </p:nvGraphicFramePr>
        <p:xfrm>
          <a:off x="973138" y="1987550"/>
          <a:ext cx="6148387" cy="174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5" name="Equation" r:id="rId3" imgW="3479760" imgH="939600" progId="Equation.3">
                  <p:embed/>
                </p:oleObj>
              </mc:Choice>
              <mc:Fallback>
                <p:oleObj name="Equation" r:id="rId3" imgW="3479760" imgH="939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3138" y="1987550"/>
                        <a:ext cx="6148387" cy="1744663"/>
                      </a:xfrm>
                      <a:prstGeom prst="rect">
                        <a:avLst/>
                      </a:prstGeom>
                      <a:noFill/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873585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Examples:</a:t>
            </a:r>
            <a:br>
              <a:rPr lang="en-US" dirty="0" smtClean="0"/>
            </a:br>
            <a:r>
              <a:rPr lang="en-US" dirty="0" smtClean="0"/>
              <a:t>Varying penalties, option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  <a:buClrTx/>
              <a:buSzPct val="95000"/>
              <a:buFontTx/>
              <a:buNone/>
            </a:pPr>
            <a:r>
              <a:rPr lang="nl-NL" dirty="0" err="1">
                <a:latin typeface="Arial" charset="0"/>
                <a:cs typeface="Arial" charset="0"/>
              </a:rPr>
              <a:t>Assign</a:t>
            </a:r>
            <a:r>
              <a:rPr lang="nl-NL" dirty="0">
                <a:latin typeface="Arial" charset="0"/>
                <a:cs typeface="Arial" charset="0"/>
              </a:rPr>
              <a:t> a personal </a:t>
            </a:r>
            <a:r>
              <a:rPr lang="en-GB" dirty="0">
                <a:latin typeface="Arial" charset="0"/>
                <a:cs typeface="Arial" charset="0"/>
              </a:rPr>
              <a:t>W</a:t>
            </a:r>
            <a:r>
              <a:rPr lang="nl-NL" dirty="0">
                <a:latin typeface="Arial" charset="0"/>
                <a:cs typeface="Arial" charset="0"/>
              </a:rPr>
              <a:t> </a:t>
            </a:r>
            <a:r>
              <a:rPr lang="nl-NL" dirty="0" err="1">
                <a:latin typeface="Arial" charset="0"/>
                <a:cs typeface="Arial" charset="0"/>
              </a:rPr>
              <a:t>to</a:t>
            </a:r>
            <a:r>
              <a:rPr lang="nl-NL" dirty="0">
                <a:latin typeface="Arial" charset="0"/>
                <a:cs typeface="Arial" charset="0"/>
              </a:rPr>
              <a:t> </a:t>
            </a:r>
            <a:r>
              <a:rPr lang="nl-NL" dirty="0" err="1">
                <a:latin typeface="Arial" charset="0"/>
                <a:cs typeface="Arial" charset="0"/>
              </a:rPr>
              <a:t>each</a:t>
            </a:r>
            <a:r>
              <a:rPr lang="nl-NL" dirty="0">
                <a:latin typeface="Arial" charset="0"/>
                <a:cs typeface="Arial" charset="0"/>
              </a:rPr>
              <a:t> </a:t>
            </a:r>
            <a:r>
              <a:rPr lang="nl-NL" dirty="0" err="1">
                <a:latin typeface="Arial" charset="0"/>
                <a:cs typeface="Arial" charset="0"/>
              </a:rPr>
              <a:t>individual</a:t>
            </a:r>
            <a:r>
              <a:rPr lang="nl-NL" dirty="0">
                <a:latin typeface="Arial" charset="0"/>
                <a:cs typeface="Arial" charset="0"/>
              </a:rPr>
              <a:t> </a:t>
            </a:r>
          </a:p>
          <a:p>
            <a:pPr>
              <a:spcBef>
                <a:spcPts val="600"/>
              </a:spcBef>
              <a:buClrTx/>
              <a:buSzPct val="95000"/>
              <a:buFontTx/>
              <a:buNone/>
            </a:pPr>
            <a:r>
              <a:rPr lang="nl-NL" dirty="0" err="1">
                <a:latin typeface="Arial" charset="0"/>
                <a:cs typeface="Arial" charset="0"/>
              </a:rPr>
              <a:t>Incorporate</a:t>
            </a:r>
            <a:r>
              <a:rPr lang="nl-NL" dirty="0">
                <a:latin typeface="Arial" charset="0"/>
                <a:cs typeface="Arial" charset="0"/>
              </a:rPr>
              <a:t> </a:t>
            </a:r>
            <a:r>
              <a:rPr lang="nl-NL" dirty="0" err="1">
                <a:latin typeface="Arial" charset="0"/>
                <a:cs typeface="Arial" charset="0"/>
              </a:rPr>
              <a:t>this</a:t>
            </a:r>
            <a:r>
              <a:rPr lang="nl-NL" dirty="0">
                <a:latin typeface="Arial" charset="0"/>
                <a:cs typeface="Arial" charset="0"/>
              </a:rPr>
              <a:t> </a:t>
            </a:r>
            <a:r>
              <a:rPr lang="en-GB" dirty="0">
                <a:latin typeface="Arial" charset="0"/>
                <a:cs typeface="Arial" charset="0"/>
              </a:rPr>
              <a:t>W</a:t>
            </a:r>
            <a:r>
              <a:rPr lang="nl-NL" dirty="0">
                <a:latin typeface="Arial" charset="0"/>
                <a:cs typeface="Arial" charset="0"/>
              </a:rPr>
              <a:t> </a:t>
            </a:r>
            <a:r>
              <a:rPr lang="nl-NL" dirty="0" err="1">
                <a:latin typeface="Arial" charset="0"/>
                <a:cs typeface="Arial" charset="0"/>
              </a:rPr>
              <a:t>into</a:t>
            </a:r>
            <a:r>
              <a:rPr lang="nl-NL" dirty="0">
                <a:latin typeface="Arial" charset="0"/>
                <a:cs typeface="Arial" charset="0"/>
              </a:rPr>
              <a:t> the </a:t>
            </a:r>
            <a:r>
              <a:rPr lang="nl-NL" dirty="0" err="1">
                <a:latin typeface="Arial" charset="0"/>
                <a:cs typeface="Arial" charset="0"/>
              </a:rPr>
              <a:t>chromosome</a:t>
            </a:r>
            <a:r>
              <a:rPr lang="nl-NL" dirty="0">
                <a:latin typeface="Arial" charset="0"/>
                <a:cs typeface="Arial" charset="0"/>
              </a:rPr>
              <a:t>: </a:t>
            </a:r>
            <a:r>
              <a:rPr lang="en-GB" dirty="0">
                <a:latin typeface="Arial" charset="0"/>
                <a:cs typeface="Arial" charset="0"/>
              </a:rPr>
              <a:t>(x</a:t>
            </a:r>
            <a:r>
              <a:rPr lang="en-GB" baseline="-25000" dirty="0">
                <a:latin typeface="Arial" charset="0"/>
                <a:cs typeface="Arial" charset="0"/>
              </a:rPr>
              <a:t>1</a:t>
            </a:r>
            <a:r>
              <a:rPr lang="en-GB" dirty="0">
                <a:latin typeface="Arial" charset="0"/>
                <a:cs typeface="Arial" charset="0"/>
              </a:rPr>
              <a:t>, …, </a:t>
            </a:r>
            <a:r>
              <a:rPr lang="en-GB" dirty="0" err="1">
                <a:latin typeface="Arial" charset="0"/>
                <a:cs typeface="Arial" charset="0"/>
              </a:rPr>
              <a:t>x</a:t>
            </a:r>
            <a:r>
              <a:rPr lang="en-GB" baseline="-25000" dirty="0" err="1">
                <a:latin typeface="Arial" charset="0"/>
                <a:cs typeface="Arial" charset="0"/>
              </a:rPr>
              <a:t>n</a:t>
            </a:r>
            <a:r>
              <a:rPr lang="en-GB" dirty="0">
                <a:latin typeface="Arial" charset="0"/>
                <a:cs typeface="Arial" charset="0"/>
              </a:rPr>
              <a:t>, W)</a:t>
            </a:r>
          </a:p>
          <a:p>
            <a:pPr>
              <a:spcBef>
                <a:spcPts val="600"/>
              </a:spcBef>
              <a:buClrTx/>
              <a:buSzPct val="95000"/>
              <a:buFontTx/>
              <a:buNone/>
            </a:pPr>
            <a:r>
              <a:rPr lang="en-GB" dirty="0">
                <a:latin typeface="Arial" charset="0"/>
                <a:cs typeface="Arial" charset="0"/>
              </a:rPr>
              <a:t>Apply variation operators to x</a:t>
            </a:r>
            <a:r>
              <a:rPr lang="en-GB" baseline="-25000" dirty="0">
                <a:latin typeface="Arial" charset="0"/>
                <a:cs typeface="Arial" charset="0"/>
              </a:rPr>
              <a:t>i</a:t>
            </a:r>
            <a:r>
              <a:rPr lang="en-GB" dirty="0">
                <a:latin typeface="Arial" charset="0"/>
                <a:cs typeface="Arial" charset="0"/>
              </a:rPr>
              <a:t>‘s and W</a:t>
            </a:r>
          </a:p>
          <a:p>
            <a:pPr>
              <a:spcBef>
                <a:spcPts val="600"/>
              </a:spcBef>
              <a:buClrTx/>
              <a:buSzPct val="95000"/>
              <a:buFontTx/>
              <a:buNone/>
            </a:pPr>
            <a:endParaRPr lang="en-GB" dirty="0">
              <a:latin typeface="Arial" charset="0"/>
              <a:cs typeface="Arial" charset="0"/>
            </a:endParaRPr>
          </a:p>
          <a:p>
            <a:pPr>
              <a:spcBef>
                <a:spcPts val="600"/>
              </a:spcBef>
              <a:buClrTx/>
              <a:buSzPct val="95000"/>
              <a:buFontTx/>
              <a:buNone/>
            </a:pPr>
            <a:r>
              <a:rPr lang="en-GB" dirty="0">
                <a:latin typeface="Arial" charset="0"/>
                <a:cs typeface="Arial" charset="0"/>
              </a:rPr>
              <a:t>Alert:</a:t>
            </a:r>
          </a:p>
          <a:p>
            <a:pPr>
              <a:spcBef>
                <a:spcPts val="500"/>
              </a:spcBef>
              <a:buClrTx/>
              <a:buSzPct val="95000"/>
              <a:buFontTx/>
              <a:buNone/>
            </a:pPr>
            <a:r>
              <a:rPr lang="nl-NL" i="1" dirty="0">
                <a:latin typeface="Arial" charset="0"/>
                <a:cs typeface="Arial" charset="0"/>
              </a:rPr>
              <a:t>		</a:t>
            </a:r>
            <a:r>
              <a:rPr lang="nl-NL" sz="2000" i="1" dirty="0" err="1">
                <a:latin typeface="Arial" charset="0"/>
                <a:cs typeface="Arial" charset="0"/>
              </a:rPr>
              <a:t>eval</a:t>
            </a:r>
            <a:r>
              <a:rPr lang="nl-NL" sz="2000" i="1" dirty="0">
                <a:latin typeface="Arial" charset="0"/>
                <a:cs typeface="Arial" charset="0"/>
              </a:rPr>
              <a:t> </a:t>
            </a:r>
            <a:r>
              <a:rPr lang="en-GB" sz="2000" dirty="0">
                <a:latin typeface="Arial" charset="0"/>
                <a:cs typeface="Arial" charset="0"/>
              </a:rPr>
              <a:t>((x, W))</a:t>
            </a:r>
            <a:r>
              <a:rPr lang="nl-NL" sz="2000" i="1" dirty="0">
                <a:latin typeface="Arial" charset="0"/>
                <a:cs typeface="Arial" charset="0"/>
              </a:rPr>
              <a:t> = f </a:t>
            </a:r>
            <a:r>
              <a:rPr lang="en-GB" sz="2000" dirty="0">
                <a:latin typeface="Arial" charset="0"/>
                <a:cs typeface="Arial" charset="0"/>
              </a:rPr>
              <a:t>(x)</a:t>
            </a:r>
            <a:r>
              <a:rPr lang="nl-NL" sz="2000" i="1" dirty="0">
                <a:latin typeface="Arial" charset="0"/>
                <a:cs typeface="Arial" charset="0"/>
              </a:rPr>
              <a:t> + W × penalty(x)</a:t>
            </a:r>
          </a:p>
          <a:p>
            <a:pPr>
              <a:spcBef>
                <a:spcPts val="600"/>
              </a:spcBef>
              <a:buClrTx/>
              <a:buSzPct val="95000"/>
              <a:buFontTx/>
              <a:buNone/>
            </a:pPr>
            <a:r>
              <a:rPr lang="nl-NL" dirty="0" err="1">
                <a:latin typeface="Arial" charset="0"/>
                <a:cs typeface="Arial" charset="0"/>
              </a:rPr>
              <a:t>while</a:t>
            </a:r>
            <a:r>
              <a:rPr lang="nl-NL" dirty="0">
                <a:latin typeface="Arial" charset="0"/>
                <a:cs typeface="Arial" charset="0"/>
              </a:rPr>
              <a:t> </a:t>
            </a:r>
            <a:r>
              <a:rPr lang="nl-NL" dirty="0" err="1">
                <a:latin typeface="Arial" charset="0"/>
                <a:cs typeface="Arial" charset="0"/>
              </a:rPr>
              <a:t>for</a:t>
            </a:r>
            <a:r>
              <a:rPr lang="nl-NL" dirty="0">
                <a:latin typeface="Arial" charset="0"/>
                <a:cs typeface="Arial" charset="0"/>
              </a:rPr>
              <a:t> </a:t>
            </a:r>
            <a:r>
              <a:rPr lang="nl-NL" dirty="0" err="1">
                <a:latin typeface="Arial" charset="0"/>
                <a:cs typeface="Arial" charset="0"/>
              </a:rPr>
              <a:t>mutation</a:t>
            </a:r>
            <a:r>
              <a:rPr lang="nl-NL" dirty="0">
                <a:latin typeface="Arial" charset="0"/>
                <a:cs typeface="Arial" charset="0"/>
              </a:rPr>
              <a:t> step </a:t>
            </a:r>
            <a:r>
              <a:rPr lang="nl-NL" dirty="0" err="1">
                <a:latin typeface="Arial" charset="0"/>
                <a:cs typeface="Arial" charset="0"/>
              </a:rPr>
              <a:t>sizes</a:t>
            </a:r>
            <a:r>
              <a:rPr lang="nl-NL" dirty="0">
                <a:latin typeface="Arial" charset="0"/>
                <a:cs typeface="Arial" charset="0"/>
              </a:rPr>
              <a:t> we had</a:t>
            </a:r>
          </a:p>
          <a:p>
            <a:pPr>
              <a:spcBef>
                <a:spcPts val="500"/>
              </a:spcBef>
              <a:buClrTx/>
              <a:buSzPct val="95000"/>
              <a:buFontTx/>
              <a:buNone/>
            </a:pPr>
            <a:r>
              <a:rPr lang="nl-NL" sz="2000" i="1" dirty="0">
                <a:latin typeface="Arial" charset="0"/>
                <a:cs typeface="Arial" charset="0"/>
              </a:rPr>
              <a:t>		</a:t>
            </a:r>
            <a:r>
              <a:rPr lang="nl-NL" sz="2000" i="1" dirty="0" err="1">
                <a:latin typeface="Arial" charset="0"/>
                <a:cs typeface="Arial" charset="0"/>
              </a:rPr>
              <a:t>eval</a:t>
            </a:r>
            <a:r>
              <a:rPr lang="nl-NL" sz="2000" i="1" dirty="0">
                <a:latin typeface="Arial" charset="0"/>
                <a:cs typeface="Arial" charset="0"/>
              </a:rPr>
              <a:t> </a:t>
            </a:r>
            <a:r>
              <a:rPr lang="en-GB" sz="2000" dirty="0">
                <a:latin typeface="Arial" charset="0"/>
                <a:cs typeface="Arial" charset="0"/>
              </a:rPr>
              <a:t>((x, </a:t>
            </a:r>
            <a:r>
              <a:rPr lang="en-GB" sz="2000" dirty="0">
                <a:latin typeface="Symbol" charset="0"/>
                <a:cs typeface="Arial" charset="0"/>
              </a:rPr>
              <a:t></a:t>
            </a:r>
            <a:r>
              <a:rPr lang="en-GB" sz="2000" dirty="0">
                <a:latin typeface="Arial" charset="0"/>
                <a:cs typeface="Arial" charset="0"/>
              </a:rPr>
              <a:t>))</a:t>
            </a:r>
            <a:r>
              <a:rPr lang="nl-NL" sz="2000" i="1" dirty="0">
                <a:latin typeface="Arial" charset="0"/>
                <a:cs typeface="Arial" charset="0"/>
              </a:rPr>
              <a:t> = f </a:t>
            </a:r>
            <a:r>
              <a:rPr lang="en-GB" sz="2000" dirty="0">
                <a:latin typeface="Arial" charset="0"/>
                <a:cs typeface="Arial" charset="0"/>
              </a:rPr>
              <a:t>(x)</a:t>
            </a:r>
          </a:p>
          <a:p>
            <a:pPr>
              <a:spcBef>
                <a:spcPts val="600"/>
              </a:spcBef>
              <a:buClrTx/>
              <a:buSzPct val="95000"/>
              <a:buFontTx/>
              <a:buNone/>
            </a:pPr>
            <a:r>
              <a:rPr lang="nl-NL" dirty="0" err="1">
                <a:latin typeface="Arial" charset="0"/>
                <a:cs typeface="Arial" charset="0"/>
              </a:rPr>
              <a:t>this</a:t>
            </a:r>
            <a:r>
              <a:rPr lang="nl-NL" dirty="0">
                <a:latin typeface="Arial" charset="0"/>
                <a:cs typeface="Arial" charset="0"/>
              </a:rPr>
              <a:t> option is </a:t>
            </a:r>
            <a:r>
              <a:rPr lang="nl-NL" dirty="0" err="1">
                <a:latin typeface="Arial" charset="0"/>
                <a:cs typeface="Arial" charset="0"/>
              </a:rPr>
              <a:t>thus</a:t>
            </a:r>
            <a:r>
              <a:rPr lang="nl-NL" dirty="0">
                <a:latin typeface="Arial" charset="0"/>
                <a:cs typeface="Arial" charset="0"/>
              </a:rPr>
              <a:t> </a:t>
            </a:r>
            <a:r>
              <a:rPr lang="nl-NL" dirty="0" err="1">
                <a:latin typeface="Arial" charset="0"/>
                <a:cs typeface="Arial" charset="0"/>
              </a:rPr>
              <a:t>sensitive</a:t>
            </a:r>
            <a:r>
              <a:rPr lang="nl-NL" dirty="0">
                <a:latin typeface="Arial" charset="0"/>
                <a:cs typeface="Arial" charset="0"/>
              </a:rPr>
              <a:t> “</a:t>
            </a:r>
            <a:r>
              <a:rPr lang="nl-NL" dirty="0" err="1">
                <a:latin typeface="Arial" charset="0"/>
                <a:cs typeface="Arial" charset="0"/>
              </a:rPr>
              <a:t>cheating</a:t>
            </a:r>
            <a:r>
              <a:rPr lang="nl-NL" dirty="0">
                <a:latin typeface="Arial" charset="0"/>
                <a:cs typeface="Arial" charset="0"/>
              </a:rPr>
              <a:t>” </a:t>
            </a:r>
            <a:r>
              <a:rPr lang="nl-NL" dirty="0">
                <a:latin typeface="Symbol" charset="0"/>
                <a:cs typeface="Arial" charset="0"/>
              </a:rPr>
              <a:t></a:t>
            </a:r>
            <a:r>
              <a:rPr lang="nl-NL" dirty="0">
                <a:latin typeface="Arial" charset="0"/>
                <a:cs typeface="Arial" charset="0"/>
              </a:rPr>
              <a:t> </a:t>
            </a:r>
            <a:r>
              <a:rPr lang="nl-NL" dirty="0" err="1">
                <a:latin typeface="Arial" charset="0"/>
                <a:cs typeface="Arial" charset="0"/>
              </a:rPr>
              <a:t>makes</a:t>
            </a:r>
            <a:r>
              <a:rPr lang="nl-NL" dirty="0">
                <a:latin typeface="Arial" charset="0"/>
                <a:cs typeface="Arial" charset="0"/>
              </a:rPr>
              <a:t> no sense</a:t>
            </a:r>
          </a:p>
          <a:p>
            <a:pPr>
              <a:spcBef>
                <a:spcPts val="600"/>
              </a:spcBef>
              <a:buClrTx/>
              <a:buSzPct val="95000"/>
              <a:buFontTx/>
              <a:buNone/>
            </a:pPr>
            <a:endParaRPr lang="nl-NL" dirty="0">
              <a:latin typeface="Arial" charset="0"/>
              <a:cs typeface="Arial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85CF2-87A1-424D-AAB4-8DA3F7B30A26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2431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Examples:</a:t>
            </a:r>
            <a:br>
              <a:rPr lang="en-US" dirty="0" smtClean="0"/>
            </a:br>
            <a:r>
              <a:rPr lang="en-US" dirty="0" smtClean="0"/>
              <a:t>Lessons learned (1/2)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buClrTx/>
              <a:buSzPct val="95000"/>
              <a:buFontTx/>
              <a:buNone/>
            </a:pPr>
            <a:r>
              <a:rPr lang="nl-NL" dirty="0" err="1">
                <a:latin typeface="Arial" charset="0"/>
                <a:cs typeface="Arial" charset="0"/>
              </a:rPr>
              <a:t>Various</a:t>
            </a:r>
            <a:r>
              <a:rPr lang="nl-NL" dirty="0">
                <a:latin typeface="Arial" charset="0"/>
                <a:cs typeface="Arial" charset="0"/>
              </a:rPr>
              <a:t> </a:t>
            </a:r>
            <a:r>
              <a:rPr lang="nl-NL" dirty="0" err="1">
                <a:latin typeface="Arial" charset="0"/>
                <a:cs typeface="Arial" charset="0"/>
              </a:rPr>
              <a:t>forms</a:t>
            </a:r>
            <a:r>
              <a:rPr lang="nl-NL" dirty="0">
                <a:latin typeface="Arial" charset="0"/>
                <a:cs typeface="Arial" charset="0"/>
              </a:rPr>
              <a:t> of parameter control </a:t>
            </a:r>
            <a:r>
              <a:rPr lang="nl-NL" dirty="0" err="1">
                <a:latin typeface="Arial" charset="0"/>
                <a:cs typeface="Arial" charset="0"/>
              </a:rPr>
              <a:t>can</a:t>
            </a:r>
            <a:r>
              <a:rPr lang="nl-NL" dirty="0">
                <a:latin typeface="Arial" charset="0"/>
                <a:cs typeface="Arial" charset="0"/>
              </a:rPr>
              <a:t> </a:t>
            </a:r>
            <a:r>
              <a:rPr lang="nl-NL" dirty="0" err="1">
                <a:latin typeface="Arial" charset="0"/>
                <a:cs typeface="Arial" charset="0"/>
              </a:rPr>
              <a:t>be</a:t>
            </a:r>
            <a:r>
              <a:rPr lang="nl-NL" dirty="0">
                <a:latin typeface="Arial" charset="0"/>
                <a:cs typeface="Arial" charset="0"/>
              </a:rPr>
              <a:t> </a:t>
            </a:r>
            <a:r>
              <a:rPr lang="nl-NL" dirty="0" err="1">
                <a:latin typeface="Arial" charset="0"/>
                <a:cs typeface="Arial" charset="0"/>
              </a:rPr>
              <a:t>distinguished</a:t>
            </a:r>
            <a:r>
              <a:rPr lang="nl-NL" dirty="0">
                <a:latin typeface="Arial" charset="0"/>
                <a:cs typeface="Arial" charset="0"/>
              </a:rPr>
              <a:t> </a:t>
            </a:r>
            <a:r>
              <a:rPr lang="nl-NL" dirty="0" err="1">
                <a:latin typeface="Arial" charset="0"/>
                <a:cs typeface="Arial" charset="0"/>
              </a:rPr>
              <a:t>by</a:t>
            </a:r>
            <a:r>
              <a:rPr lang="nl-NL" dirty="0">
                <a:latin typeface="Arial" charset="0"/>
                <a:cs typeface="Arial" charset="0"/>
              </a:rPr>
              <a:t>:</a:t>
            </a:r>
          </a:p>
          <a:p>
            <a:pPr>
              <a:spcBef>
                <a:spcPts val="600"/>
              </a:spcBef>
              <a:buClrTx/>
              <a:buSzPct val="95000"/>
              <a:buFontTx/>
              <a:buNone/>
            </a:pPr>
            <a:endParaRPr lang="nl-NL" dirty="0">
              <a:latin typeface="Arial" charset="0"/>
              <a:cs typeface="Arial" charset="0"/>
            </a:endParaRPr>
          </a:p>
          <a:p>
            <a:pPr>
              <a:spcBef>
                <a:spcPts val="600"/>
              </a:spcBef>
              <a:buSzPct val="95000"/>
              <a:buFont typeface="Wingdings 2" charset="0"/>
              <a:buChar char=""/>
            </a:pPr>
            <a:r>
              <a:rPr lang="nl-NL" dirty="0" err="1">
                <a:latin typeface="Arial" charset="0"/>
                <a:cs typeface="Arial" charset="0"/>
              </a:rPr>
              <a:t>primary</a:t>
            </a:r>
            <a:r>
              <a:rPr lang="nl-NL" dirty="0">
                <a:latin typeface="Arial" charset="0"/>
                <a:cs typeface="Arial" charset="0"/>
              </a:rPr>
              <a:t> features:</a:t>
            </a:r>
          </a:p>
          <a:p>
            <a:pPr lvl="1">
              <a:spcBef>
                <a:spcPts val="500"/>
              </a:spcBef>
              <a:buSzPct val="85000"/>
              <a:buFont typeface="Wingdings 2" charset="0"/>
              <a:buChar char=""/>
            </a:pPr>
            <a:r>
              <a:rPr lang="nl-NL" dirty="0" err="1">
                <a:solidFill>
                  <a:srgbClr val="E46C0A"/>
                </a:solidFill>
                <a:latin typeface="Arial" charset="0"/>
                <a:cs typeface="Arial" charset="0"/>
              </a:rPr>
              <a:t>what</a:t>
            </a:r>
            <a:r>
              <a:rPr lang="nl-NL" dirty="0">
                <a:solidFill>
                  <a:srgbClr val="E46C0A"/>
                </a:solidFill>
                <a:latin typeface="Arial" charset="0"/>
                <a:cs typeface="Arial" charset="0"/>
              </a:rPr>
              <a:t> </a:t>
            </a:r>
            <a:r>
              <a:rPr lang="nl-NL" dirty="0">
                <a:latin typeface="Arial" charset="0"/>
                <a:cs typeface="Arial" charset="0"/>
              </a:rPr>
              <a:t>component of the EA is </a:t>
            </a:r>
            <a:r>
              <a:rPr lang="nl-NL" dirty="0" err="1">
                <a:latin typeface="Arial" charset="0"/>
                <a:cs typeface="Arial" charset="0"/>
              </a:rPr>
              <a:t>changed</a:t>
            </a:r>
            <a:r>
              <a:rPr lang="nl-NL" dirty="0">
                <a:latin typeface="Arial" charset="0"/>
                <a:cs typeface="Arial" charset="0"/>
              </a:rPr>
              <a:t> </a:t>
            </a:r>
          </a:p>
          <a:p>
            <a:pPr lvl="1">
              <a:spcBef>
                <a:spcPts val="500"/>
              </a:spcBef>
              <a:buSzPct val="85000"/>
              <a:buFont typeface="Wingdings 2" charset="0"/>
              <a:buChar char=""/>
            </a:pPr>
            <a:r>
              <a:rPr lang="nl-NL" dirty="0" err="1">
                <a:solidFill>
                  <a:srgbClr val="E46C0A"/>
                </a:solidFill>
                <a:latin typeface="Arial" charset="0"/>
                <a:cs typeface="Arial" charset="0"/>
              </a:rPr>
              <a:t>how</a:t>
            </a:r>
            <a:r>
              <a:rPr lang="nl-NL" dirty="0">
                <a:solidFill>
                  <a:srgbClr val="E46C0A"/>
                </a:solidFill>
                <a:latin typeface="Arial" charset="0"/>
                <a:cs typeface="Arial" charset="0"/>
              </a:rPr>
              <a:t> </a:t>
            </a:r>
            <a:r>
              <a:rPr lang="nl-NL" dirty="0">
                <a:latin typeface="Arial" charset="0"/>
                <a:cs typeface="Arial" charset="0"/>
              </a:rPr>
              <a:t>the change is made </a:t>
            </a:r>
          </a:p>
          <a:p>
            <a:pPr>
              <a:spcBef>
                <a:spcPts val="600"/>
              </a:spcBef>
              <a:buClrTx/>
              <a:buSzPct val="95000"/>
              <a:buFontTx/>
              <a:buNone/>
            </a:pPr>
            <a:endParaRPr lang="nl-NL" dirty="0">
              <a:latin typeface="Arial" charset="0"/>
              <a:cs typeface="Arial" charset="0"/>
            </a:endParaRPr>
          </a:p>
          <a:p>
            <a:pPr>
              <a:spcBef>
                <a:spcPts val="600"/>
              </a:spcBef>
              <a:buSzPct val="95000"/>
              <a:buFont typeface="Wingdings 2" charset="0"/>
              <a:buChar char=""/>
            </a:pPr>
            <a:r>
              <a:rPr lang="nl-NL" dirty="0" err="1">
                <a:latin typeface="Arial" charset="0"/>
                <a:cs typeface="Arial" charset="0"/>
              </a:rPr>
              <a:t>secondary</a:t>
            </a:r>
            <a:r>
              <a:rPr lang="nl-NL" dirty="0">
                <a:latin typeface="Arial" charset="0"/>
                <a:cs typeface="Arial" charset="0"/>
              </a:rPr>
              <a:t> features:</a:t>
            </a:r>
          </a:p>
          <a:p>
            <a:pPr lvl="1">
              <a:spcBef>
                <a:spcPts val="500"/>
              </a:spcBef>
              <a:buSzPct val="85000"/>
              <a:buFont typeface="Wingdings 2" charset="0"/>
              <a:buChar char=""/>
            </a:pPr>
            <a:r>
              <a:rPr lang="nl-NL" dirty="0" err="1">
                <a:solidFill>
                  <a:srgbClr val="E46C0A"/>
                </a:solidFill>
                <a:latin typeface="Arial" charset="0"/>
                <a:cs typeface="Arial" charset="0"/>
              </a:rPr>
              <a:t>evidence</a:t>
            </a:r>
            <a:r>
              <a:rPr lang="nl-NL" dirty="0">
                <a:solidFill>
                  <a:srgbClr val="E46C0A"/>
                </a:solidFill>
                <a:latin typeface="Arial" charset="0"/>
                <a:cs typeface="Arial" charset="0"/>
              </a:rPr>
              <a:t>/data </a:t>
            </a:r>
            <a:r>
              <a:rPr lang="nl-NL" dirty="0">
                <a:latin typeface="Arial" charset="0"/>
                <a:cs typeface="Arial" charset="0"/>
              </a:rPr>
              <a:t>backing up changes</a:t>
            </a:r>
          </a:p>
          <a:p>
            <a:pPr lvl="1">
              <a:spcBef>
                <a:spcPts val="500"/>
              </a:spcBef>
              <a:buSzPct val="85000"/>
              <a:buFont typeface="Wingdings 2" charset="0"/>
              <a:buChar char=""/>
            </a:pPr>
            <a:r>
              <a:rPr lang="nl-NL" dirty="0">
                <a:solidFill>
                  <a:srgbClr val="E46C0A"/>
                </a:solidFill>
                <a:latin typeface="Arial" charset="0"/>
                <a:cs typeface="Arial" charset="0"/>
              </a:rPr>
              <a:t>level/scope </a:t>
            </a:r>
            <a:r>
              <a:rPr lang="nl-NL" dirty="0">
                <a:latin typeface="Arial" charset="0"/>
                <a:cs typeface="Arial" charset="0"/>
              </a:rPr>
              <a:t>of change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85CF2-87A1-424D-AAB4-8DA3F7B30A26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79806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Examples:</a:t>
            </a:r>
            <a:br>
              <a:rPr lang="en-US" dirty="0" smtClean="0"/>
            </a:br>
            <a:r>
              <a:rPr lang="en-US" dirty="0" smtClean="0"/>
              <a:t>Lessons learned (2/2)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809258"/>
          </a:xfrm>
        </p:spPr>
        <p:txBody>
          <a:bodyPr/>
          <a:lstStyle/>
          <a:p>
            <a:pPr>
              <a:spcBef>
                <a:spcPts val="600"/>
              </a:spcBef>
              <a:buClrTx/>
              <a:buSzPct val="95000"/>
              <a:buFontTx/>
              <a:buNone/>
            </a:pPr>
            <a:r>
              <a:rPr lang="nl-NL" dirty="0" err="1">
                <a:latin typeface="Arial" charset="0"/>
                <a:cs typeface="Arial" charset="0"/>
              </a:rPr>
              <a:t>Various</a:t>
            </a:r>
            <a:r>
              <a:rPr lang="nl-NL" dirty="0">
                <a:latin typeface="Arial" charset="0"/>
                <a:cs typeface="Arial" charset="0"/>
              </a:rPr>
              <a:t> </a:t>
            </a:r>
            <a:r>
              <a:rPr lang="nl-NL" dirty="0" err="1">
                <a:latin typeface="Arial" charset="0"/>
                <a:cs typeface="Arial" charset="0"/>
              </a:rPr>
              <a:t>forms</a:t>
            </a:r>
            <a:r>
              <a:rPr lang="nl-NL" dirty="0">
                <a:latin typeface="Arial" charset="0"/>
                <a:cs typeface="Arial" charset="0"/>
              </a:rPr>
              <a:t> of parameter control </a:t>
            </a:r>
            <a:r>
              <a:rPr lang="nl-NL" dirty="0" err="1">
                <a:latin typeface="Arial" charset="0"/>
                <a:cs typeface="Arial" charset="0"/>
              </a:rPr>
              <a:t>can</a:t>
            </a:r>
            <a:r>
              <a:rPr lang="nl-NL" dirty="0">
                <a:latin typeface="Arial" charset="0"/>
                <a:cs typeface="Arial" charset="0"/>
              </a:rPr>
              <a:t> </a:t>
            </a:r>
            <a:r>
              <a:rPr lang="nl-NL" dirty="0" err="1">
                <a:latin typeface="Arial" charset="0"/>
                <a:cs typeface="Arial" charset="0"/>
              </a:rPr>
              <a:t>be</a:t>
            </a:r>
            <a:r>
              <a:rPr lang="nl-NL" dirty="0">
                <a:latin typeface="Arial" charset="0"/>
                <a:cs typeface="Arial" charset="0"/>
              </a:rPr>
              <a:t> </a:t>
            </a:r>
            <a:r>
              <a:rPr lang="nl-NL" dirty="0" err="1">
                <a:latin typeface="Arial" charset="0"/>
                <a:cs typeface="Arial" charset="0"/>
              </a:rPr>
              <a:t>distinguished</a:t>
            </a:r>
            <a:r>
              <a:rPr lang="nl-NL" dirty="0">
                <a:latin typeface="Arial" charset="0"/>
                <a:cs typeface="Arial" charset="0"/>
              </a:rPr>
              <a:t> </a:t>
            </a:r>
            <a:r>
              <a:rPr lang="nl-NL" dirty="0" err="1">
                <a:latin typeface="Arial" charset="0"/>
                <a:cs typeface="Arial" charset="0"/>
              </a:rPr>
              <a:t>by</a:t>
            </a:r>
            <a:r>
              <a:rPr lang="nl-NL" dirty="0">
                <a:latin typeface="Arial" charset="0"/>
                <a:cs typeface="Arial" charset="0"/>
              </a:rPr>
              <a:t>:</a:t>
            </a:r>
          </a:p>
          <a:p>
            <a:pPr>
              <a:spcBef>
                <a:spcPts val="600"/>
              </a:spcBef>
              <a:buClrTx/>
              <a:buSzPct val="95000"/>
              <a:buFontTx/>
              <a:buNone/>
            </a:pPr>
            <a:endParaRPr lang="nl-NL" dirty="0">
              <a:latin typeface="Arial" charset="0"/>
              <a:cs typeface="Arial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85CF2-87A1-424D-AAB4-8DA3F7B30A26}" type="slidenum">
              <a:rPr lang="en-US" smtClean="0"/>
              <a:t>18</a:t>
            </a:fld>
            <a:endParaRPr lang="en-US" dirty="0"/>
          </a:p>
        </p:txBody>
      </p:sp>
      <p:graphicFrame>
        <p:nvGraphicFramePr>
          <p:cNvPr id="6" name="Group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5227554"/>
              </p:ext>
            </p:extLst>
          </p:nvPr>
        </p:nvGraphicFramePr>
        <p:xfrm>
          <a:off x="666750" y="2565320"/>
          <a:ext cx="8058150" cy="3150855"/>
        </p:xfrm>
        <a:graphic>
          <a:graphicData uri="http://schemas.openxmlformats.org/drawingml/2006/table">
            <a:tbl>
              <a:tblPr/>
              <a:tblGrid>
                <a:gridCol w="1006475"/>
                <a:gridCol w="1006475"/>
                <a:gridCol w="1006475"/>
                <a:gridCol w="1006475"/>
                <a:gridCol w="1008063"/>
                <a:gridCol w="1006475"/>
                <a:gridCol w="1006475"/>
                <a:gridCol w="1011237"/>
              </a:tblGrid>
              <a:tr h="6000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6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ＭＳ Ｐゴシック" charset="0"/>
                        <a:cs typeface="WenQuanYi Micro Hei" charset="0"/>
                      </a:endParaRPr>
                    </a:p>
                  </a:txBody>
                  <a:tcPr marL="90000" marR="90000" marT="346248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7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σ</a:t>
                      </a: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(t) = 1-0.9*t/T</a:t>
                      </a:r>
                    </a:p>
                  </a:txBody>
                  <a:tcPr marL="90000" marR="90000" marT="209196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7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σ' = σ/c, if r &gt; </a:t>
                      </a: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Ubuntu" charset="0"/>
                          <a:ea typeface="ＭＳ Ｐゴシック" charset="0"/>
                          <a:cs typeface="Ubuntu" charset="0"/>
                        </a:rPr>
                        <a:t>⅕</a:t>
                      </a: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 ...</a:t>
                      </a:r>
                    </a:p>
                  </a:txBody>
                  <a:tcPr marL="90000" marR="90000" marT="209196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7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0"/>
                          <a:cs typeface="WenQuanYi Micro Hei" charset="0"/>
                        </a:rPr>
                        <a:t>(x</a:t>
                      </a:r>
                      <a:r>
                        <a:rPr kumimoji="0" lang="en-US" sz="1000" b="0" i="0" u="none" strike="noStrike" cap="none" normalizeH="0" baseline="-3300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0"/>
                          <a:cs typeface="WenQuanYi Micro Hei" charset="0"/>
                        </a:rPr>
                        <a:t>1</a:t>
                      </a: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0"/>
                          <a:cs typeface="WenQuanYi Micro Hei" charset="0"/>
                        </a:rPr>
                        <a:t>, ..., x</a:t>
                      </a:r>
                      <a:r>
                        <a:rPr kumimoji="0" lang="en-US" sz="1000" b="0" i="0" u="none" strike="noStrike" cap="none" normalizeH="0" baseline="-3300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0"/>
                          <a:cs typeface="WenQuanYi Micro Hei" charset="0"/>
                        </a:rPr>
                        <a:t>n</a:t>
                      </a: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0"/>
                          <a:cs typeface="WenQuanYi Micro Hei" charset="0"/>
                        </a:rPr>
                        <a:t>, </a:t>
                      </a: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σ</a:t>
                      </a: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0"/>
                          <a:cs typeface="WenQuanYi Micro Hei" charset="0"/>
                        </a:rPr>
                        <a:t>)</a:t>
                      </a:r>
                    </a:p>
                  </a:txBody>
                  <a:tcPr marL="90000" marR="90000" marT="197261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7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0"/>
                          <a:cs typeface="WenQuanYi Micro Hei" charset="0"/>
                        </a:rPr>
                        <a:t>(x</a:t>
                      </a:r>
                      <a:r>
                        <a:rPr kumimoji="0" lang="en-US" sz="1000" b="0" i="0" u="none" strike="noStrike" cap="none" normalizeH="0" baseline="-3300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0"/>
                          <a:cs typeface="WenQuanYi Micro Hei" charset="0"/>
                        </a:rPr>
                        <a:t>1</a:t>
                      </a: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0"/>
                          <a:cs typeface="WenQuanYi Micro Hei" charset="0"/>
                        </a:rPr>
                        <a:t>, …, x</a:t>
                      </a:r>
                      <a:r>
                        <a:rPr kumimoji="0" lang="en-US" sz="1000" b="0" i="0" u="none" strike="noStrike" cap="none" normalizeH="0" baseline="-3300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0"/>
                          <a:cs typeface="WenQuanYi Micro Hei" charset="0"/>
                        </a:rPr>
                        <a:t>n</a:t>
                      </a: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0"/>
                          <a:cs typeface="WenQuanYi Micro Hei" charset="0"/>
                        </a:rPr>
                        <a:t>, </a:t>
                      </a: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σ</a:t>
                      </a:r>
                      <a:r>
                        <a:rPr kumimoji="0" lang="en-US" sz="1000" b="0" i="0" u="none" strike="noStrike" cap="none" normalizeH="0" baseline="-3300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</a:t>
                      </a: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, …, σ</a:t>
                      </a:r>
                      <a:r>
                        <a:rPr kumimoji="0" lang="en-US" sz="1000" b="0" i="0" u="none" strike="noStrike" cap="none" normalizeH="0" baseline="-3300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n</a:t>
                      </a: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0"/>
                          <a:cs typeface="WenQuanYi Micro Hei" charset="0"/>
                        </a:rPr>
                        <a:t>)</a:t>
                      </a:r>
                    </a:p>
                  </a:txBody>
                  <a:tcPr marL="90000" marR="90000" marT="197261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6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WenQuanYi Micro Hei" charset="0"/>
                        </a:rPr>
                        <a:t>W(t) = (C*t)</a:t>
                      </a:r>
                      <a:r>
                        <a:rPr kumimoji="0" lang="en-US" sz="1000" b="0" i="0" u="none" strike="noStrike" cap="none" normalizeH="0" baseline="3300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Ubuntu" charset="0"/>
                          <a:ea typeface="ＭＳ Ｐゴシック" charset="0"/>
                          <a:cs typeface="Ubuntu" charset="0"/>
                        </a:rPr>
                        <a:t>α</a:t>
                      </a:r>
                    </a:p>
                  </a:txBody>
                  <a:tcPr marL="90000" marR="90000" marT="230328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6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WenQuanYi Micro Hei" charset="0"/>
                        </a:rPr>
                        <a:t>W'=</a:t>
                      </a: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Ubuntu" charset="0"/>
                          <a:ea typeface="ＭＳ Ｐゴシック" charset="0"/>
                          <a:cs typeface="Ubuntu" charset="0"/>
                        </a:rPr>
                        <a:t>β</a:t>
                      </a: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Ubuntu" charset="0"/>
                        </a:rPr>
                        <a:t>*W, if b</a:t>
                      </a:r>
                      <a:r>
                        <a:rPr kumimoji="0" lang="en-US" sz="1000" b="0" i="0" u="none" strike="noStrike" cap="none" normalizeH="0" baseline="-3300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Ubuntu" charset="0"/>
                        </a:rPr>
                        <a:t>i</a:t>
                      </a: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OpenSymbol" charset="0"/>
                          <a:ea typeface="ＭＳ Ｐゴシック" charset="0"/>
                          <a:cs typeface="OpenSymbol" charset="0"/>
                        </a:rPr>
                        <a:t>∈</a:t>
                      </a: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URW Chancery L" charset="0"/>
                          <a:ea typeface="ＭＳ Ｐゴシック" charset="0"/>
                          <a:cs typeface="OpenSymbol" charset="0"/>
                        </a:rPr>
                        <a:t>F</a:t>
                      </a:r>
                    </a:p>
                  </a:txBody>
                  <a:tcPr marL="90000" marR="90000" marT="230328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7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0"/>
                          <a:cs typeface="WenQuanYi Micro Hei" charset="0"/>
                        </a:rPr>
                        <a:t>(x</a:t>
                      </a:r>
                      <a:r>
                        <a:rPr kumimoji="0" lang="en-US" sz="1000" b="0" i="0" u="none" strike="noStrike" cap="none" normalizeH="0" baseline="-3300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0"/>
                          <a:cs typeface="WenQuanYi Micro Hei" charset="0"/>
                        </a:rPr>
                        <a:t>1</a:t>
                      </a: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0"/>
                          <a:cs typeface="WenQuanYi Micro Hei" charset="0"/>
                        </a:rPr>
                        <a:t>, ..., </a:t>
                      </a:r>
                      <a:r>
                        <a:rPr kumimoji="0" 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0"/>
                          <a:cs typeface="WenQuanYi Micro Hei" charset="0"/>
                        </a:rPr>
                        <a:t>x</a:t>
                      </a:r>
                      <a:r>
                        <a:rPr kumimoji="0" lang="en-US" sz="1000" b="0" i="0" u="none" strike="noStrike" cap="none" normalizeH="0" baseline="-3300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0"/>
                          <a:cs typeface="WenQuanYi Micro Hei" charset="0"/>
                        </a:rPr>
                        <a:t>n</a:t>
                      </a: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0"/>
                          <a:cs typeface="WenQuanYi Micro Hei" charset="0"/>
                        </a:rPr>
                        <a:t>, </a:t>
                      </a: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W</a:t>
                      </a: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0"/>
                          <a:cs typeface="WenQuanYi Micro Hei" charset="0"/>
                        </a:rPr>
                        <a:t>)</a:t>
                      </a:r>
                    </a:p>
                  </a:txBody>
                  <a:tcPr marL="90000" marR="90000" marT="197261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/>
                    </a:solidFill>
                  </a:tcPr>
                </a:tc>
              </a:tr>
              <a:tr h="6000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7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E46C0A"/>
                          </a:solidFill>
                          <a:effectLst/>
                          <a:latin typeface="Arial" charset="0"/>
                          <a:ea typeface="ＭＳ Ｐゴシック" charset="0"/>
                          <a:cs typeface="WenQuanYi Micro Hei" charset="0"/>
                        </a:rPr>
                        <a:t>What</a:t>
                      </a:r>
                    </a:p>
                  </a:txBody>
                  <a:tcPr marL="90000" marR="90000" marT="22077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7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WenQuanYi Micro Hei" charset="0"/>
                        </a:rPr>
                        <a:t>Step size</a:t>
                      </a:r>
                    </a:p>
                  </a:txBody>
                  <a:tcPr marL="90000" marR="90000" marT="22077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7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WenQuanYi Micro Hei" charset="0"/>
                        </a:rPr>
                        <a:t>Step size</a:t>
                      </a:r>
                    </a:p>
                  </a:txBody>
                  <a:tcPr marL="90000" marR="90000" marT="22077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7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WenQuanYi Micro Hei" charset="0"/>
                        </a:rPr>
                        <a:t>Step size</a:t>
                      </a:r>
                    </a:p>
                  </a:txBody>
                  <a:tcPr marL="90000" marR="90000" marT="22077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7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WenQuanYi Micro Hei" charset="0"/>
                        </a:rPr>
                        <a:t>Step size</a:t>
                      </a:r>
                    </a:p>
                  </a:txBody>
                  <a:tcPr marL="90000" marR="90000" marT="22077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7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WenQuanYi Micro Hei" charset="0"/>
                        </a:rPr>
                        <a:t>Penalty weight</a:t>
                      </a:r>
                    </a:p>
                  </a:txBody>
                  <a:tcPr marL="90000" marR="90000" marT="22077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7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WenQuanYi Micro Hei" charset="0"/>
                        </a:rPr>
                        <a:t>Penalty weight</a:t>
                      </a:r>
                    </a:p>
                  </a:txBody>
                  <a:tcPr marL="90000" marR="90000" marT="22077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7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WenQuanYi Micro Hei" charset="0"/>
                        </a:rPr>
                        <a:t>Penalty weight</a:t>
                      </a:r>
                    </a:p>
                  </a:txBody>
                  <a:tcPr marL="90000" marR="90000" marT="22077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  <a:tr h="6000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7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E46C0A"/>
                          </a:solidFill>
                          <a:effectLst/>
                          <a:latin typeface="Arial" charset="0"/>
                          <a:ea typeface="ＭＳ Ｐゴシック" charset="0"/>
                          <a:cs typeface="WenQuanYi Micro Hei" charset="0"/>
                        </a:rPr>
                        <a:t>How</a:t>
                      </a:r>
                    </a:p>
                  </a:txBody>
                  <a:tcPr marL="90000" marR="90000" marT="22077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7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WenQuanYi Micro Hei" charset="0"/>
                        </a:rPr>
                        <a:t>Deterministic</a:t>
                      </a:r>
                    </a:p>
                  </a:txBody>
                  <a:tcPr marL="90000" marR="90000" marT="209196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7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WenQuanYi Micro Hei" charset="0"/>
                        </a:rPr>
                        <a:t>Adaptive</a:t>
                      </a:r>
                    </a:p>
                  </a:txBody>
                  <a:tcPr marL="90000" marR="90000" marT="209196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7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WenQuanYi Micro Hei" charset="0"/>
                        </a:rPr>
                        <a:t>Self-adaptive</a:t>
                      </a:r>
                    </a:p>
                  </a:txBody>
                  <a:tcPr marL="90000" marR="90000" marT="209196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7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WenQuanYi Micro Hei" charset="0"/>
                        </a:rPr>
                        <a:t>Self-adaptive</a:t>
                      </a:r>
                    </a:p>
                  </a:txBody>
                  <a:tcPr marL="90000" marR="90000" marT="209196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7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WenQuanYi Micro Hei" charset="0"/>
                        </a:rPr>
                        <a:t>Deterministic</a:t>
                      </a:r>
                    </a:p>
                  </a:txBody>
                  <a:tcPr marL="90000" marR="90000" marT="209196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7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WenQuanYi Micro Hei" charset="0"/>
                        </a:rPr>
                        <a:t>Adaptive</a:t>
                      </a:r>
                    </a:p>
                  </a:txBody>
                  <a:tcPr marL="90000" marR="90000" marT="209196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7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WenQuanYi Micro Hei" charset="0"/>
                        </a:rPr>
                        <a:t>Self-adaptive</a:t>
                      </a:r>
                    </a:p>
                  </a:txBody>
                  <a:tcPr marL="90000" marR="90000" marT="209196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  <a:tr h="70008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7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E46C0A"/>
                          </a:solidFill>
                          <a:effectLst/>
                          <a:latin typeface="Arial" charset="0"/>
                          <a:ea typeface="ＭＳ Ｐゴシック" charset="0"/>
                          <a:cs typeface="WenQuanYi Micro Hei" charset="0"/>
                        </a:rPr>
                        <a:t>Evidence</a:t>
                      </a:r>
                    </a:p>
                  </a:txBody>
                  <a:tcPr marL="90000" marR="90000" marT="22077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7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WenQuanYi Micro Hei" charset="0"/>
                        </a:rPr>
                        <a:t>Time</a:t>
                      </a:r>
                    </a:p>
                  </a:txBody>
                  <a:tcPr marL="90000" marR="90000" marT="209196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7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WenQuanYi Micro Hei" charset="0"/>
                        </a:rPr>
                        <a:t>Successful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WenQuanYi Micro Hei" charset="0"/>
                        </a:rPr>
                        <a:t> mutations rate</a:t>
                      </a:r>
                    </a:p>
                  </a:txBody>
                  <a:tcPr marL="90000" marR="90000" marT="197261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7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WenQuanYi Micro Hei" charset="0"/>
                        </a:rPr>
                        <a:t>(Fitness)</a:t>
                      </a:r>
                    </a:p>
                  </a:txBody>
                  <a:tcPr marL="90000" marR="90000" marT="209196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7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WenQuanYi Micro Hei" charset="0"/>
                        </a:rPr>
                        <a:t>(Fitness)</a:t>
                      </a:r>
                    </a:p>
                  </a:txBody>
                  <a:tcPr marL="90000" marR="90000" marT="209196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7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WenQuanYi Micro Hei" charset="0"/>
                        </a:rPr>
                        <a:t>Time</a:t>
                      </a:r>
                    </a:p>
                  </a:txBody>
                  <a:tcPr marL="90000" marR="90000" marT="209196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7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WenQuanYi Micro Hei" charset="0"/>
                        </a:rPr>
                        <a:t>Constraint </a:t>
                      </a: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WenQuanYi Micro Hei" charset="0"/>
                        </a:rPr>
                        <a:t>satisfaction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WenQuanYi Micro Hei" charset="0"/>
                        </a:rPr>
                        <a:t> history</a:t>
                      </a:r>
                    </a:p>
                  </a:txBody>
                  <a:tcPr marL="90000" marR="90000" marT="209196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7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WenQuanYi Micro Hei" charset="0"/>
                        </a:rPr>
                        <a:t>(Fitness)</a:t>
                      </a:r>
                    </a:p>
                  </a:txBody>
                  <a:tcPr marL="90000" marR="90000" marT="209196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  <a:tr h="59848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7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E46C0A"/>
                          </a:solidFill>
                          <a:effectLst/>
                          <a:latin typeface="Arial" charset="0"/>
                          <a:ea typeface="ＭＳ Ｐゴシック" charset="0"/>
                          <a:cs typeface="WenQuanYi Micro Hei" charset="0"/>
                        </a:rPr>
                        <a:t>Scope</a:t>
                      </a:r>
                    </a:p>
                  </a:txBody>
                  <a:tcPr marL="90000" marR="90000" marT="22077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7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WenQuanYi Micro Hei" charset="0"/>
                        </a:rPr>
                        <a:t>Population</a:t>
                      </a:r>
                    </a:p>
                  </a:txBody>
                  <a:tcPr marL="90000" marR="90000" marT="197261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7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WenQuanYi Micro Hei" charset="0"/>
                        </a:rPr>
                        <a:t>Population</a:t>
                      </a:r>
                    </a:p>
                  </a:txBody>
                  <a:tcPr marL="90000" marR="90000" marT="197261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7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WenQuanYi Micro Hei" charset="0"/>
                        </a:rPr>
                        <a:t>Individual</a:t>
                      </a:r>
                    </a:p>
                  </a:txBody>
                  <a:tcPr marL="90000" marR="90000" marT="209196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7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WenQuanYi Micro Hei" charset="0"/>
                        </a:rPr>
                        <a:t>Gene</a:t>
                      </a:r>
                    </a:p>
                  </a:txBody>
                  <a:tcPr marL="90000" marR="90000" marT="209196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7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WenQuanYi Micro Hei" charset="0"/>
                        </a:rPr>
                        <a:t>Population</a:t>
                      </a:r>
                    </a:p>
                  </a:txBody>
                  <a:tcPr marL="90000" marR="90000" marT="197261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7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WenQuanYi Micro Hei" charset="0"/>
                        </a:rPr>
                        <a:t>Population</a:t>
                      </a:r>
                    </a:p>
                  </a:txBody>
                  <a:tcPr marL="90000" marR="90000" marT="197261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7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WenQuanYi Micro Hei" charset="0"/>
                        </a:rPr>
                        <a:t>Individual</a:t>
                      </a:r>
                    </a:p>
                  </a:txBody>
                  <a:tcPr marL="90000" marR="90000" marT="209196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43430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to apply parameter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buClrTx/>
              <a:buSzPct val="95000"/>
              <a:buFontTx/>
              <a:buNone/>
            </a:pPr>
            <a:r>
              <a:rPr lang="nl-NL" dirty="0" err="1">
                <a:latin typeface="Arial" charset="0"/>
                <a:cs typeface="Arial" charset="0"/>
              </a:rPr>
              <a:t>Practically</a:t>
            </a:r>
            <a:r>
              <a:rPr lang="nl-NL" dirty="0">
                <a:latin typeface="Arial" charset="0"/>
                <a:cs typeface="Arial" charset="0"/>
              </a:rPr>
              <a:t> </a:t>
            </a:r>
            <a:r>
              <a:rPr lang="nl-NL" dirty="0" err="1">
                <a:latin typeface="Arial" charset="0"/>
                <a:cs typeface="Arial" charset="0"/>
              </a:rPr>
              <a:t>any</a:t>
            </a:r>
            <a:r>
              <a:rPr lang="nl-NL" dirty="0">
                <a:latin typeface="Arial" charset="0"/>
                <a:cs typeface="Arial" charset="0"/>
              </a:rPr>
              <a:t> EA component </a:t>
            </a:r>
            <a:r>
              <a:rPr lang="nl-NL" dirty="0" err="1">
                <a:latin typeface="Arial" charset="0"/>
                <a:cs typeface="Arial" charset="0"/>
              </a:rPr>
              <a:t>can</a:t>
            </a:r>
            <a:r>
              <a:rPr lang="nl-NL" dirty="0">
                <a:latin typeface="Arial" charset="0"/>
                <a:cs typeface="Arial" charset="0"/>
              </a:rPr>
              <a:t> </a:t>
            </a:r>
            <a:r>
              <a:rPr lang="nl-NL" dirty="0" err="1">
                <a:latin typeface="Arial" charset="0"/>
                <a:cs typeface="Arial" charset="0"/>
              </a:rPr>
              <a:t>be</a:t>
            </a:r>
            <a:r>
              <a:rPr lang="nl-NL" dirty="0">
                <a:latin typeface="Arial" charset="0"/>
                <a:cs typeface="Arial" charset="0"/>
              </a:rPr>
              <a:t> </a:t>
            </a:r>
            <a:r>
              <a:rPr lang="nl-NL" dirty="0" err="1">
                <a:latin typeface="Arial" charset="0"/>
                <a:cs typeface="Arial" charset="0"/>
              </a:rPr>
              <a:t>parameterized</a:t>
            </a:r>
            <a:r>
              <a:rPr lang="nl-NL" dirty="0">
                <a:latin typeface="Arial" charset="0"/>
                <a:cs typeface="Arial" charset="0"/>
              </a:rPr>
              <a:t> </a:t>
            </a:r>
            <a:r>
              <a:rPr lang="nl-NL" dirty="0" err="1">
                <a:latin typeface="Arial" charset="0"/>
                <a:cs typeface="Arial" charset="0"/>
              </a:rPr>
              <a:t>and</a:t>
            </a:r>
            <a:endParaRPr lang="nl-NL" dirty="0">
              <a:latin typeface="Arial" charset="0"/>
              <a:cs typeface="Arial" charset="0"/>
            </a:endParaRPr>
          </a:p>
          <a:p>
            <a:pPr>
              <a:spcBef>
                <a:spcPts val="600"/>
              </a:spcBef>
              <a:buClrTx/>
              <a:buSzPct val="95000"/>
              <a:buFontTx/>
              <a:buNone/>
            </a:pPr>
            <a:r>
              <a:rPr lang="nl-NL" dirty="0" err="1">
                <a:latin typeface="Arial" charset="0"/>
                <a:cs typeface="Arial" charset="0"/>
              </a:rPr>
              <a:t>thus</a:t>
            </a:r>
            <a:r>
              <a:rPr lang="nl-NL" dirty="0">
                <a:latin typeface="Arial" charset="0"/>
                <a:cs typeface="Arial" charset="0"/>
              </a:rPr>
              <a:t> </a:t>
            </a:r>
            <a:r>
              <a:rPr lang="nl-NL" dirty="0" err="1">
                <a:latin typeface="Arial" charset="0"/>
                <a:cs typeface="Arial" charset="0"/>
              </a:rPr>
              <a:t>controlled</a:t>
            </a:r>
            <a:r>
              <a:rPr lang="nl-NL" dirty="0">
                <a:latin typeface="Arial" charset="0"/>
                <a:cs typeface="Arial" charset="0"/>
              </a:rPr>
              <a:t> on-the-</a:t>
            </a:r>
            <a:r>
              <a:rPr lang="nl-NL" dirty="0" err="1">
                <a:latin typeface="Arial" charset="0"/>
                <a:cs typeface="Arial" charset="0"/>
              </a:rPr>
              <a:t>fly</a:t>
            </a:r>
            <a:r>
              <a:rPr lang="nl-NL" dirty="0">
                <a:latin typeface="Arial" charset="0"/>
                <a:cs typeface="Arial" charset="0"/>
              </a:rPr>
              <a:t>:</a:t>
            </a:r>
          </a:p>
          <a:p>
            <a:pPr>
              <a:spcBef>
                <a:spcPts val="600"/>
              </a:spcBef>
              <a:buSzPct val="95000"/>
              <a:buFont typeface="Wingdings 2" charset="0"/>
              <a:buChar char=""/>
            </a:pPr>
            <a:r>
              <a:rPr lang="nl-NL" dirty="0" err="1">
                <a:solidFill>
                  <a:srgbClr val="E46C0A"/>
                </a:solidFill>
                <a:latin typeface="Arial" charset="0"/>
                <a:cs typeface="Arial" charset="0"/>
              </a:rPr>
              <a:t>representation</a:t>
            </a:r>
            <a:endParaRPr lang="nl-NL" dirty="0">
              <a:solidFill>
                <a:srgbClr val="E46C0A"/>
              </a:solidFill>
              <a:latin typeface="Arial" charset="0"/>
              <a:cs typeface="Arial" charset="0"/>
            </a:endParaRPr>
          </a:p>
          <a:p>
            <a:pPr>
              <a:spcBef>
                <a:spcPts val="600"/>
              </a:spcBef>
              <a:buSzPct val="95000"/>
              <a:buFont typeface="Wingdings 2" charset="0"/>
              <a:buChar char=""/>
            </a:pPr>
            <a:r>
              <a:rPr lang="nl-NL" dirty="0" err="1">
                <a:solidFill>
                  <a:srgbClr val="E46C0A"/>
                </a:solidFill>
                <a:latin typeface="Arial" charset="0"/>
                <a:cs typeface="Arial" charset="0"/>
              </a:rPr>
              <a:t>evaluation</a:t>
            </a:r>
            <a:r>
              <a:rPr lang="nl-NL" dirty="0">
                <a:solidFill>
                  <a:srgbClr val="E46C0A"/>
                </a:solidFill>
                <a:latin typeface="Arial" charset="0"/>
                <a:cs typeface="Arial" charset="0"/>
              </a:rPr>
              <a:t> </a:t>
            </a:r>
            <a:r>
              <a:rPr lang="nl-NL" dirty="0" err="1">
                <a:solidFill>
                  <a:srgbClr val="E46C0A"/>
                </a:solidFill>
                <a:latin typeface="Arial" charset="0"/>
                <a:cs typeface="Arial" charset="0"/>
              </a:rPr>
              <a:t>function</a:t>
            </a:r>
            <a:endParaRPr lang="nl-NL" dirty="0">
              <a:solidFill>
                <a:srgbClr val="E46C0A"/>
              </a:solidFill>
              <a:latin typeface="Arial" charset="0"/>
              <a:cs typeface="Arial" charset="0"/>
            </a:endParaRPr>
          </a:p>
          <a:p>
            <a:pPr>
              <a:spcBef>
                <a:spcPts val="600"/>
              </a:spcBef>
              <a:buSzPct val="95000"/>
              <a:buFont typeface="Wingdings 2" charset="0"/>
              <a:buChar char=""/>
            </a:pPr>
            <a:r>
              <a:rPr lang="nl-NL" dirty="0" err="1">
                <a:solidFill>
                  <a:srgbClr val="E46C0A"/>
                </a:solidFill>
                <a:latin typeface="Arial" charset="0"/>
                <a:cs typeface="Arial" charset="0"/>
              </a:rPr>
              <a:t>variation</a:t>
            </a:r>
            <a:r>
              <a:rPr lang="nl-NL" dirty="0">
                <a:solidFill>
                  <a:srgbClr val="E46C0A"/>
                </a:solidFill>
                <a:latin typeface="Arial" charset="0"/>
                <a:cs typeface="Arial" charset="0"/>
              </a:rPr>
              <a:t> operators</a:t>
            </a:r>
          </a:p>
          <a:p>
            <a:pPr>
              <a:spcBef>
                <a:spcPts val="600"/>
              </a:spcBef>
              <a:buSzPct val="95000"/>
              <a:buFont typeface="Wingdings 2" charset="0"/>
              <a:buChar char=""/>
            </a:pPr>
            <a:r>
              <a:rPr lang="nl-NL" dirty="0" err="1">
                <a:solidFill>
                  <a:srgbClr val="E46C0A"/>
                </a:solidFill>
                <a:latin typeface="Arial" charset="0"/>
                <a:cs typeface="Arial" charset="0"/>
              </a:rPr>
              <a:t>selection</a:t>
            </a:r>
            <a:r>
              <a:rPr lang="nl-NL" dirty="0">
                <a:solidFill>
                  <a:srgbClr val="E46C0A"/>
                </a:solidFill>
                <a:latin typeface="Arial" charset="0"/>
                <a:cs typeface="Arial" charset="0"/>
              </a:rPr>
              <a:t> operator </a:t>
            </a:r>
            <a:r>
              <a:rPr lang="nl-NL" dirty="0">
                <a:latin typeface="Arial" charset="0"/>
                <a:cs typeface="Arial" charset="0"/>
              </a:rPr>
              <a:t>(</a:t>
            </a:r>
            <a:r>
              <a:rPr lang="nl-NL" dirty="0" err="1">
                <a:latin typeface="Arial" charset="0"/>
                <a:cs typeface="Arial" charset="0"/>
              </a:rPr>
              <a:t>parent</a:t>
            </a:r>
            <a:r>
              <a:rPr lang="nl-NL" dirty="0">
                <a:latin typeface="Arial" charset="0"/>
                <a:cs typeface="Arial" charset="0"/>
              </a:rPr>
              <a:t> or </a:t>
            </a:r>
            <a:r>
              <a:rPr lang="nl-NL" dirty="0" err="1">
                <a:latin typeface="Arial" charset="0"/>
                <a:cs typeface="Arial" charset="0"/>
              </a:rPr>
              <a:t>mating</a:t>
            </a:r>
            <a:r>
              <a:rPr lang="nl-NL" dirty="0">
                <a:latin typeface="Arial" charset="0"/>
                <a:cs typeface="Arial" charset="0"/>
              </a:rPr>
              <a:t> </a:t>
            </a:r>
            <a:r>
              <a:rPr lang="nl-NL" dirty="0" err="1">
                <a:latin typeface="Arial" charset="0"/>
                <a:cs typeface="Arial" charset="0"/>
              </a:rPr>
              <a:t>selection</a:t>
            </a:r>
            <a:r>
              <a:rPr lang="nl-NL" dirty="0">
                <a:latin typeface="Arial" charset="0"/>
                <a:cs typeface="Arial" charset="0"/>
              </a:rPr>
              <a:t>)</a:t>
            </a:r>
          </a:p>
          <a:p>
            <a:pPr>
              <a:spcBef>
                <a:spcPts val="600"/>
              </a:spcBef>
              <a:buSzPct val="95000"/>
              <a:buFont typeface="Wingdings 2" charset="0"/>
              <a:buChar char=""/>
            </a:pPr>
            <a:r>
              <a:rPr lang="nl-NL" dirty="0" err="1">
                <a:solidFill>
                  <a:srgbClr val="E46C0A"/>
                </a:solidFill>
                <a:latin typeface="Arial" charset="0"/>
                <a:cs typeface="Arial" charset="0"/>
              </a:rPr>
              <a:t>replacement</a:t>
            </a:r>
            <a:r>
              <a:rPr lang="nl-NL" dirty="0">
                <a:solidFill>
                  <a:srgbClr val="E46C0A"/>
                </a:solidFill>
                <a:latin typeface="Arial" charset="0"/>
                <a:cs typeface="Arial" charset="0"/>
              </a:rPr>
              <a:t> operator </a:t>
            </a:r>
            <a:r>
              <a:rPr lang="nl-NL" dirty="0">
                <a:latin typeface="Arial" charset="0"/>
                <a:cs typeface="Arial" charset="0"/>
              </a:rPr>
              <a:t>(survival or </a:t>
            </a:r>
            <a:r>
              <a:rPr lang="nl-NL" dirty="0" err="1">
                <a:latin typeface="Arial" charset="0"/>
                <a:cs typeface="Arial" charset="0"/>
              </a:rPr>
              <a:t>environmental</a:t>
            </a:r>
            <a:r>
              <a:rPr lang="nl-NL" dirty="0">
                <a:latin typeface="Arial" charset="0"/>
                <a:cs typeface="Arial" charset="0"/>
              </a:rPr>
              <a:t> </a:t>
            </a:r>
            <a:r>
              <a:rPr lang="nl-NL" dirty="0" err="1">
                <a:latin typeface="Arial" charset="0"/>
                <a:cs typeface="Arial" charset="0"/>
              </a:rPr>
              <a:t>selection</a:t>
            </a:r>
            <a:r>
              <a:rPr lang="nl-NL" dirty="0">
                <a:latin typeface="Arial" charset="0"/>
                <a:cs typeface="Arial" charset="0"/>
              </a:rPr>
              <a:t>)</a:t>
            </a:r>
          </a:p>
          <a:p>
            <a:pPr>
              <a:spcBef>
                <a:spcPts val="600"/>
              </a:spcBef>
              <a:buSzPct val="95000"/>
              <a:buFont typeface="Wingdings 2" charset="0"/>
              <a:buChar char=""/>
            </a:pPr>
            <a:r>
              <a:rPr lang="nl-NL" dirty="0" err="1">
                <a:solidFill>
                  <a:srgbClr val="E46C0A"/>
                </a:solidFill>
                <a:latin typeface="Arial" charset="0"/>
                <a:cs typeface="Arial" charset="0"/>
              </a:rPr>
              <a:t>population</a:t>
            </a:r>
            <a:r>
              <a:rPr lang="nl-NL" dirty="0">
                <a:solidFill>
                  <a:srgbClr val="E46C0A"/>
                </a:solidFill>
                <a:latin typeface="Arial" charset="0"/>
                <a:cs typeface="Arial" charset="0"/>
              </a:rPr>
              <a:t> </a:t>
            </a:r>
            <a:r>
              <a:rPr lang="nl-NL" dirty="0">
                <a:latin typeface="Arial" charset="0"/>
                <a:cs typeface="Arial" charset="0"/>
              </a:rPr>
              <a:t>(</a:t>
            </a:r>
            <a:r>
              <a:rPr lang="nl-NL" dirty="0" err="1">
                <a:latin typeface="Arial" charset="0"/>
                <a:cs typeface="Arial" charset="0"/>
              </a:rPr>
              <a:t>size</a:t>
            </a:r>
            <a:r>
              <a:rPr lang="nl-NL" dirty="0">
                <a:latin typeface="Arial" charset="0"/>
                <a:cs typeface="Arial" charset="0"/>
              </a:rPr>
              <a:t>, </a:t>
            </a:r>
            <a:r>
              <a:rPr lang="nl-NL" dirty="0" err="1">
                <a:latin typeface="Arial" charset="0"/>
                <a:cs typeface="Arial" charset="0"/>
              </a:rPr>
              <a:t>topology</a:t>
            </a:r>
            <a:r>
              <a:rPr lang="nl-NL" dirty="0">
                <a:latin typeface="Arial" charset="0"/>
                <a:cs typeface="Arial" charset="0"/>
              </a:rPr>
              <a:t>)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85CF2-87A1-424D-AAB4-8DA3F7B30A26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29057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Chapter</a:t>
            </a:r>
            <a:r>
              <a:rPr lang="nl-NL" smtClean="0"/>
              <a:t> </a:t>
            </a:r>
            <a:r>
              <a:rPr lang="nl-NL"/>
              <a:t>8</a:t>
            </a:r>
            <a:r>
              <a:rPr lang="nl-NL" smtClean="0"/>
              <a:t>:</a:t>
            </a:r>
            <a:r>
              <a:rPr lang="nl-NL" dirty="0" smtClean="0"/>
              <a:t/>
            </a:r>
            <a:br>
              <a:rPr lang="nl-NL" dirty="0" smtClean="0"/>
            </a:br>
            <a:r>
              <a:rPr lang="nl-NL" dirty="0" smtClean="0"/>
              <a:t>Parameter Control</a:t>
            </a:r>
            <a:endParaRPr lang="nl-NL" dirty="0"/>
          </a:p>
        </p:txBody>
      </p:sp>
      <p:sp>
        <p:nvSpPr>
          <p:cNvPr id="2181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Motivation</a:t>
            </a:r>
            <a:endParaRPr lang="nl-NL" dirty="0" smtClean="0"/>
          </a:p>
          <a:p>
            <a:r>
              <a:rPr lang="nl-NL" dirty="0" smtClean="0"/>
              <a:t>Parameter setting</a:t>
            </a:r>
          </a:p>
          <a:p>
            <a:pPr lvl="1"/>
            <a:r>
              <a:rPr lang="nl-NL" dirty="0" err="1" smtClean="0"/>
              <a:t>Tuning</a:t>
            </a:r>
            <a:endParaRPr lang="nl-NL" dirty="0" smtClean="0"/>
          </a:p>
          <a:p>
            <a:pPr lvl="1"/>
            <a:r>
              <a:rPr lang="nl-NL" dirty="0" smtClean="0"/>
              <a:t>Control</a:t>
            </a:r>
          </a:p>
          <a:p>
            <a:r>
              <a:rPr lang="nl-NL" dirty="0" err="1" smtClean="0"/>
              <a:t>Examples</a:t>
            </a:r>
            <a:endParaRPr lang="nl-NL" dirty="0" smtClean="0"/>
          </a:p>
          <a:p>
            <a:r>
              <a:rPr lang="nl-NL" dirty="0" err="1" smtClean="0"/>
              <a:t>Where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apply</a:t>
            </a:r>
            <a:r>
              <a:rPr lang="nl-NL" dirty="0" smtClean="0"/>
              <a:t> parameter control</a:t>
            </a:r>
          </a:p>
          <a:p>
            <a:r>
              <a:rPr lang="nl-NL" dirty="0" smtClean="0"/>
              <a:t>How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apply</a:t>
            </a:r>
            <a:r>
              <a:rPr lang="nl-NL" dirty="0" smtClean="0"/>
              <a:t> parameter control</a:t>
            </a:r>
            <a:endParaRPr lang="nl-NL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103CA-6B71-498C-A23B-D0AD33B5AB5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92019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apply parameter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ts val="600"/>
              </a:spcBef>
              <a:buClrTx/>
              <a:buSzPct val="95000"/>
              <a:buFontTx/>
              <a:buNone/>
            </a:pPr>
            <a:r>
              <a:rPr lang="nl-NL" dirty="0">
                <a:latin typeface="Arial" charset="0"/>
                <a:cs typeface="Arial" charset="0"/>
              </a:rPr>
              <a:t>Three major types of parameter control:</a:t>
            </a:r>
          </a:p>
          <a:p>
            <a:pPr>
              <a:spcBef>
                <a:spcPts val="600"/>
              </a:spcBef>
              <a:buClrTx/>
              <a:buSzPct val="95000"/>
              <a:buFontTx/>
              <a:buNone/>
            </a:pPr>
            <a:endParaRPr lang="nl-NL" dirty="0">
              <a:latin typeface="Arial" charset="0"/>
              <a:cs typeface="Arial" charset="0"/>
            </a:endParaRPr>
          </a:p>
          <a:p>
            <a:pPr>
              <a:spcBef>
                <a:spcPts val="600"/>
              </a:spcBef>
              <a:buSzPct val="95000"/>
              <a:buFont typeface="Wingdings 2" charset="0"/>
              <a:buChar char=""/>
            </a:pPr>
            <a:r>
              <a:rPr lang="nl-NL" dirty="0" err="1">
                <a:solidFill>
                  <a:srgbClr val="E46C0A"/>
                </a:solidFill>
                <a:latin typeface="Arial" charset="0"/>
                <a:cs typeface="Arial" charset="0"/>
              </a:rPr>
              <a:t>deterministic</a:t>
            </a:r>
            <a:r>
              <a:rPr lang="nl-NL" dirty="0">
                <a:latin typeface="Arial" charset="0"/>
                <a:cs typeface="Arial" charset="0"/>
              </a:rPr>
              <a:t>: </a:t>
            </a:r>
            <a:r>
              <a:rPr lang="nl-NL" dirty="0" err="1">
                <a:latin typeface="Arial" charset="0"/>
                <a:cs typeface="Arial" charset="0"/>
              </a:rPr>
              <a:t>some</a:t>
            </a:r>
            <a:r>
              <a:rPr lang="nl-NL" dirty="0">
                <a:latin typeface="Arial" charset="0"/>
                <a:cs typeface="Arial" charset="0"/>
              </a:rPr>
              <a:t> </a:t>
            </a:r>
            <a:r>
              <a:rPr lang="nl-NL" dirty="0" err="1">
                <a:latin typeface="Arial" charset="0"/>
                <a:cs typeface="Arial" charset="0"/>
              </a:rPr>
              <a:t>rule</a:t>
            </a:r>
            <a:r>
              <a:rPr lang="nl-NL" dirty="0">
                <a:latin typeface="Arial" charset="0"/>
                <a:cs typeface="Arial" charset="0"/>
              </a:rPr>
              <a:t> </a:t>
            </a:r>
            <a:r>
              <a:rPr lang="nl-NL" dirty="0" err="1">
                <a:latin typeface="Arial" charset="0"/>
                <a:cs typeface="Arial" charset="0"/>
              </a:rPr>
              <a:t>modifies</a:t>
            </a:r>
            <a:r>
              <a:rPr lang="nl-NL" dirty="0">
                <a:latin typeface="Arial" charset="0"/>
                <a:cs typeface="Arial" charset="0"/>
              </a:rPr>
              <a:t> </a:t>
            </a:r>
            <a:r>
              <a:rPr lang="nl-NL" dirty="0" err="1">
                <a:latin typeface="Arial" charset="0"/>
                <a:cs typeface="Arial" charset="0"/>
              </a:rPr>
              <a:t>strategy</a:t>
            </a:r>
            <a:r>
              <a:rPr lang="nl-NL" dirty="0">
                <a:latin typeface="Arial" charset="0"/>
                <a:cs typeface="Arial" charset="0"/>
              </a:rPr>
              <a:t> parameter without feedback </a:t>
            </a:r>
            <a:r>
              <a:rPr lang="nl-NL" dirty="0" err="1">
                <a:latin typeface="Arial" charset="0"/>
                <a:cs typeface="Arial" charset="0"/>
              </a:rPr>
              <a:t>from</a:t>
            </a:r>
            <a:r>
              <a:rPr lang="nl-NL" dirty="0">
                <a:latin typeface="Arial" charset="0"/>
                <a:cs typeface="Arial" charset="0"/>
              </a:rPr>
              <a:t> the search (</a:t>
            </a:r>
            <a:r>
              <a:rPr lang="nl-NL" dirty="0" err="1">
                <a:latin typeface="Arial" charset="0"/>
                <a:cs typeface="Arial" charset="0"/>
              </a:rPr>
              <a:t>based</a:t>
            </a:r>
            <a:r>
              <a:rPr lang="nl-NL" dirty="0">
                <a:latin typeface="Arial" charset="0"/>
                <a:cs typeface="Arial" charset="0"/>
              </a:rPr>
              <a:t> on </a:t>
            </a:r>
            <a:r>
              <a:rPr lang="nl-NL" dirty="0" err="1">
                <a:latin typeface="Arial" charset="0"/>
                <a:cs typeface="Arial" charset="0"/>
              </a:rPr>
              <a:t>some</a:t>
            </a:r>
            <a:r>
              <a:rPr lang="nl-NL" dirty="0">
                <a:latin typeface="Arial" charset="0"/>
                <a:cs typeface="Arial" charset="0"/>
              </a:rPr>
              <a:t> counter) </a:t>
            </a:r>
          </a:p>
          <a:p>
            <a:pPr>
              <a:spcBef>
                <a:spcPts val="600"/>
              </a:spcBef>
              <a:buClrTx/>
              <a:buSzPct val="95000"/>
              <a:buFontTx/>
              <a:buNone/>
            </a:pPr>
            <a:endParaRPr lang="nl-NL" dirty="0">
              <a:solidFill>
                <a:srgbClr val="FF0000"/>
              </a:solidFill>
              <a:latin typeface="Arial" charset="0"/>
              <a:cs typeface="Arial" charset="0"/>
            </a:endParaRPr>
          </a:p>
          <a:p>
            <a:pPr>
              <a:spcBef>
                <a:spcPts val="600"/>
              </a:spcBef>
              <a:buSzPct val="95000"/>
              <a:buFont typeface="Wingdings 2" charset="0"/>
              <a:buChar char=""/>
            </a:pPr>
            <a:r>
              <a:rPr lang="nl-NL" dirty="0" err="1">
                <a:solidFill>
                  <a:srgbClr val="E46C0A"/>
                </a:solidFill>
                <a:latin typeface="Arial" charset="0"/>
                <a:cs typeface="Arial" charset="0"/>
              </a:rPr>
              <a:t>adaptive</a:t>
            </a:r>
            <a:r>
              <a:rPr lang="nl-NL" dirty="0">
                <a:latin typeface="Arial" charset="0"/>
                <a:cs typeface="Arial" charset="0"/>
              </a:rPr>
              <a:t>: feedback </a:t>
            </a:r>
            <a:r>
              <a:rPr lang="nl-NL" dirty="0" err="1">
                <a:latin typeface="Arial" charset="0"/>
                <a:cs typeface="Arial" charset="0"/>
              </a:rPr>
              <a:t>rule</a:t>
            </a:r>
            <a:r>
              <a:rPr lang="nl-NL" dirty="0">
                <a:latin typeface="Arial" charset="0"/>
                <a:cs typeface="Arial" charset="0"/>
              </a:rPr>
              <a:t> </a:t>
            </a:r>
            <a:r>
              <a:rPr lang="nl-NL" dirty="0" err="1">
                <a:latin typeface="Arial" charset="0"/>
                <a:cs typeface="Arial" charset="0"/>
              </a:rPr>
              <a:t>based</a:t>
            </a:r>
            <a:r>
              <a:rPr lang="nl-NL" dirty="0">
                <a:latin typeface="Arial" charset="0"/>
                <a:cs typeface="Arial" charset="0"/>
              </a:rPr>
              <a:t> on </a:t>
            </a:r>
            <a:r>
              <a:rPr lang="nl-NL" dirty="0" err="1">
                <a:latin typeface="Arial" charset="0"/>
                <a:cs typeface="Arial" charset="0"/>
              </a:rPr>
              <a:t>some</a:t>
            </a:r>
            <a:r>
              <a:rPr lang="nl-NL" dirty="0">
                <a:latin typeface="Arial" charset="0"/>
                <a:cs typeface="Arial" charset="0"/>
              </a:rPr>
              <a:t> </a:t>
            </a:r>
            <a:r>
              <a:rPr lang="nl-NL" dirty="0" err="1">
                <a:latin typeface="Arial" charset="0"/>
                <a:cs typeface="Arial" charset="0"/>
              </a:rPr>
              <a:t>measure</a:t>
            </a:r>
            <a:r>
              <a:rPr lang="nl-NL" dirty="0">
                <a:latin typeface="Arial" charset="0"/>
                <a:cs typeface="Arial" charset="0"/>
              </a:rPr>
              <a:t> monitoring search </a:t>
            </a:r>
            <a:r>
              <a:rPr lang="nl-NL" dirty="0" err="1">
                <a:latin typeface="Arial" charset="0"/>
                <a:cs typeface="Arial" charset="0"/>
              </a:rPr>
              <a:t>progress</a:t>
            </a:r>
            <a:r>
              <a:rPr lang="nl-NL" dirty="0">
                <a:latin typeface="Arial" charset="0"/>
                <a:cs typeface="Arial" charset="0"/>
              </a:rPr>
              <a:t> </a:t>
            </a:r>
          </a:p>
          <a:p>
            <a:pPr>
              <a:spcBef>
                <a:spcPts val="600"/>
              </a:spcBef>
              <a:buClrTx/>
              <a:buSzPct val="95000"/>
              <a:buFontTx/>
              <a:buNone/>
            </a:pPr>
            <a:endParaRPr lang="nl-NL" dirty="0">
              <a:latin typeface="Arial" charset="0"/>
              <a:cs typeface="Arial" charset="0"/>
            </a:endParaRPr>
          </a:p>
          <a:p>
            <a:pPr>
              <a:spcBef>
                <a:spcPts val="600"/>
              </a:spcBef>
              <a:buSzPct val="95000"/>
              <a:buFont typeface="Wingdings 2" charset="0"/>
              <a:buChar char=""/>
            </a:pPr>
            <a:r>
              <a:rPr lang="nl-NL" dirty="0" err="1">
                <a:solidFill>
                  <a:srgbClr val="E46C0A"/>
                </a:solidFill>
                <a:latin typeface="Arial" charset="0"/>
                <a:cs typeface="Arial" charset="0"/>
              </a:rPr>
              <a:t>self-adaptative</a:t>
            </a:r>
            <a:r>
              <a:rPr lang="nl-NL" dirty="0">
                <a:latin typeface="Arial" charset="0"/>
                <a:cs typeface="Arial" charset="0"/>
              </a:rPr>
              <a:t>: parameter </a:t>
            </a:r>
            <a:r>
              <a:rPr lang="nl-NL" dirty="0" err="1">
                <a:latin typeface="Arial" charset="0"/>
                <a:cs typeface="Arial" charset="0"/>
              </a:rPr>
              <a:t>values</a:t>
            </a:r>
            <a:r>
              <a:rPr lang="nl-NL" dirty="0">
                <a:latin typeface="Arial" charset="0"/>
                <a:cs typeface="Arial" charset="0"/>
              </a:rPr>
              <a:t> </a:t>
            </a:r>
            <a:r>
              <a:rPr lang="nl-NL" dirty="0" err="1">
                <a:latin typeface="Arial" charset="0"/>
                <a:cs typeface="Arial" charset="0"/>
              </a:rPr>
              <a:t>evolve</a:t>
            </a:r>
            <a:r>
              <a:rPr lang="nl-NL" dirty="0">
                <a:latin typeface="Arial" charset="0"/>
                <a:cs typeface="Arial" charset="0"/>
              </a:rPr>
              <a:t> </a:t>
            </a:r>
            <a:r>
              <a:rPr lang="nl-NL" dirty="0" err="1">
                <a:latin typeface="Arial" charset="0"/>
                <a:cs typeface="Arial" charset="0"/>
              </a:rPr>
              <a:t>along</a:t>
            </a:r>
            <a:r>
              <a:rPr lang="nl-NL" dirty="0">
                <a:latin typeface="Arial" charset="0"/>
                <a:cs typeface="Arial" charset="0"/>
              </a:rPr>
              <a:t> </a:t>
            </a:r>
            <a:r>
              <a:rPr lang="nl-NL" dirty="0" err="1">
                <a:latin typeface="Arial" charset="0"/>
                <a:cs typeface="Arial" charset="0"/>
              </a:rPr>
              <a:t>with</a:t>
            </a:r>
            <a:r>
              <a:rPr lang="nl-NL" dirty="0">
                <a:latin typeface="Arial" charset="0"/>
                <a:cs typeface="Arial" charset="0"/>
              </a:rPr>
              <a:t> </a:t>
            </a:r>
            <a:r>
              <a:rPr lang="nl-NL" dirty="0" err="1">
                <a:latin typeface="Arial" charset="0"/>
                <a:cs typeface="Arial" charset="0"/>
              </a:rPr>
              <a:t>solutions</a:t>
            </a:r>
            <a:r>
              <a:rPr lang="nl-NL" dirty="0">
                <a:latin typeface="Arial" charset="0"/>
                <a:cs typeface="Arial" charset="0"/>
              </a:rPr>
              <a:t>; </a:t>
            </a:r>
            <a:r>
              <a:rPr lang="nl-NL" dirty="0" err="1">
                <a:latin typeface="Arial" charset="0"/>
                <a:cs typeface="Arial" charset="0"/>
              </a:rPr>
              <a:t>encoded</a:t>
            </a:r>
            <a:r>
              <a:rPr lang="nl-NL" dirty="0">
                <a:latin typeface="Arial" charset="0"/>
                <a:cs typeface="Arial" charset="0"/>
              </a:rPr>
              <a:t> </a:t>
            </a:r>
            <a:r>
              <a:rPr lang="nl-NL" dirty="0" err="1">
                <a:latin typeface="Arial" charset="0"/>
                <a:cs typeface="Arial" charset="0"/>
              </a:rPr>
              <a:t>onto</a:t>
            </a:r>
            <a:r>
              <a:rPr lang="nl-NL" dirty="0">
                <a:latin typeface="Arial" charset="0"/>
                <a:cs typeface="Arial" charset="0"/>
              </a:rPr>
              <a:t> </a:t>
            </a:r>
            <a:r>
              <a:rPr lang="nl-NL" dirty="0" err="1">
                <a:latin typeface="Arial" charset="0"/>
                <a:cs typeface="Arial" charset="0"/>
              </a:rPr>
              <a:t>chromosomes</a:t>
            </a:r>
            <a:r>
              <a:rPr lang="nl-NL" dirty="0">
                <a:latin typeface="Arial" charset="0"/>
                <a:cs typeface="Arial" charset="0"/>
              </a:rPr>
              <a:t> </a:t>
            </a:r>
            <a:r>
              <a:rPr lang="nl-NL" dirty="0" err="1">
                <a:latin typeface="Arial" charset="0"/>
                <a:cs typeface="Arial" charset="0"/>
              </a:rPr>
              <a:t>they</a:t>
            </a:r>
            <a:r>
              <a:rPr lang="nl-NL" dirty="0">
                <a:latin typeface="Arial" charset="0"/>
                <a:cs typeface="Arial" charset="0"/>
              </a:rPr>
              <a:t> </a:t>
            </a:r>
            <a:r>
              <a:rPr lang="nl-NL" dirty="0" err="1">
                <a:latin typeface="Arial" charset="0"/>
                <a:cs typeface="Arial" charset="0"/>
              </a:rPr>
              <a:t>undergo</a:t>
            </a:r>
            <a:r>
              <a:rPr lang="nl-NL" dirty="0">
                <a:latin typeface="Arial" charset="0"/>
                <a:cs typeface="Arial" charset="0"/>
              </a:rPr>
              <a:t> </a:t>
            </a:r>
            <a:r>
              <a:rPr lang="nl-NL" dirty="0" err="1">
                <a:latin typeface="Arial" charset="0"/>
                <a:cs typeface="Arial" charset="0"/>
              </a:rPr>
              <a:t>variation</a:t>
            </a:r>
            <a:r>
              <a:rPr lang="nl-NL" dirty="0">
                <a:latin typeface="Arial" charset="0"/>
                <a:cs typeface="Arial" charset="0"/>
              </a:rPr>
              <a:t> </a:t>
            </a:r>
            <a:r>
              <a:rPr lang="nl-NL" dirty="0" err="1">
                <a:latin typeface="Arial" charset="0"/>
                <a:cs typeface="Arial" charset="0"/>
              </a:rPr>
              <a:t>and</a:t>
            </a:r>
            <a:r>
              <a:rPr lang="nl-NL" dirty="0">
                <a:latin typeface="Arial" charset="0"/>
                <a:cs typeface="Arial" charset="0"/>
              </a:rPr>
              <a:t> </a:t>
            </a:r>
            <a:r>
              <a:rPr lang="nl-NL" dirty="0" err="1">
                <a:latin typeface="Arial" charset="0"/>
                <a:cs typeface="Arial" charset="0"/>
              </a:rPr>
              <a:t>selection</a:t>
            </a:r>
            <a:endParaRPr lang="nl-NL" dirty="0">
              <a:latin typeface="Arial" charset="0"/>
              <a:cs typeface="Arial" charset="0"/>
            </a:endParaRP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85CF2-87A1-424D-AAB4-8DA3F7B30A26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2905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apply parameter control</a:t>
            </a:r>
            <a:br>
              <a:rPr lang="en-US" dirty="0" smtClean="0"/>
            </a:br>
            <a:r>
              <a:rPr lang="en-US" dirty="0" smtClean="0"/>
              <a:t>Global taxonomy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85CF2-87A1-424D-AAB4-8DA3F7B30A26}" type="slidenum">
              <a:rPr lang="en-US" smtClean="0"/>
              <a:t>21</a:t>
            </a:fld>
            <a:endParaRPr lang="en-US" dirty="0"/>
          </a:p>
        </p:txBody>
      </p:sp>
      <p:grpSp>
        <p:nvGrpSpPr>
          <p:cNvPr id="6" name="Group 4"/>
          <p:cNvGrpSpPr>
            <a:grpSpLocks/>
          </p:cNvGrpSpPr>
          <p:nvPr/>
        </p:nvGrpSpPr>
        <p:grpSpPr bwMode="auto">
          <a:xfrm>
            <a:off x="476250" y="2408238"/>
            <a:ext cx="8404225" cy="2509837"/>
            <a:chOff x="300" y="1517"/>
            <a:chExt cx="5294" cy="1581"/>
          </a:xfrm>
        </p:grpSpPr>
        <p:pic>
          <p:nvPicPr>
            <p:cNvPr id="7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0" y="1517"/>
              <a:ext cx="5294" cy="15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sp>
          <p:nvSpPr>
            <p:cNvPr id="8" name="Text Box 6"/>
            <p:cNvSpPr txBox="1">
              <a:spLocks noChangeArrowheads="1"/>
            </p:cNvSpPr>
            <p:nvPr/>
          </p:nvSpPr>
          <p:spPr bwMode="auto">
            <a:xfrm>
              <a:off x="300" y="1517"/>
              <a:ext cx="5294" cy="15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174779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Evidence:</a:t>
            </a:r>
            <a:br>
              <a:rPr lang="en-US" dirty="0" smtClean="0"/>
            </a:br>
            <a:r>
              <a:rPr lang="en-US" dirty="0" smtClean="0"/>
              <a:t>Informing the change (1/2)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buClrTx/>
              <a:buSzPct val="95000"/>
              <a:buFontTx/>
              <a:buNone/>
            </a:pPr>
            <a:r>
              <a:rPr lang="nl-NL" dirty="0">
                <a:latin typeface="Arial" charset="0"/>
                <a:cs typeface="Arial" charset="0"/>
              </a:rPr>
              <a:t>The parameter changes </a:t>
            </a:r>
            <a:r>
              <a:rPr lang="nl-NL" dirty="0" err="1">
                <a:latin typeface="Arial" charset="0"/>
                <a:cs typeface="Arial" charset="0"/>
              </a:rPr>
              <a:t>may</a:t>
            </a:r>
            <a:r>
              <a:rPr lang="nl-NL" dirty="0">
                <a:latin typeface="Arial" charset="0"/>
                <a:cs typeface="Arial" charset="0"/>
              </a:rPr>
              <a:t> </a:t>
            </a:r>
            <a:r>
              <a:rPr lang="nl-NL" dirty="0" err="1">
                <a:latin typeface="Arial" charset="0"/>
                <a:cs typeface="Arial" charset="0"/>
              </a:rPr>
              <a:t>be</a:t>
            </a:r>
            <a:r>
              <a:rPr lang="nl-NL" dirty="0">
                <a:latin typeface="Arial" charset="0"/>
                <a:cs typeface="Arial" charset="0"/>
              </a:rPr>
              <a:t> </a:t>
            </a:r>
            <a:r>
              <a:rPr lang="nl-NL" dirty="0" err="1">
                <a:latin typeface="Arial" charset="0"/>
                <a:cs typeface="Arial" charset="0"/>
              </a:rPr>
              <a:t>based</a:t>
            </a:r>
            <a:r>
              <a:rPr lang="nl-NL" dirty="0">
                <a:latin typeface="Arial" charset="0"/>
                <a:cs typeface="Arial" charset="0"/>
              </a:rPr>
              <a:t> on: </a:t>
            </a:r>
          </a:p>
          <a:p>
            <a:pPr>
              <a:spcBef>
                <a:spcPts val="600"/>
              </a:spcBef>
              <a:buSzPct val="95000"/>
              <a:buFont typeface="Wingdings 2" charset="0"/>
              <a:buChar char=""/>
            </a:pPr>
            <a:r>
              <a:rPr lang="nl-NL" dirty="0">
                <a:solidFill>
                  <a:srgbClr val="E46C0A"/>
                </a:solidFill>
                <a:latin typeface="Arial" charset="0"/>
                <a:cs typeface="Arial" charset="0"/>
              </a:rPr>
              <a:t>time or nr. of </a:t>
            </a:r>
            <a:r>
              <a:rPr lang="nl-NL" dirty="0" err="1">
                <a:solidFill>
                  <a:srgbClr val="E46C0A"/>
                </a:solidFill>
                <a:latin typeface="Arial" charset="0"/>
                <a:cs typeface="Arial" charset="0"/>
              </a:rPr>
              <a:t>evaluations</a:t>
            </a:r>
            <a:r>
              <a:rPr lang="nl-NL" dirty="0">
                <a:solidFill>
                  <a:srgbClr val="E46C0A"/>
                </a:solidFill>
                <a:latin typeface="Arial" charset="0"/>
                <a:cs typeface="Arial" charset="0"/>
              </a:rPr>
              <a:t> </a:t>
            </a:r>
            <a:r>
              <a:rPr lang="nl-NL" dirty="0">
                <a:latin typeface="Arial" charset="0"/>
                <a:cs typeface="Arial" charset="0"/>
              </a:rPr>
              <a:t>(</a:t>
            </a:r>
            <a:r>
              <a:rPr lang="nl-NL" dirty="0" err="1">
                <a:latin typeface="Arial" charset="0"/>
                <a:cs typeface="Arial" charset="0"/>
              </a:rPr>
              <a:t>deterministic</a:t>
            </a:r>
            <a:r>
              <a:rPr lang="nl-NL" dirty="0">
                <a:latin typeface="Arial" charset="0"/>
                <a:cs typeface="Arial" charset="0"/>
              </a:rPr>
              <a:t> control)</a:t>
            </a:r>
          </a:p>
          <a:p>
            <a:pPr>
              <a:spcBef>
                <a:spcPts val="600"/>
              </a:spcBef>
              <a:buSzPct val="95000"/>
              <a:buFont typeface="Wingdings 2" charset="0"/>
              <a:buChar char=""/>
            </a:pPr>
            <a:r>
              <a:rPr lang="nl-NL" dirty="0" err="1">
                <a:solidFill>
                  <a:srgbClr val="E46C0A"/>
                </a:solidFill>
                <a:latin typeface="Arial" charset="0"/>
                <a:cs typeface="Arial" charset="0"/>
              </a:rPr>
              <a:t>population</a:t>
            </a:r>
            <a:r>
              <a:rPr lang="nl-NL" dirty="0">
                <a:solidFill>
                  <a:srgbClr val="E46C0A"/>
                </a:solidFill>
                <a:latin typeface="Arial" charset="0"/>
                <a:cs typeface="Arial" charset="0"/>
              </a:rPr>
              <a:t> </a:t>
            </a:r>
            <a:r>
              <a:rPr lang="nl-NL" dirty="0" err="1">
                <a:solidFill>
                  <a:srgbClr val="E46C0A"/>
                </a:solidFill>
                <a:latin typeface="Arial" charset="0"/>
                <a:cs typeface="Arial" charset="0"/>
              </a:rPr>
              <a:t>statistics</a:t>
            </a:r>
            <a:r>
              <a:rPr lang="nl-NL" dirty="0">
                <a:solidFill>
                  <a:srgbClr val="FF0000"/>
                </a:solidFill>
                <a:latin typeface="Arial" charset="0"/>
                <a:cs typeface="Arial" charset="0"/>
              </a:rPr>
              <a:t> </a:t>
            </a:r>
            <a:r>
              <a:rPr lang="nl-NL" dirty="0">
                <a:latin typeface="Arial" charset="0"/>
                <a:cs typeface="Arial" charset="0"/>
              </a:rPr>
              <a:t>(</a:t>
            </a:r>
            <a:r>
              <a:rPr lang="nl-NL" dirty="0" err="1">
                <a:latin typeface="Arial" charset="0"/>
                <a:cs typeface="Arial" charset="0"/>
              </a:rPr>
              <a:t>adaptive</a:t>
            </a:r>
            <a:r>
              <a:rPr lang="nl-NL" dirty="0">
                <a:latin typeface="Arial" charset="0"/>
                <a:cs typeface="Arial" charset="0"/>
              </a:rPr>
              <a:t> control)</a:t>
            </a:r>
          </a:p>
          <a:p>
            <a:pPr lvl="1">
              <a:spcBef>
                <a:spcPts val="500"/>
              </a:spcBef>
              <a:buSzPct val="85000"/>
              <a:buFont typeface="Wingdings 2" charset="0"/>
              <a:buChar char=""/>
            </a:pPr>
            <a:r>
              <a:rPr lang="nl-NL" dirty="0" err="1">
                <a:latin typeface="Arial" charset="0"/>
                <a:cs typeface="Arial" charset="0"/>
              </a:rPr>
              <a:t>progress</a:t>
            </a:r>
            <a:r>
              <a:rPr lang="nl-NL" dirty="0">
                <a:latin typeface="Arial" charset="0"/>
                <a:cs typeface="Arial" charset="0"/>
              </a:rPr>
              <a:t> made</a:t>
            </a:r>
          </a:p>
          <a:p>
            <a:pPr lvl="1">
              <a:spcBef>
                <a:spcPts val="500"/>
              </a:spcBef>
              <a:buSzPct val="85000"/>
              <a:buFont typeface="Wingdings 2" charset="0"/>
              <a:buChar char=""/>
            </a:pPr>
            <a:r>
              <a:rPr lang="nl-NL" dirty="0" err="1">
                <a:latin typeface="Arial" charset="0"/>
                <a:cs typeface="Arial" charset="0"/>
              </a:rPr>
              <a:t>population</a:t>
            </a:r>
            <a:r>
              <a:rPr lang="nl-NL" dirty="0">
                <a:latin typeface="Arial" charset="0"/>
                <a:cs typeface="Arial" charset="0"/>
              </a:rPr>
              <a:t> </a:t>
            </a:r>
            <a:r>
              <a:rPr lang="nl-NL" dirty="0" err="1">
                <a:latin typeface="Arial" charset="0"/>
                <a:cs typeface="Arial" charset="0"/>
              </a:rPr>
              <a:t>diversity</a:t>
            </a:r>
            <a:endParaRPr lang="nl-NL" dirty="0">
              <a:latin typeface="Arial" charset="0"/>
              <a:cs typeface="Arial" charset="0"/>
            </a:endParaRPr>
          </a:p>
          <a:p>
            <a:pPr lvl="1">
              <a:spcBef>
                <a:spcPts val="500"/>
              </a:spcBef>
              <a:buSzPct val="85000"/>
              <a:buFont typeface="Wingdings 2" charset="0"/>
              <a:buChar char=""/>
            </a:pPr>
            <a:r>
              <a:rPr lang="nl-NL" dirty="0">
                <a:latin typeface="Arial" charset="0"/>
                <a:cs typeface="Arial" charset="0"/>
              </a:rPr>
              <a:t>gene </a:t>
            </a:r>
            <a:r>
              <a:rPr lang="nl-NL" dirty="0" err="1">
                <a:latin typeface="Arial" charset="0"/>
                <a:cs typeface="Arial" charset="0"/>
              </a:rPr>
              <a:t>distribution</a:t>
            </a:r>
            <a:r>
              <a:rPr lang="nl-NL" dirty="0">
                <a:latin typeface="Arial" charset="0"/>
                <a:cs typeface="Arial" charset="0"/>
              </a:rPr>
              <a:t>, etc.</a:t>
            </a:r>
          </a:p>
          <a:p>
            <a:pPr>
              <a:spcBef>
                <a:spcPts val="600"/>
              </a:spcBef>
              <a:buSzPct val="95000"/>
              <a:buFont typeface="Wingdings 2" charset="0"/>
              <a:buChar char=""/>
            </a:pPr>
            <a:r>
              <a:rPr lang="nl-NL" dirty="0" err="1">
                <a:solidFill>
                  <a:srgbClr val="E46C0A"/>
                </a:solidFill>
                <a:latin typeface="Arial" charset="0"/>
                <a:cs typeface="Arial" charset="0"/>
              </a:rPr>
              <a:t>relative</a:t>
            </a:r>
            <a:r>
              <a:rPr lang="nl-NL" dirty="0">
                <a:solidFill>
                  <a:srgbClr val="E46C0A"/>
                </a:solidFill>
                <a:latin typeface="Arial" charset="0"/>
                <a:cs typeface="Arial" charset="0"/>
              </a:rPr>
              <a:t> fitness </a:t>
            </a:r>
            <a:r>
              <a:rPr lang="nl-NL" dirty="0">
                <a:latin typeface="Arial" charset="0"/>
                <a:cs typeface="Arial" charset="0"/>
              </a:rPr>
              <a:t>of </a:t>
            </a:r>
            <a:r>
              <a:rPr lang="nl-NL" dirty="0" err="1">
                <a:latin typeface="Arial" charset="0"/>
                <a:cs typeface="Arial" charset="0"/>
              </a:rPr>
              <a:t>individuals</a:t>
            </a:r>
            <a:r>
              <a:rPr lang="nl-NL" dirty="0">
                <a:latin typeface="Arial" charset="0"/>
                <a:cs typeface="Arial" charset="0"/>
              </a:rPr>
              <a:t> </a:t>
            </a:r>
            <a:r>
              <a:rPr lang="nl-NL" dirty="0" err="1">
                <a:latin typeface="Arial" charset="0"/>
                <a:cs typeface="Arial" charset="0"/>
              </a:rPr>
              <a:t>creeated</a:t>
            </a:r>
            <a:r>
              <a:rPr lang="nl-NL" dirty="0">
                <a:latin typeface="Arial" charset="0"/>
                <a:cs typeface="Arial" charset="0"/>
              </a:rPr>
              <a:t> </a:t>
            </a:r>
            <a:r>
              <a:rPr lang="nl-NL" dirty="0" err="1">
                <a:latin typeface="Arial" charset="0"/>
                <a:cs typeface="Arial" charset="0"/>
              </a:rPr>
              <a:t>with</a:t>
            </a:r>
            <a:r>
              <a:rPr lang="nl-NL" dirty="0">
                <a:latin typeface="Arial" charset="0"/>
                <a:cs typeface="Arial" charset="0"/>
              </a:rPr>
              <a:t> </a:t>
            </a:r>
            <a:r>
              <a:rPr lang="nl-NL" dirty="0" err="1">
                <a:latin typeface="Arial" charset="0"/>
                <a:cs typeface="Arial" charset="0"/>
              </a:rPr>
              <a:t>given</a:t>
            </a:r>
            <a:r>
              <a:rPr lang="nl-NL" dirty="0">
                <a:latin typeface="Arial" charset="0"/>
                <a:cs typeface="Arial" charset="0"/>
              </a:rPr>
              <a:t> </a:t>
            </a:r>
            <a:r>
              <a:rPr lang="nl-NL" dirty="0" err="1">
                <a:latin typeface="Arial" charset="0"/>
                <a:cs typeface="Arial" charset="0"/>
              </a:rPr>
              <a:t>values</a:t>
            </a:r>
            <a:r>
              <a:rPr lang="nl-NL" dirty="0">
                <a:latin typeface="Arial" charset="0"/>
                <a:cs typeface="Arial" charset="0"/>
              </a:rPr>
              <a:t> (</a:t>
            </a:r>
            <a:r>
              <a:rPr lang="nl-NL" dirty="0" err="1">
                <a:latin typeface="Arial" charset="0"/>
                <a:cs typeface="Arial" charset="0"/>
              </a:rPr>
              <a:t>adaptive</a:t>
            </a:r>
            <a:r>
              <a:rPr lang="nl-NL" dirty="0">
                <a:latin typeface="Arial" charset="0"/>
                <a:cs typeface="Arial" charset="0"/>
              </a:rPr>
              <a:t> or </a:t>
            </a:r>
            <a:r>
              <a:rPr lang="nl-NL" dirty="0" err="1">
                <a:latin typeface="Arial" charset="0"/>
                <a:cs typeface="Arial" charset="0"/>
              </a:rPr>
              <a:t>self-adaptive</a:t>
            </a:r>
            <a:r>
              <a:rPr lang="nl-NL" dirty="0">
                <a:latin typeface="Arial" charset="0"/>
                <a:cs typeface="Arial" charset="0"/>
              </a:rPr>
              <a:t> control)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85CF2-87A1-424D-AAB4-8DA3F7B30A26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030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Evidence:</a:t>
            </a:r>
            <a:br>
              <a:rPr lang="en-US" dirty="0"/>
            </a:br>
            <a:r>
              <a:rPr lang="en-US" dirty="0"/>
              <a:t>Informing the change </a:t>
            </a:r>
            <a:r>
              <a:rPr lang="en-US" dirty="0" smtClean="0"/>
              <a:t>(2/</a:t>
            </a:r>
            <a:r>
              <a:rPr lang="en-US" dirty="0"/>
              <a:t>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ts val="600"/>
              </a:spcBef>
              <a:buSzPct val="95000"/>
              <a:buFont typeface="Wingdings 2" charset="0"/>
              <a:buChar char=""/>
            </a:pPr>
            <a:r>
              <a:rPr lang="en-US" dirty="0">
                <a:solidFill>
                  <a:srgbClr val="E46C0A"/>
                </a:solidFill>
                <a:latin typeface="Arial" charset="0"/>
                <a:cs typeface="Arial" charset="0"/>
              </a:rPr>
              <a:t>Absolute evidence</a:t>
            </a:r>
            <a:r>
              <a:rPr lang="en-US" dirty="0">
                <a:latin typeface="Arial" charset="0"/>
                <a:cs typeface="Arial" charset="0"/>
              </a:rPr>
              <a:t>: predefined event triggers change, e.g. increase p</a:t>
            </a:r>
            <a:r>
              <a:rPr lang="en-US" baseline="-25000" dirty="0">
                <a:latin typeface="Arial" charset="0"/>
                <a:cs typeface="Arial" charset="0"/>
              </a:rPr>
              <a:t>m</a:t>
            </a:r>
            <a:r>
              <a:rPr lang="en-US" dirty="0">
                <a:latin typeface="Arial" charset="0"/>
                <a:cs typeface="Arial" charset="0"/>
              </a:rPr>
              <a:t> by 10% if population diversity falls under threshold x </a:t>
            </a:r>
          </a:p>
          <a:p>
            <a:pPr>
              <a:lnSpc>
                <a:spcPct val="90000"/>
              </a:lnSpc>
              <a:spcBef>
                <a:spcPts val="600"/>
              </a:spcBef>
              <a:buSzPct val="95000"/>
              <a:buFont typeface="Wingdings 2" charset="0"/>
              <a:buChar char=""/>
            </a:pPr>
            <a:r>
              <a:rPr lang="en-US" dirty="0">
                <a:latin typeface="Arial" charset="0"/>
                <a:cs typeface="Arial" charset="0"/>
              </a:rPr>
              <a:t>Direction and magnitude of change is fixed</a:t>
            </a:r>
          </a:p>
          <a:p>
            <a:pPr>
              <a:lnSpc>
                <a:spcPct val="90000"/>
              </a:lnSpc>
              <a:spcBef>
                <a:spcPts val="600"/>
              </a:spcBef>
              <a:buSzPct val="95000"/>
              <a:buFont typeface="Wingdings 2" charset="0"/>
              <a:buChar char=""/>
            </a:pPr>
            <a:r>
              <a:rPr lang="en-US" dirty="0">
                <a:solidFill>
                  <a:srgbClr val="E46C0A"/>
                </a:solidFill>
                <a:latin typeface="Arial" charset="0"/>
                <a:cs typeface="Arial" charset="0"/>
              </a:rPr>
              <a:t>Relative evidence</a:t>
            </a:r>
            <a:r>
              <a:rPr lang="en-US" dirty="0">
                <a:latin typeface="Arial" charset="0"/>
                <a:cs typeface="Arial" charset="0"/>
              </a:rPr>
              <a:t>: compare values through solutions created with them, e.g. increase p</a:t>
            </a:r>
            <a:r>
              <a:rPr lang="en-US" baseline="-25000" dirty="0">
                <a:latin typeface="Arial" charset="0"/>
                <a:cs typeface="Arial" charset="0"/>
              </a:rPr>
              <a:t>m</a:t>
            </a:r>
            <a:r>
              <a:rPr lang="en-US" dirty="0">
                <a:latin typeface="Arial" charset="0"/>
                <a:cs typeface="Arial" charset="0"/>
              </a:rPr>
              <a:t> if top quality offspring came by high </a:t>
            </a:r>
            <a:r>
              <a:rPr lang="en-US" dirty="0" err="1" smtClean="0">
                <a:latin typeface="Arial" charset="0"/>
                <a:cs typeface="Arial" charset="0"/>
              </a:rPr>
              <a:t>mut</a:t>
            </a:r>
            <a:r>
              <a:rPr lang="sl-SI" dirty="0" err="1" smtClean="0">
                <a:latin typeface="Arial" charset="0"/>
                <a:cs typeface="Arial" charset="0"/>
              </a:rPr>
              <a:t>ation</a:t>
            </a:r>
            <a:r>
              <a:rPr lang="sl-SI" dirty="0" smtClean="0">
                <a:latin typeface="Arial" charset="0"/>
                <a:cs typeface="Arial" charset="0"/>
              </a:rPr>
              <a:t> </a:t>
            </a:r>
            <a:r>
              <a:rPr lang="en-US" dirty="0" smtClean="0">
                <a:latin typeface="Arial" charset="0"/>
                <a:cs typeface="Arial" charset="0"/>
              </a:rPr>
              <a:t>rates</a:t>
            </a:r>
            <a:endParaRPr lang="en-US" dirty="0">
              <a:latin typeface="Arial" charset="0"/>
              <a:cs typeface="Arial" charset="0"/>
            </a:endParaRPr>
          </a:p>
          <a:p>
            <a:pPr>
              <a:lnSpc>
                <a:spcPct val="90000"/>
              </a:lnSpc>
              <a:spcBef>
                <a:spcPts val="600"/>
              </a:spcBef>
              <a:buSzPct val="95000"/>
              <a:buFont typeface="Wingdings 2" charset="0"/>
              <a:buChar char=""/>
            </a:pPr>
            <a:r>
              <a:rPr lang="en-US" dirty="0">
                <a:latin typeface="Arial" charset="0"/>
                <a:cs typeface="Arial" charset="0"/>
              </a:rPr>
              <a:t>Direction and magnitude  of change is not fixed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85CF2-87A1-424D-AAB4-8DA3F7B30A26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8622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Evidence:</a:t>
            </a:r>
            <a:br>
              <a:rPr lang="en-US" dirty="0" smtClean="0"/>
            </a:br>
            <a:r>
              <a:rPr lang="en-US" dirty="0" smtClean="0"/>
              <a:t>Refined taxonomy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606983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700"/>
              </a:spcBef>
              <a:buSzPct val="75000"/>
              <a:buFont typeface="Wingdings" charset="0"/>
              <a:buChar char=""/>
            </a:pPr>
            <a:r>
              <a:rPr lang="en-US" sz="2800" dirty="0">
                <a:latin typeface="Arial" charset="0"/>
                <a:cs typeface="Arial" charset="0"/>
              </a:rPr>
              <a:t>Combinations of types and evidences</a:t>
            </a:r>
          </a:p>
          <a:p>
            <a:pPr lvl="1">
              <a:lnSpc>
                <a:spcPct val="90000"/>
              </a:lnSpc>
              <a:spcBef>
                <a:spcPts val="700"/>
              </a:spcBef>
              <a:buSzPct val="75000"/>
              <a:buFont typeface="Wingdings" charset="0"/>
              <a:buChar char=""/>
            </a:pPr>
            <a:r>
              <a:rPr lang="en-US" sz="2800" dirty="0">
                <a:latin typeface="Arial" charset="0"/>
                <a:cs typeface="Arial" charset="0"/>
              </a:rPr>
              <a:t>Possible: +</a:t>
            </a:r>
          </a:p>
          <a:p>
            <a:pPr lvl="1">
              <a:lnSpc>
                <a:spcPct val="90000"/>
              </a:lnSpc>
              <a:spcBef>
                <a:spcPts val="700"/>
              </a:spcBef>
              <a:buSzPct val="75000"/>
              <a:buFont typeface="Wingdings" charset="0"/>
              <a:buChar char=""/>
            </a:pPr>
            <a:r>
              <a:rPr lang="en-US" sz="2800" dirty="0">
                <a:latin typeface="Arial" charset="0"/>
                <a:cs typeface="Arial" charset="0"/>
              </a:rPr>
              <a:t>Impossible: -</a:t>
            </a:r>
          </a:p>
          <a:p>
            <a:pPr>
              <a:spcBef>
                <a:spcPts val="700"/>
              </a:spcBef>
              <a:buClrTx/>
              <a:buSzPct val="95000"/>
              <a:buFontTx/>
              <a:buNone/>
            </a:pPr>
            <a:endParaRPr lang="en-US" sz="2800" dirty="0">
              <a:latin typeface="Arial" charset="0"/>
              <a:cs typeface="Arial" charset="0"/>
            </a:endParaRP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85CF2-87A1-424D-AAB4-8DA3F7B30A26}" type="slidenum">
              <a:rPr lang="en-US" smtClean="0"/>
              <a:t>24</a:t>
            </a:fld>
            <a:endParaRPr lang="en-US" dirty="0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010" y="3342607"/>
            <a:ext cx="8072315" cy="2049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681958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Scope/level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buClrTx/>
              <a:buSzPct val="95000"/>
              <a:buFontTx/>
              <a:buNone/>
            </a:pPr>
            <a:r>
              <a:rPr lang="nl-NL" dirty="0">
                <a:latin typeface="Arial" charset="0"/>
                <a:cs typeface="Arial" charset="0"/>
              </a:rPr>
              <a:t>The parameter </a:t>
            </a:r>
            <a:r>
              <a:rPr lang="nl-NL" dirty="0" err="1">
                <a:latin typeface="Arial" charset="0"/>
                <a:cs typeface="Arial" charset="0"/>
              </a:rPr>
              <a:t>may</a:t>
            </a:r>
            <a:r>
              <a:rPr lang="nl-NL" dirty="0">
                <a:latin typeface="Arial" charset="0"/>
                <a:cs typeface="Arial" charset="0"/>
              </a:rPr>
              <a:t> take effect on different levels: </a:t>
            </a:r>
          </a:p>
          <a:p>
            <a:pPr>
              <a:spcBef>
                <a:spcPts val="600"/>
              </a:spcBef>
              <a:buSzPct val="95000"/>
              <a:buFont typeface="Wingdings 2" charset="0"/>
              <a:buChar char=""/>
            </a:pPr>
            <a:r>
              <a:rPr lang="nl-NL" dirty="0">
                <a:solidFill>
                  <a:srgbClr val="E46C0A"/>
                </a:solidFill>
                <a:latin typeface="Arial" charset="0"/>
                <a:cs typeface="Arial" charset="0"/>
              </a:rPr>
              <a:t>environment</a:t>
            </a:r>
            <a:r>
              <a:rPr lang="nl-NL" dirty="0">
                <a:solidFill>
                  <a:srgbClr val="FF0000"/>
                </a:solidFill>
                <a:latin typeface="Arial" charset="0"/>
                <a:cs typeface="Arial" charset="0"/>
              </a:rPr>
              <a:t> </a:t>
            </a:r>
            <a:r>
              <a:rPr lang="nl-NL" dirty="0">
                <a:latin typeface="Arial" charset="0"/>
                <a:cs typeface="Arial" charset="0"/>
              </a:rPr>
              <a:t>(fitness </a:t>
            </a:r>
            <a:r>
              <a:rPr lang="nl-NL" dirty="0" err="1">
                <a:latin typeface="Arial" charset="0"/>
                <a:cs typeface="Arial" charset="0"/>
              </a:rPr>
              <a:t>function</a:t>
            </a:r>
            <a:r>
              <a:rPr lang="nl-NL" dirty="0">
                <a:latin typeface="Arial" charset="0"/>
                <a:cs typeface="Arial" charset="0"/>
              </a:rPr>
              <a:t>)</a:t>
            </a:r>
          </a:p>
          <a:p>
            <a:pPr>
              <a:spcBef>
                <a:spcPts val="600"/>
              </a:spcBef>
              <a:buSzPct val="95000"/>
              <a:buFont typeface="Wingdings 2" charset="0"/>
              <a:buChar char=""/>
            </a:pPr>
            <a:r>
              <a:rPr lang="nl-NL" dirty="0" err="1">
                <a:solidFill>
                  <a:srgbClr val="E46C0A"/>
                </a:solidFill>
                <a:latin typeface="Arial" charset="0"/>
                <a:cs typeface="Arial" charset="0"/>
              </a:rPr>
              <a:t>population</a:t>
            </a:r>
            <a:r>
              <a:rPr lang="nl-NL" dirty="0">
                <a:solidFill>
                  <a:srgbClr val="E46C0A"/>
                </a:solidFill>
                <a:latin typeface="Arial" charset="0"/>
                <a:cs typeface="Arial" charset="0"/>
              </a:rPr>
              <a:t> </a:t>
            </a:r>
          </a:p>
          <a:p>
            <a:pPr>
              <a:spcBef>
                <a:spcPts val="600"/>
              </a:spcBef>
              <a:buSzPct val="95000"/>
              <a:buFont typeface="Wingdings 2" charset="0"/>
              <a:buChar char=""/>
            </a:pPr>
            <a:r>
              <a:rPr lang="nl-NL" dirty="0" err="1">
                <a:solidFill>
                  <a:srgbClr val="E46C0A"/>
                </a:solidFill>
                <a:latin typeface="Arial" charset="0"/>
                <a:cs typeface="Arial" charset="0"/>
              </a:rPr>
              <a:t>individual</a:t>
            </a:r>
            <a:endParaRPr lang="nl-NL" dirty="0">
              <a:solidFill>
                <a:srgbClr val="E46C0A"/>
              </a:solidFill>
              <a:latin typeface="Arial" charset="0"/>
              <a:cs typeface="Arial" charset="0"/>
            </a:endParaRPr>
          </a:p>
          <a:p>
            <a:pPr>
              <a:spcBef>
                <a:spcPts val="600"/>
              </a:spcBef>
              <a:buSzPct val="95000"/>
              <a:buFont typeface="Wingdings 2" charset="0"/>
              <a:buChar char=""/>
            </a:pPr>
            <a:r>
              <a:rPr lang="nl-NL" dirty="0">
                <a:solidFill>
                  <a:srgbClr val="E46C0A"/>
                </a:solidFill>
                <a:latin typeface="Arial" charset="0"/>
                <a:cs typeface="Arial" charset="0"/>
              </a:rPr>
              <a:t>sub-</a:t>
            </a:r>
            <a:r>
              <a:rPr lang="nl-NL" dirty="0" err="1">
                <a:solidFill>
                  <a:srgbClr val="E46C0A"/>
                </a:solidFill>
                <a:latin typeface="Arial" charset="0"/>
                <a:cs typeface="Arial" charset="0"/>
              </a:rPr>
              <a:t>individual</a:t>
            </a:r>
            <a:endParaRPr lang="nl-NL" dirty="0">
              <a:solidFill>
                <a:srgbClr val="E46C0A"/>
              </a:solidFill>
              <a:latin typeface="Arial" charset="0"/>
              <a:cs typeface="Arial" charset="0"/>
            </a:endParaRPr>
          </a:p>
          <a:p>
            <a:pPr>
              <a:spcBef>
                <a:spcPts val="600"/>
              </a:spcBef>
              <a:buClrTx/>
              <a:buSzPct val="95000"/>
              <a:buFontTx/>
              <a:buNone/>
            </a:pPr>
            <a:endParaRPr lang="nl-NL" dirty="0">
              <a:latin typeface="Arial" charset="0"/>
              <a:cs typeface="Arial" charset="0"/>
            </a:endParaRPr>
          </a:p>
          <a:p>
            <a:pPr>
              <a:spcBef>
                <a:spcPts val="600"/>
              </a:spcBef>
              <a:buClrTx/>
              <a:buSzPct val="95000"/>
              <a:buFontTx/>
              <a:buNone/>
            </a:pPr>
            <a:r>
              <a:rPr lang="nl-NL" dirty="0" err="1">
                <a:latin typeface="Arial" charset="0"/>
                <a:cs typeface="Arial" charset="0"/>
              </a:rPr>
              <a:t>Note</a:t>
            </a:r>
            <a:r>
              <a:rPr lang="nl-NL" dirty="0">
                <a:latin typeface="Arial" charset="0"/>
                <a:cs typeface="Arial" charset="0"/>
              </a:rPr>
              <a:t>: </a:t>
            </a:r>
            <a:r>
              <a:rPr lang="nl-NL" dirty="0" err="1">
                <a:latin typeface="Arial" charset="0"/>
                <a:cs typeface="Arial" charset="0"/>
              </a:rPr>
              <a:t>given</a:t>
            </a:r>
            <a:r>
              <a:rPr lang="nl-NL" dirty="0">
                <a:latin typeface="Arial" charset="0"/>
                <a:cs typeface="Arial" charset="0"/>
              </a:rPr>
              <a:t> component (parameter) </a:t>
            </a:r>
            <a:r>
              <a:rPr lang="nl-NL" dirty="0" err="1">
                <a:latin typeface="Arial" charset="0"/>
                <a:cs typeface="Arial" charset="0"/>
              </a:rPr>
              <a:t>determines</a:t>
            </a:r>
            <a:r>
              <a:rPr lang="nl-NL" dirty="0">
                <a:latin typeface="Arial" charset="0"/>
                <a:cs typeface="Arial" charset="0"/>
              </a:rPr>
              <a:t> </a:t>
            </a:r>
            <a:r>
              <a:rPr lang="nl-NL" dirty="0" err="1">
                <a:latin typeface="Arial" charset="0"/>
                <a:cs typeface="Arial" charset="0"/>
              </a:rPr>
              <a:t>possibilities</a:t>
            </a:r>
            <a:endParaRPr lang="nl-NL" dirty="0">
              <a:latin typeface="Arial" charset="0"/>
              <a:cs typeface="Arial" charset="0"/>
            </a:endParaRPr>
          </a:p>
          <a:p>
            <a:pPr>
              <a:spcBef>
                <a:spcPts val="600"/>
              </a:spcBef>
              <a:buClrTx/>
              <a:buSzPct val="95000"/>
              <a:buFontTx/>
              <a:buNone/>
            </a:pPr>
            <a:r>
              <a:rPr lang="nl-NL" dirty="0" err="1">
                <a:latin typeface="Arial" charset="0"/>
                <a:cs typeface="Arial" charset="0"/>
              </a:rPr>
              <a:t>Thus</a:t>
            </a:r>
            <a:r>
              <a:rPr lang="nl-NL" dirty="0">
                <a:latin typeface="Arial" charset="0"/>
                <a:cs typeface="Arial" charset="0"/>
              </a:rPr>
              <a:t>: scope/level is a </a:t>
            </a:r>
            <a:r>
              <a:rPr lang="nl-NL" dirty="0" err="1">
                <a:latin typeface="Arial" charset="0"/>
                <a:cs typeface="Arial" charset="0"/>
              </a:rPr>
              <a:t>derived</a:t>
            </a:r>
            <a:r>
              <a:rPr lang="nl-NL" dirty="0">
                <a:latin typeface="Arial" charset="0"/>
                <a:cs typeface="Arial" charset="0"/>
              </a:rPr>
              <a:t> or </a:t>
            </a:r>
            <a:r>
              <a:rPr lang="nl-NL" dirty="0" err="1">
                <a:latin typeface="Arial" charset="0"/>
                <a:cs typeface="Arial" charset="0"/>
              </a:rPr>
              <a:t>secondary</a:t>
            </a:r>
            <a:r>
              <a:rPr lang="nl-NL" dirty="0">
                <a:latin typeface="Arial" charset="0"/>
                <a:cs typeface="Arial" charset="0"/>
              </a:rPr>
              <a:t> feature in the</a:t>
            </a:r>
          </a:p>
          <a:p>
            <a:pPr>
              <a:spcBef>
                <a:spcPts val="600"/>
              </a:spcBef>
              <a:buClrTx/>
              <a:buSzPct val="95000"/>
              <a:buFontTx/>
              <a:buNone/>
            </a:pPr>
            <a:r>
              <a:rPr lang="nl-NL" dirty="0">
                <a:latin typeface="Arial" charset="0"/>
                <a:cs typeface="Arial" charset="0"/>
              </a:rPr>
              <a:t> </a:t>
            </a:r>
            <a:r>
              <a:rPr lang="nl-NL" dirty="0" err="1">
                <a:latin typeface="Arial" charset="0"/>
                <a:cs typeface="Arial" charset="0"/>
              </a:rPr>
              <a:t>classification</a:t>
            </a:r>
            <a:r>
              <a:rPr lang="nl-NL" dirty="0">
                <a:latin typeface="Arial" charset="0"/>
                <a:cs typeface="Arial" charset="0"/>
              </a:rPr>
              <a:t> </a:t>
            </a:r>
            <a:r>
              <a:rPr lang="nl-NL" dirty="0" err="1">
                <a:latin typeface="Arial" charset="0"/>
                <a:cs typeface="Arial" charset="0"/>
              </a:rPr>
              <a:t>scheme</a:t>
            </a:r>
            <a:endParaRPr lang="nl-NL" dirty="0">
              <a:latin typeface="Arial" charset="0"/>
              <a:cs typeface="Arial" charset="0"/>
            </a:endParaRP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85CF2-87A1-424D-AAB4-8DA3F7B30A26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89641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Evaluation/Summary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buSzPct val="95000"/>
              <a:buFont typeface="Wingdings 2" charset="0"/>
              <a:buChar char=""/>
            </a:pPr>
            <a:r>
              <a:rPr lang="nl-NL" dirty="0">
                <a:latin typeface="Arial" charset="0"/>
                <a:cs typeface="Arial" charset="0"/>
              </a:rPr>
              <a:t>Parameter control offers the </a:t>
            </a:r>
            <a:r>
              <a:rPr lang="nl-NL" dirty="0" err="1">
                <a:latin typeface="Arial" charset="0"/>
                <a:cs typeface="Arial" charset="0"/>
              </a:rPr>
              <a:t>possibility</a:t>
            </a:r>
            <a:r>
              <a:rPr lang="nl-NL" dirty="0">
                <a:latin typeface="Arial" charset="0"/>
                <a:cs typeface="Arial" charset="0"/>
              </a:rPr>
              <a:t> </a:t>
            </a:r>
            <a:r>
              <a:rPr lang="nl-NL" dirty="0" err="1">
                <a:latin typeface="Arial" charset="0"/>
                <a:cs typeface="Arial" charset="0"/>
              </a:rPr>
              <a:t>to</a:t>
            </a:r>
            <a:r>
              <a:rPr lang="nl-NL" dirty="0">
                <a:latin typeface="Arial" charset="0"/>
                <a:cs typeface="Arial" charset="0"/>
              </a:rPr>
              <a:t> </a:t>
            </a:r>
            <a:r>
              <a:rPr lang="nl-NL" dirty="0" err="1">
                <a:latin typeface="Arial" charset="0"/>
                <a:cs typeface="Arial" charset="0"/>
              </a:rPr>
              <a:t>use</a:t>
            </a:r>
            <a:r>
              <a:rPr lang="nl-NL" dirty="0">
                <a:latin typeface="Arial" charset="0"/>
                <a:cs typeface="Arial" charset="0"/>
              </a:rPr>
              <a:t> </a:t>
            </a:r>
            <a:r>
              <a:rPr lang="nl-NL" dirty="0" err="1">
                <a:solidFill>
                  <a:srgbClr val="E46C0A"/>
                </a:solidFill>
                <a:latin typeface="Arial" charset="0"/>
                <a:cs typeface="Arial" charset="0"/>
              </a:rPr>
              <a:t>appropriate</a:t>
            </a:r>
            <a:r>
              <a:rPr lang="nl-NL" dirty="0">
                <a:solidFill>
                  <a:srgbClr val="E46C0A"/>
                </a:solidFill>
                <a:latin typeface="Arial" charset="0"/>
                <a:cs typeface="Arial" charset="0"/>
              </a:rPr>
              <a:t> </a:t>
            </a:r>
            <a:r>
              <a:rPr lang="nl-NL" dirty="0" err="1">
                <a:solidFill>
                  <a:srgbClr val="E46C0A"/>
                </a:solidFill>
                <a:latin typeface="Arial" charset="0"/>
                <a:cs typeface="Arial" charset="0"/>
              </a:rPr>
              <a:t>values</a:t>
            </a:r>
            <a:r>
              <a:rPr lang="nl-NL" dirty="0">
                <a:solidFill>
                  <a:srgbClr val="E46C0A"/>
                </a:solidFill>
                <a:latin typeface="Arial" charset="0"/>
                <a:cs typeface="Arial" charset="0"/>
              </a:rPr>
              <a:t> in </a:t>
            </a:r>
            <a:r>
              <a:rPr lang="nl-NL" dirty="0" err="1">
                <a:solidFill>
                  <a:srgbClr val="E46C0A"/>
                </a:solidFill>
                <a:latin typeface="Arial" charset="0"/>
                <a:cs typeface="Arial" charset="0"/>
              </a:rPr>
              <a:t>various</a:t>
            </a:r>
            <a:r>
              <a:rPr lang="nl-NL" dirty="0">
                <a:solidFill>
                  <a:srgbClr val="E46C0A"/>
                </a:solidFill>
                <a:latin typeface="Arial" charset="0"/>
                <a:cs typeface="Arial" charset="0"/>
              </a:rPr>
              <a:t> stages of the search</a:t>
            </a:r>
          </a:p>
          <a:p>
            <a:pPr>
              <a:spcBef>
                <a:spcPts val="600"/>
              </a:spcBef>
              <a:buSzPct val="95000"/>
              <a:buFont typeface="Wingdings 2" charset="0"/>
              <a:buChar char=""/>
            </a:pPr>
            <a:endParaRPr lang="sl-SI" dirty="0" smtClean="0">
              <a:latin typeface="Arial" charset="0"/>
              <a:cs typeface="Arial" charset="0"/>
            </a:endParaRPr>
          </a:p>
          <a:p>
            <a:pPr>
              <a:spcBef>
                <a:spcPts val="600"/>
              </a:spcBef>
              <a:buSzPct val="95000"/>
              <a:buFont typeface="Wingdings 2" charset="0"/>
              <a:buChar char=""/>
            </a:pPr>
            <a:r>
              <a:rPr lang="nl-NL" dirty="0" smtClean="0">
                <a:latin typeface="Arial" charset="0"/>
                <a:cs typeface="Arial" charset="0"/>
              </a:rPr>
              <a:t>Adaptive </a:t>
            </a:r>
            <a:r>
              <a:rPr lang="nl-NL" dirty="0">
                <a:latin typeface="Arial" charset="0"/>
                <a:cs typeface="Arial" charset="0"/>
              </a:rPr>
              <a:t>and self-adaptive parameter control </a:t>
            </a:r>
          </a:p>
          <a:p>
            <a:pPr lvl="1">
              <a:spcBef>
                <a:spcPts val="500"/>
              </a:spcBef>
              <a:buSzPct val="85000"/>
              <a:buFont typeface="Wingdings 2" charset="0"/>
              <a:buChar char=""/>
            </a:pPr>
            <a:r>
              <a:rPr lang="nl-NL" dirty="0">
                <a:latin typeface="Arial" charset="0"/>
                <a:cs typeface="Arial" charset="0"/>
              </a:rPr>
              <a:t>offer users </a:t>
            </a:r>
            <a:r>
              <a:rPr lang="nl-NL" dirty="0">
                <a:solidFill>
                  <a:srgbClr val="E46C0A"/>
                </a:solidFill>
                <a:latin typeface="Arial" charset="0"/>
                <a:cs typeface="Arial" charset="0"/>
              </a:rPr>
              <a:t>“</a:t>
            </a:r>
            <a:r>
              <a:rPr lang="nl-NL" dirty="0" err="1">
                <a:solidFill>
                  <a:srgbClr val="E46C0A"/>
                </a:solidFill>
                <a:latin typeface="Arial" charset="0"/>
                <a:cs typeface="Arial" charset="0"/>
              </a:rPr>
              <a:t>liberation</a:t>
            </a:r>
            <a:r>
              <a:rPr lang="nl-NL" dirty="0">
                <a:solidFill>
                  <a:srgbClr val="E46C0A"/>
                </a:solidFill>
                <a:latin typeface="Arial" charset="0"/>
                <a:cs typeface="Arial" charset="0"/>
              </a:rPr>
              <a:t>” </a:t>
            </a:r>
            <a:r>
              <a:rPr lang="nl-NL" dirty="0" err="1">
                <a:solidFill>
                  <a:srgbClr val="E46C0A"/>
                </a:solidFill>
                <a:latin typeface="Arial" charset="0"/>
                <a:cs typeface="Arial" charset="0"/>
              </a:rPr>
              <a:t>from</a:t>
            </a:r>
            <a:r>
              <a:rPr lang="nl-NL" dirty="0">
                <a:solidFill>
                  <a:srgbClr val="E46C0A"/>
                </a:solidFill>
                <a:latin typeface="Arial" charset="0"/>
                <a:cs typeface="Arial" charset="0"/>
              </a:rPr>
              <a:t> parameter </a:t>
            </a:r>
            <a:r>
              <a:rPr lang="nl-NL" dirty="0" err="1">
                <a:solidFill>
                  <a:srgbClr val="E46C0A"/>
                </a:solidFill>
                <a:latin typeface="Arial" charset="0"/>
                <a:cs typeface="Arial" charset="0"/>
              </a:rPr>
              <a:t>tuning</a:t>
            </a:r>
            <a:endParaRPr lang="nl-NL" dirty="0">
              <a:solidFill>
                <a:srgbClr val="E46C0A"/>
              </a:solidFill>
              <a:latin typeface="Arial" charset="0"/>
              <a:cs typeface="Arial" charset="0"/>
            </a:endParaRPr>
          </a:p>
          <a:p>
            <a:pPr lvl="1">
              <a:spcBef>
                <a:spcPts val="500"/>
              </a:spcBef>
              <a:buSzPct val="85000"/>
              <a:buFont typeface="Wingdings 2" charset="0"/>
              <a:buChar char=""/>
            </a:pPr>
            <a:r>
              <a:rPr lang="nl-NL" dirty="0" err="1">
                <a:latin typeface="Arial" charset="0"/>
                <a:cs typeface="Arial" charset="0"/>
              </a:rPr>
              <a:t>delegate</a:t>
            </a:r>
            <a:r>
              <a:rPr lang="nl-NL" dirty="0">
                <a:latin typeface="Arial" charset="0"/>
                <a:cs typeface="Arial" charset="0"/>
              </a:rPr>
              <a:t> </a:t>
            </a:r>
            <a:r>
              <a:rPr lang="nl-NL" dirty="0">
                <a:solidFill>
                  <a:srgbClr val="E46C0A"/>
                </a:solidFill>
                <a:latin typeface="Arial" charset="0"/>
                <a:cs typeface="Arial" charset="0"/>
              </a:rPr>
              <a:t>parameter setting </a:t>
            </a:r>
            <a:r>
              <a:rPr lang="nl-NL" dirty="0" err="1">
                <a:solidFill>
                  <a:srgbClr val="E46C0A"/>
                </a:solidFill>
                <a:latin typeface="Arial" charset="0"/>
                <a:cs typeface="Arial" charset="0"/>
              </a:rPr>
              <a:t>task</a:t>
            </a:r>
            <a:r>
              <a:rPr lang="nl-NL" dirty="0">
                <a:solidFill>
                  <a:srgbClr val="E46C0A"/>
                </a:solidFill>
                <a:latin typeface="Arial" charset="0"/>
                <a:cs typeface="Arial" charset="0"/>
              </a:rPr>
              <a:t> </a:t>
            </a:r>
            <a:r>
              <a:rPr lang="nl-NL" dirty="0" err="1">
                <a:solidFill>
                  <a:srgbClr val="E46C0A"/>
                </a:solidFill>
                <a:latin typeface="Arial" charset="0"/>
                <a:cs typeface="Arial" charset="0"/>
              </a:rPr>
              <a:t>to</a:t>
            </a:r>
            <a:r>
              <a:rPr lang="nl-NL" dirty="0">
                <a:solidFill>
                  <a:srgbClr val="E46C0A"/>
                </a:solidFill>
                <a:latin typeface="Arial" charset="0"/>
                <a:cs typeface="Arial" charset="0"/>
              </a:rPr>
              <a:t> the </a:t>
            </a:r>
            <a:r>
              <a:rPr lang="nl-NL" dirty="0" err="1">
                <a:solidFill>
                  <a:srgbClr val="E46C0A"/>
                </a:solidFill>
                <a:latin typeface="Arial" charset="0"/>
                <a:cs typeface="Arial" charset="0"/>
              </a:rPr>
              <a:t>evolutionary</a:t>
            </a:r>
            <a:r>
              <a:rPr lang="nl-NL" dirty="0">
                <a:solidFill>
                  <a:srgbClr val="E46C0A"/>
                </a:solidFill>
                <a:latin typeface="Arial" charset="0"/>
                <a:cs typeface="Arial" charset="0"/>
              </a:rPr>
              <a:t> </a:t>
            </a:r>
            <a:r>
              <a:rPr lang="nl-NL" dirty="0" err="1">
                <a:solidFill>
                  <a:srgbClr val="E46C0A"/>
                </a:solidFill>
                <a:latin typeface="Arial" charset="0"/>
                <a:cs typeface="Arial" charset="0"/>
              </a:rPr>
              <a:t>process</a:t>
            </a:r>
            <a:endParaRPr lang="nl-NL" dirty="0">
              <a:solidFill>
                <a:srgbClr val="E46C0A"/>
              </a:solidFill>
              <a:latin typeface="Arial" charset="0"/>
              <a:cs typeface="Arial" charset="0"/>
            </a:endParaRPr>
          </a:p>
          <a:p>
            <a:pPr lvl="1">
              <a:spcBef>
                <a:spcPts val="500"/>
              </a:spcBef>
              <a:buSzPct val="85000"/>
              <a:buFont typeface="Wingdings 2" charset="0"/>
              <a:buChar char=""/>
            </a:pPr>
            <a:r>
              <a:rPr lang="nl-NL" dirty="0">
                <a:latin typeface="Arial" charset="0"/>
                <a:cs typeface="Arial" charset="0"/>
              </a:rPr>
              <a:t>the latter implies a double task for an EA: problem solving + </a:t>
            </a:r>
            <a:r>
              <a:rPr lang="nl-NL" dirty="0">
                <a:solidFill>
                  <a:srgbClr val="E46C0A"/>
                </a:solidFill>
                <a:latin typeface="Arial" charset="0"/>
                <a:cs typeface="Arial" charset="0"/>
              </a:rPr>
              <a:t>self-calibrating (overhead)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85CF2-87A1-424D-AAB4-8DA3F7B30A26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36329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 (1/2)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ts val="600"/>
              </a:spcBef>
              <a:buClrTx/>
              <a:buSzPct val="95000"/>
              <a:buFontTx/>
              <a:buNone/>
              <a:defRPr/>
            </a:pPr>
            <a:r>
              <a:rPr lang="nl-NL" dirty="0">
                <a:latin typeface="Arial" charset="0"/>
                <a:cs typeface="Arial" charset="0"/>
              </a:rPr>
              <a:t>An EA has </a:t>
            </a:r>
            <a:r>
              <a:rPr lang="nl-NL" dirty="0" err="1">
                <a:latin typeface="Arial" charset="0"/>
                <a:cs typeface="Arial" charset="0"/>
              </a:rPr>
              <a:t>many</a:t>
            </a:r>
            <a:r>
              <a:rPr lang="nl-NL" dirty="0">
                <a:latin typeface="Arial" charset="0"/>
                <a:cs typeface="Arial" charset="0"/>
              </a:rPr>
              <a:t> </a:t>
            </a:r>
            <a:r>
              <a:rPr lang="nl-NL" dirty="0" err="1">
                <a:latin typeface="Arial" charset="0"/>
                <a:cs typeface="Arial" charset="0"/>
              </a:rPr>
              <a:t>strategy</a:t>
            </a:r>
            <a:r>
              <a:rPr lang="nl-NL" dirty="0">
                <a:latin typeface="Arial" charset="0"/>
                <a:cs typeface="Arial" charset="0"/>
              </a:rPr>
              <a:t> parameters, e.g.</a:t>
            </a:r>
          </a:p>
          <a:p>
            <a:pPr>
              <a:lnSpc>
                <a:spcPct val="90000"/>
              </a:lnSpc>
              <a:spcBef>
                <a:spcPts val="600"/>
              </a:spcBef>
              <a:buSzPct val="95000"/>
              <a:buFont typeface="Wingdings 2" charset="0"/>
              <a:buChar char=""/>
              <a:defRPr/>
            </a:pPr>
            <a:r>
              <a:rPr lang="nl-NL" dirty="0" err="1">
                <a:latin typeface="Arial" charset="0"/>
                <a:cs typeface="Arial" charset="0"/>
              </a:rPr>
              <a:t>mutation</a:t>
            </a:r>
            <a:r>
              <a:rPr lang="nl-NL" dirty="0">
                <a:latin typeface="Arial" charset="0"/>
                <a:cs typeface="Arial" charset="0"/>
              </a:rPr>
              <a:t> operator </a:t>
            </a:r>
            <a:r>
              <a:rPr lang="nl-NL" dirty="0" err="1">
                <a:latin typeface="Arial" charset="0"/>
                <a:cs typeface="Arial" charset="0"/>
              </a:rPr>
              <a:t>and</a:t>
            </a:r>
            <a:r>
              <a:rPr lang="nl-NL" dirty="0">
                <a:latin typeface="Arial" charset="0"/>
                <a:cs typeface="Arial" charset="0"/>
              </a:rPr>
              <a:t> </a:t>
            </a:r>
            <a:r>
              <a:rPr lang="nl-NL" dirty="0" err="1">
                <a:latin typeface="Arial" charset="0"/>
                <a:cs typeface="Arial" charset="0"/>
              </a:rPr>
              <a:t>mutation</a:t>
            </a:r>
            <a:r>
              <a:rPr lang="nl-NL" dirty="0">
                <a:latin typeface="Arial" charset="0"/>
                <a:cs typeface="Arial" charset="0"/>
              </a:rPr>
              <a:t> </a:t>
            </a:r>
            <a:r>
              <a:rPr lang="nl-NL" dirty="0" err="1">
                <a:latin typeface="Arial" charset="0"/>
                <a:cs typeface="Arial" charset="0"/>
              </a:rPr>
              <a:t>rate</a:t>
            </a:r>
            <a:endParaRPr lang="nl-NL" dirty="0">
              <a:latin typeface="Arial" charset="0"/>
              <a:cs typeface="Arial" charset="0"/>
            </a:endParaRPr>
          </a:p>
          <a:p>
            <a:pPr>
              <a:lnSpc>
                <a:spcPct val="90000"/>
              </a:lnSpc>
              <a:spcBef>
                <a:spcPts val="600"/>
              </a:spcBef>
              <a:buSzPct val="95000"/>
              <a:buFont typeface="Wingdings 2" charset="0"/>
              <a:buChar char=""/>
              <a:defRPr/>
            </a:pPr>
            <a:r>
              <a:rPr lang="nl-NL" dirty="0" err="1">
                <a:latin typeface="Arial" charset="0"/>
                <a:cs typeface="Arial" charset="0"/>
              </a:rPr>
              <a:t>crossover</a:t>
            </a:r>
            <a:r>
              <a:rPr lang="nl-NL" dirty="0">
                <a:latin typeface="Arial" charset="0"/>
                <a:cs typeface="Arial" charset="0"/>
              </a:rPr>
              <a:t> operator </a:t>
            </a:r>
            <a:r>
              <a:rPr lang="nl-NL" dirty="0" err="1">
                <a:latin typeface="Arial" charset="0"/>
                <a:cs typeface="Arial" charset="0"/>
              </a:rPr>
              <a:t>and</a:t>
            </a:r>
            <a:r>
              <a:rPr lang="nl-NL" dirty="0">
                <a:latin typeface="Arial" charset="0"/>
                <a:cs typeface="Arial" charset="0"/>
              </a:rPr>
              <a:t> </a:t>
            </a:r>
            <a:r>
              <a:rPr lang="nl-NL" dirty="0" err="1">
                <a:latin typeface="Arial" charset="0"/>
                <a:cs typeface="Arial" charset="0"/>
              </a:rPr>
              <a:t>crossover</a:t>
            </a:r>
            <a:r>
              <a:rPr lang="nl-NL" dirty="0">
                <a:latin typeface="Arial" charset="0"/>
                <a:cs typeface="Arial" charset="0"/>
              </a:rPr>
              <a:t> </a:t>
            </a:r>
            <a:r>
              <a:rPr lang="nl-NL" dirty="0" err="1">
                <a:latin typeface="Arial" charset="0"/>
                <a:cs typeface="Arial" charset="0"/>
              </a:rPr>
              <a:t>rate</a:t>
            </a:r>
            <a:endParaRPr lang="nl-NL" dirty="0">
              <a:latin typeface="Arial" charset="0"/>
              <a:cs typeface="Arial" charset="0"/>
            </a:endParaRPr>
          </a:p>
          <a:p>
            <a:pPr>
              <a:lnSpc>
                <a:spcPct val="90000"/>
              </a:lnSpc>
              <a:spcBef>
                <a:spcPts val="600"/>
              </a:spcBef>
              <a:buSzPct val="95000"/>
              <a:buFont typeface="Wingdings 2" charset="0"/>
              <a:buChar char=""/>
              <a:defRPr/>
            </a:pPr>
            <a:r>
              <a:rPr lang="nl-NL" dirty="0" err="1">
                <a:latin typeface="Arial" charset="0"/>
                <a:cs typeface="Arial" charset="0"/>
              </a:rPr>
              <a:t>selection</a:t>
            </a:r>
            <a:r>
              <a:rPr lang="nl-NL" dirty="0">
                <a:latin typeface="Arial" charset="0"/>
                <a:cs typeface="Arial" charset="0"/>
              </a:rPr>
              <a:t> </a:t>
            </a:r>
            <a:r>
              <a:rPr lang="nl-NL" dirty="0" err="1">
                <a:latin typeface="Arial" charset="0"/>
                <a:cs typeface="Arial" charset="0"/>
              </a:rPr>
              <a:t>mechanism</a:t>
            </a:r>
            <a:r>
              <a:rPr lang="nl-NL" dirty="0">
                <a:latin typeface="Arial" charset="0"/>
                <a:cs typeface="Arial" charset="0"/>
              </a:rPr>
              <a:t> </a:t>
            </a:r>
            <a:r>
              <a:rPr lang="nl-NL" dirty="0" err="1">
                <a:latin typeface="Arial" charset="0"/>
                <a:cs typeface="Arial" charset="0"/>
              </a:rPr>
              <a:t>and</a:t>
            </a:r>
            <a:r>
              <a:rPr lang="nl-NL" dirty="0">
                <a:latin typeface="Arial" charset="0"/>
                <a:cs typeface="Arial" charset="0"/>
              </a:rPr>
              <a:t> </a:t>
            </a:r>
            <a:r>
              <a:rPr lang="nl-NL" dirty="0" err="1">
                <a:latin typeface="Arial" charset="0"/>
                <a:cs typeface="Arial" charset="0"/>
              </a:rPr>
              <a:t>selective</a:t>
            </a:r>
            <a:r>
              <a:rPr lang="nl-NL" dirty="0">
                <a:latin typeface="Arial" charset="0"/>
                <a:cs typeface="Arial" charset="0"/>
              </a:rPr>
              <a:t> </a:t>
            </a:r>
            <a:r>
              <a:rPr lang="nl-NL" dirty="0" err="1">
                <a:latin typeface="Arial" charset="0"/>
                <a:cs typeface="Arial" charset="0"/>
              </a:rPr>
              <a:t>pressure</a:t>
            </a:r>
            <a:r>
              <a:rPr lang="nl-NL" dirty="0">
                <a:latin typeface="Arial" charset="0"/>
                <a:cs typeface="Arial" charset="0"/>
              </a:rPr>
              <a:t> (e.g. </a:t>
            </a:r>
            <a:r>
              <a:rPr lang="nl-NL" dirty="0" err="1">
                <a:latin typeface="Arial" charset="0"/>
                <a:cs typeface="Arial" charset="0"/>
              </a:rPr>
              <a:t>tournament</a:t>
            </a:r>
            <a:r>
              <a:rPr lang="nl-NL" dirty="0">
                <a:latin typeface="Arial" charset="0"/>
                <a:cs typeface="Arial" charset="0"/>
              </a:rPr>
              <a:t> </a:t>
            </a:r>
            <a:r>
              <a:rPr lang="nl-NL" dirty="0" err="1">
                <a:latin typeface="Arial" charset="0"/>
                <a:cs typeface="Arial" charset="0"/>
              </a:rPr>
              <a:t>size</a:t>
            </a:r>
            <a:r>
              <a:rPr lang="nl-NL" dirty="0">
                <a:latin typeface="Arial" charset="0"/>
                <a:cs typeface="Arial" charset="0"/>
              </a:rPr>
              <a:t>)</a:t>
            </a:r>
          </a:p>
          <a:p>
            <a:pPr>
              <a:lnSpc>
                <a:spcPct val="90000"/>
              </a:lnSpc>
              <a:spcBef>
                <a:spcPts val="600"/>
              </a:spcBef>
              <a:buSzPct val="95000"/>
              <a:buFont typeface="Wingdings 2" charset="0"/>
              <a:buChar char=""/>
              <a:defRPr/>
            </a:pPr>
            <a:r>
              <a:rPr lang="nl-NL" dirty="0" err="1">
                <a:latin typeface="Arial" charset="0"/>
                <a:cs typeface="Arial" charset="0"/>
              </a:rPr>
              <a:t>population</a:t>
            </a:r>
            <a:r>
              <a:rPr lang="nl-NL" dirty="0">
                <a:latin typeface="Arial" charset="0"/>
                <a:cs typeface="Arial" charset="0"/>
              </a:rPr>
              <a:t> </a:t>
            </a:r>
            <a:r>
              <a:rPr lang="nl-NL" dirty="0" err="1">
                <a:latin typeface="Arial" charset="0"/>
                <a:cs typeface="Arial" charset="0"/>
              </a:rPr>
              <a:t>size</a:t>
            </a:r>
            <a:endParaRPr lang="nl-NL" dirty="0">
              <a:latin typeface="Arial" charset="0"/>
              <a:cs typeface="Arial" charset="0"/>
            </a:endParaRPr>
          </a:p>
          <a:p>
            <a:pPr>
              <a:lnSpc>
                <a:spcPct val="90000"/>
              </a:lnSpc>
              <a:spcBef>
                <a:spcPts val="600"/>
              </a:spcBef>
              <a:buClrTx/>
              <a:buSzPct val="95000"/>
              <a:buFontTx/>
              <a:buNone/>
              <a:defRPr/>
            </a:pPr>
            <a:endParaRPr lang="nl-NL" dirty="0">
              <a:latin typeface="Arial" charset="0"/>
              <a:cs typeface="Arial" charset="0"/>
            </a:endParaRPr>
          </a:p>
          <a:p>
            <a:pPr>
              <a:lnSpc>
                <a:spcPct val="90000"/>
              </a:lnSpc>
              <a:spcBef>
                <a:spcPts val="600"/>
              </a:spcBef>
              <a:buClrTx/>
              <a:buSzPct val="95000"/>
              <a:buFontTx/>
              <a:buNone/>
              <a:defRPr/>
            </a:pPr>
            <a:r>
              <a:rPr lang="nl-NL" dirty="0" err="1">
                <a:latin typeface="Arial" charset="0"/>
                <a:cs typeface="Arial" charset="0"/>
              </a:rPr>
              <a:t>Good</a:t>
            </a:r>
            <a:r>
              <a:rPr lang="nl-NL" dirty="0">
                <a:latin typeface="Arial" charset="0"/>
                <a:cs typeface="Arial" charset="0"/>
              </a:rPr>
              <a:t> parameter </a:t>
            </a:r>
            <a:r>
              <a:rPr lang="nl-NL" dirty="0" err="1">
                <a:latin typeface="Arial" charset="0"/>
                <a:cs typeface="Arial" charset="0"/>
              </a:rPr>
              <a:t>values</a:t>
            </a:r>
            <a:r>
              <a:rPr lang="nl-NL" dirty="0">
                <a:latin typeface="Arial" charset="0"/>
                <a:cs typeface="Arial" charset="0"/>
              </a:rPr>
              <a:t> </a:t>
            </a:r>
            <a:r>
              <a:rPr lang="nl-NL" dirty="0" err="1">
                <a:latin typeface="Arial" charset="0"/>
                <a:cs typeface="Arial" charset="0"/>
              </a:rPr>
              <a:t>facilitate</a:t>
            </a:r>
            <a:r>
              <a:rPr lang="nl-NL" dirty="0">
                <a:latin typeface="Arial" charset="0"/>
                <a:cs typeface="Arial" charset="0"/>
              </a:rPr>
              <a:t> </a:t>
            </a:r>
            <a:r>
              <a:rPr lang="nl-NL" dirty="0" err="1">
                <a:latin typeface="Arial" charset="0"/>
                <a:cs typeface="Arial" charset="0"/>
              </a:rPr>
              <a:t>good</a:t>
            </a:r>
            <a:r>
              <a:rPr lang="nl-NL" dirty="0">
                <a:latin typeface="Arial" charset="0"/>
                <a:cs typeface="Arial" charset="0"/>
              </a:rPr>
              <a:t> performance</a:t>
            </a:r>
          </a:p>
          <a:p>
            <a:pPr>
              <a:lnSpc>
                <a:spcPct val="90000"/>
              </a:lnSpc>
              <a:spcBef>
                <a:spcPts val="600"/>
              </a:spcBef>
              <a:buClrTx/>
              <a:buSzPct val="95000"/>
              <a:buFontTx/>
              <a:buNone/>
              <a:defRPr/>
            </a:pPr>
            <a:endParaRPr lang="nl-NL" dirty="0">
              <a:latin typeface="Arial" charset="0"/>
              <a:cs typeface="Arial" charset="0"/>
            </a:endParaRPr>
          </a:p>
          <a:p>
            <a:pPr>
              <a:lnSpc>
                <a:spcPct val="90000"/>
              </a:lnSpc>
              <a:spcBef>
                <a:spcPts val="600"/>
              </a:spcBef>
              <a:buClrTx/>
              <a:buSzPct val="95000"/>
              <a:buFontTx/>
              <a:buNone/>
              <a:defRPr/>
            </a:pPr>
            <a:r>
              <a:rPr lang="nl-NL" dirty="0">
                <a:solidFill>
                  <a:srgbClr val="E46C0A"/>
                </a:solidFill>
                <a:latin typeface="Arial" charset="0"/>
                <a:cs typeface="Arial" charset="0"/>
              </a:rPr>
              <a:t>Q1 How </a:t>
            </a:r>
            <a:r>
              <a:rPr lang="nl-NL" dirty="0" err="1">
                <a:solidFill>
                  <a:srgbClr val="E46C0A"/>
                </a:solidFill>
                <a:latin typeface="Arial" charset="0"/>
                <a:cs typeface="Arial" charset="0"/>
              </a:rPr>
              <a:t>to</a:t>
            </a:r>
            <a:r>
              <a:rPr lang="nl-NL" dirty="0">
                <a:solidFill>
                  <a:srgbClr val="E46C0A"/>
                </a:solidFill>
                <a:latin typeface="Arial" charset="0"/>
                <a:cs typeface="Arial" charset="0"/>
              </a:rPr>
              <a:t> </a:t>
            </a:r>
            <a:r>
              <a:rPr lang="nl-NL" dirty="0" err="1">
                <a:solidFill>
                  <a:srgbClr val="E46C0A"/>
                </a:solidFill>
                <a:latin typeface="Arial" charset="0"/>
                <a:cs typeface="Arial" charset="0"/>
              </a:rPr>
              <a:t>find</a:t>
            </a:r>
            <a:r>
              <a:rPr lang="nl-NL" dirty="0">
                <a:solidFill>
                  <a:srgbClr val="E46C0A"/>
                </a:solidFill>
                <a:latin typeface="Arial" charset="0"/>
                <a:cs typeface="Arial" charset="0"/>
              </a:rPr>
              <a:t> </a:t>
            </a:r>
            <a:r>
              <a:rPr lang="nl-NL" dirty="0" err="1">
                <a:solidFill>
                  <a:srgbClr val="E46C0A"/>
                </a:solidFill>
                <a:latin typeface="Arial" charset="0"/>
                <a:cs typeface="Arial" charset="0"/>
              </a:rPr>
              <a:t>good</a:t>
            </a:r>
            <a:r>
              <a:rPr lang="nl-NL" dirty="0">
                <a:solidFill>
                  <a:srgbClr val="E46C0A"/>
                </a:solidFill>
                <a:latin typeface="Arial" charset="0"/>
                <a:cs typeface="Arial" charset="0"/>
              </a:rPr>
              <a:t> parameter </a:t>
            </a:r>
            <a:r>
              <a:rPr lang="nl-NL" dirty="0" err="1">
                <a:solidFill>
                  <a:srgbClr val="E46C0A"/>
                </a:solidFill>
                <a:latin typeface="Arial" charset="0"/>
                <a:cs typeface="Arial" charset="0"/>
              </a:rPr>
              <a:t>values</a:t>
            </a:r>
            <a:r>
              <a:rPr lang="nl-NL" dirty="0">
                <a:solidFill>
                  <a:srgbClr val="E46C0A"/>
                </a:solidFill>
                <a:latin typeface="Arial" charset="0"/>
                <a:cs typeface="Arial" charset="0"/>
              </a:rPr>
              <a:t> ?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85CF2-87A1-424D-AAB4-8DA3F7B30A26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7414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 (2/2)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buClrTx/>
              <a:buSzPct val="95000"/>
              <a:buFontTx/>
              <a:buNone/>
              <a:defRPr/>
            </a:pPr>
            <a:r>
              <a:rPr lang="nl-NL" dirty="0">
                <a:latin typeface="Arial" charset="0"/>
                <a:cs typeface="Arial" charset="0"/>
              </a:rPr>
              <a:t>EA parameters are </a:t>
            </a:r>
            <a:r>
              <a:rPr lang="nl-NL" dirty="0" err="1">
                <a:latin typeface="Arial" charset="0"/>
                <a:cs typeface="Arial" charset="0"/>
              </a:rPr>
              <a:t>rigid</a:t>
            </a:r>
            <a:r>
              <a:rPr lang="nl-NL" dirty="0">
                <a:latin typeface="Arial" charset="0"/>
                <a:cs typeface="Arial" charset="0"/>
              </a:rPr>
              <a:t> (constant </a:t>
            </a:r>
            <a:r>
              <a:rPr lang="nl-NL" dirty="0" err="1">
                <a:latin typeface="Arial" charset="0"/>
                <a:cs typeface="Arial" charset="0"/>
              </a:rPr>
              <a:t>during</a:t>
            </a:r>
            <a:r>
              <a:rPr lang="nl-NL" dirty="0">
                <a:latin typeface="Arial" charset="0"/>
                <a:cs typeface="Arial" charset="0"/>
              </a:rPr>
              <a:t> a run)</a:t>
            </a:r>
          </a:p>
          <a:p>
            <a:pPr algn="ctr">
              <a:spcBef>
                <a:spcPts val="600"/>
              </a:spcBef>
              <a:buClrTx/>
              <a:buSzPct val="95000"/>
              <a:buFontTx/>
              <a:buNone/>
              <a:defRPr/>
            </a:pPr>
            <a:r>
              <a:rPr lang="nl-NL" dirty="0">
                <a:latin typeface="Arial" charset="0"/>
                <a:cs typeface="Arial" charset="0"/>
              </a:rPr>
              <a:t>BUT</a:t>
            </a:r>
          </a:p>
          <a:p>
            <a:pPr>
              <a:spcBef>
                <a:spcPts val="600"/>
              </a:spcBef>
              <a:buClrTx/>
              <a:buSzPct val="95000"/>
              <a:buFontTx/>
              <a:buNone/>
              <a:defRPr/>
            </a:pPr>
            <a:r>
              <a:rPr lang="nl-NL" dirty="0" err="1">
                <a:latin typeface="Arial" charset="0"/>
                <a:cs typeface="Arial" charset="0"/>
              </a:rPr>
              <a:t>an</a:t>
            </a:r>
            <a:r>
              <a:rPr lang="nl-NL" dirty="0">
                <a:latin typeface="Arial" charset="0"/>
                <a:cs typeface="Arial" charset="0"/>
              </a:rPr>
              <a:t> EA is a </a:t>
            </a:r>
            <a:r>
              <a:rPr lang="nl-NL" dirty="0" err="1">
                <a:latin typeface="Arial" charset="0"/>
                <a:cs typeface="Arial" charset="0"/>
              </a:rPr>
              <a:t>dynamic</a:t>
            </a:r>
            <a:r>
              <a:rPr lang="nl-NL" dirty="0">
                <a:latin typeface="Arial" charset="0"/>
                <a:cs typeface="Arial" charset="0"/>
              </a:rPr>
              <a:t>, </a:t>
            </a:r>
            <a:r>
              <a:rPr lang="nl-NL" dirty="0" err="1">
                <a:latin typeface="Arial" charset="0"/>
                <a:cs typeface="Arial" charset="0"/>
              </a:rPr>
              <a:t>adaptive</a:t>
            </a:r>
            <a:r>
              <a:rPr lang="nl-NL" dirty="0">
                <a:latin typeface="Arial" charset="0"/>
                <a:cs typeface="Arial" charset="0"/>
              </a:rPr>
              <a:t> </a:t>
            </a:r>
            <a:r>
              <a:rPr lang="nl-NL" dirty="0" err="1">
                <a:latin typeface="Arial" charset="0"/>
                <a:cs typeface="Arial" charset="0"/>
              </a:rPr>
              <a:t>process</a:t>
            </a:r>
            <a:endParaRPr lang="nl-NL" dirty="0">
              <a:latin typeface="Arial" charset="0"/>
              <a:cs typeface="Arial" charset="0"/>
            </a:endParaRPr>
          </a:p>
          <a:p>
            <a:pPr algn="ctr">
              <a:spcBef>
                <a:spcPts val="600"/>
              </a:spcBef>
              <a:buClrTx/>
              <a:buSzPct val="95000"/>
              <a:buFontTx/>
              <a:buNone/>
              <a:defRPr/>
            </a:pPr>
            <a:r>
              <a:rPr lang="nl-NL" dirty="0">
                <a:latin typeface="Arial" charset="0"/>
                <a:cs typeface="Arial" charset="0"/>
              </a:rPr>
              <a:t>THUS</a:t>
            </a:r>
          </a:p>
          <a:p>
            <a:pPr>
              <a:spcBef>
                <a:spcPts val="600"/>
              </a:spcBef>
              <a:buClrTx/>
              <a:buSzPct val="95000"/>
              <a:buFontTx/>
              <a:buNone/>
              <a:defRPr/>
            </a:pPr>
            <a:r>
              <a:rPr lang="nl-NL" dirty="0" err="1">
                <a:latin typeface="Arial" charset="0"/>
                <a:cs typeface="Arial" charset="0"/>
              </a:rPr>
              <a:t>optimal</a:t>
            </a:r>
            <a:r>
              <a:rPr lang="nl-NL" dirty="0">
                <a:latin typeface="Arial" charset="0"/>
                <a:cs typeface="Arial" charset="0"/>
              </a:rPr>
              <a:t> parameter </a:t>
            </a:r>
            <a:r>
              <a:rPr lang="nl-NL" dirty="0" err="1">
                <a:latin typeface="Arial" charset="0"/>
                <a:cs typeface="Arial" charset="0"/>
              </a:rPr>
              <a:t>values</a:t>
            </a:r>
            <a:r>
              <a:rPr lang="nl-NL" dirty="0">
                <a:latin typeface="Arial" charset="0"/>
                <a:cs typeface="Arial" charset="0"/>
              </a:rPr>
              <a:t> </a:t>
            </a:r>
            <a:r>
              <a:rPr lang="nl-NL" dirty="0" err="1">
                <a:latin typeface="Arial" charset="0"/>
                <a:cs typeface="Arial" charset="0"/>
              </a:rPr>
              <a:t>may</a:t>
            </a:r>
            <a:r>
              <a:rPr lang="nl-NL" dirty="0">
                <a:latin typeface="Arial" charset="0"/>
                <a:cs typeface="Arial" charset="0"/>
              </a:rPr>
              <a:t> </a:t>
            </a:r>
            <a:r>
              <a:rPr lang="nl-NL" dirty="0" err="1">
                <a:latin typeface="Arial" charset="0"/>
                <a:cs typeface="Arial" charset="0"/>
              </a:rPr>
              <a:t>vary</a:t>
            </a:r>
            <a:r>
              <a:rPr lang="nl-NL" dirty="0">
                <a:latin typeface="Arial" charset="0"/>
                <a:cs typeface="Arial" charset="0"/>
              </a:rPr>
              <a:t> </a:t>
            </a:r>
            <a:r>
              <a:rPr lang="nl-NL" dirty="0" err="1">
                <a:latin typeface="Arial" charset="0"/>
                <a:cs typeface="Arial" charset="0"/>
              </a:rPr>
              <a:t>during</a:t>
            </a:r>
            <a:r>
              <a:rPr lang="nl-NL" dirty="0">
                <a:latin typeface="Arial" charset="0"/>
                <a:cs typeface="Arial" charset="0"/>
              </a:rPr>
              <a:t> a run</a:t>
            </a:r>
          </a:p>
          <a:p>
            <a:pPr>
              <a:spcBef>
                <a:spcPts val="600"/>
              </a:spcBef>
              <a:buClrTx/>
              <a:buSzPct val="95000"/>
              <a:buFontTx/>
              <a:buNone/>
              <a:defRPr/>
            </a:pPr>
            <a:endParaRPr lang="nl-NL" dirty="0">
              <a:latin typeface="Arial" charset="0"/>
              <a:cs typeface="Arial" charset="0"/>
            </a:endParaRPr>
          </a:p>
          <a:p>
            <a:pPr>
              <a:spcBef>
                <a:spcPts val="600"/>
              </a:spcBef>
              <a:buClrTx/>
              <a:buSzPct val="95000"/>
              <a:buFontTx/>
              <a:buNone/>
              <a:defRPr/>
            </a:pPr>
            <a:r>
              <a:rPr lang="nl-NL" dirty="0">
                <a:solidFill>
                  <a:srgbClr val="E46C0A"/>
                </a:solidFill>
                <a:latin typeface="Arial" charset="0"/>
                <a:cs typeface="Arial" charset="0"/>
              </a:rPr>
              <a:t>Q2: How </a:t>
            </a:r>
            <a:r>
              <a:rPr lang="nl-NL" dirty="0" err="1">
                <a:solidFill>
                  <a:srgbClr val="E46C0A"/>
                </a:solidFill>
                <a:latin typeface="Arial" charset="0"/>
                <a:cs typeface="Arial" charset="0"/>
              </a:rPr>
              <a:t>to</a:t>
            </a:r>
            <a:r>
              <a:rPr lang="nl-NL" dirty="0">
                <a:solidFill>
                  <a:srgbClr val="E46C0A"/>
                </a:solidFill>
                <a:latin typeface="Arial" charset="0"/>
                <a:cs typeface="Arial" charset="0"/>
              </a:rPr>
              <a:t> </a:t>
            </a:r>
            <a:r>
              <a:rPr lang="nl-NL" dirty="0" err="1">
                <a:solidFill>
                  <a:srgbClr val="E46C0A"/>
                </a:solidFill>
                <a:latin typeface="Arial" charset="0"/>
                <a:cs typeface="Arial" charset="0"/>
              </a:rPr>
              <a:t>vary</a:t>
            </a:r>
            <a:r>
              <a:rPr lang="nl-NL" dirty="0">
                <a:solidFill>
                  <a:srgbClr val="E46C0A"/>
                </a:solidFill>
                <a:latin typeface="Arial" charset="0"/>
                <a:cs typeface="Arial" charset="0"/>
              </a:rPr>
              <a:t> parameter </a:t>
            </a:r>
            <a:r>
              <a:rPr lang="nl-NL" dirty="0" err="1">
                <a:solidFill>
                  <a:srgbClr val="E46C0A"/>
                </a:solidFill>
                <a:latin typeface="Arial" charset="0"/>
                <a:cs typeface="Arial" charset="0"/>
              </a:rPr>
              <a:t>values</a:t>
            </a:r>
            <a:r>
              <a:rPr lang="nl-NL" dirty="0">
                <a:solidFill>
                  <a:srgbClr val="E46C0A"/>
                </a:solidFill>
                <a:latin typeface="Arial" charset="0"/>
                <a:cs typeface="Arial" charset="0"/>
              </a:rPr>
              <a:t>?</a:t>
            </a:r>
          </a:p>
          <a:p>
            <a:endParaRPr lang="en-US" dirty="0">
              <a:solidFill>
                <a:srgbClr val="E46C0A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85CF2-87A1-424D-AAB4-8DA3F7B30A26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6945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 Setting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85CF2-87A1-424D-AAB4-8DA3F7B30A26}" type="slidenum">
              <a:rPr lang="en-US" smtClean="0"/>
              <a:t>5</a:t>
            </a:fld>
            <a:endParaRPr lang="en-US" dirty="0"/>
          </a:p>
        </p:txBody>
      </p:sp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984" r="24997" b="39948"/>
          <a:stretch>
            <a:fillRect/>
          </a:stretch>
        </p:blipFill>
        <p:spPr bwMode="auto">
          <a:xfrm>
            <a:off x="1143000" y="2451100"/>
            <a:ext cx="6729413" cy="166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l="-4984" r="24997" b="39948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990552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 Settings:</a:t>
            </a:r>
            <a:br>
              <a:rPr lang="en-US" dirty="0" smtClean="0"/>
            </a:br>
            <a:r>
              <a:rPr lang="en-US" dirty="0" smtClean="0"/>
              <a:t>Tuning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ts val="600"/>
              </a:spcBef>
              <a:buClrTx/>
              <a:buSzPct val="95000"/>
              <a:buFontTx/>
              <a:buNone/>
            </a:pPr>
            <a:r>
              <a:rPr lang="nl-NL" dirty="0">
                <a:solidFill>
                  <a:srgbClr val="E46C0A"/>
                </a:solidFill>
                <a:latin typeface="Arial" charset="0"/>
                <a:cs typeface="Arial" charset="0"/>
              </a:rPr>
              <a:t>Parameter </a:t>
            </a:r>
            <a:r>
              <a:rPr lang="nl-NL" dirty="0" err="1">
                <a:solidFill>
                  <a:srgbClr val="E46C0A"/>
                </a:solidFill>
                <a:latin typeface="Arial" charset="0"/>
                <a:cs typeface="Arial" charset="0"/>
              </a:rPr>
              <a:t>tuning</a:t>
            </a:r>
            <a:r>
              <a:rPr lang="nl-NL" dirty="0">
                <a:latin typeface="Arial" charset="0"/>
                <a:cs typeface="Arial" charset="0"/>
              </a:rPr>
              <a:t>: the traditional way of </a:t>
            </a:r>
            <a:r>
              <a:rPr lang="nl-NL" dirty="0" err="1">
                <a:latin typeface="Arial" charset="0"/>
                <a:cs typeface="Arial" charset="0"/>
              </a:rPr>
              <a:t>testing</a:t>
            </a:r>
            <a:r>
              <a:rPr lang="nl-NL" dirty="0">
                <a:latin typeface="Arial" charset="0"/>
                <a:cs typeface="Arial" charset="0"/>
              </a:rPr>
              <a:t> </a:t>
            </a:r>
            <a:r>
              <a:rPr lang="nl-NL" dirty="0" err="1">
                <a:latin typeface="Arial" charset="0"/>
                <a:cs typeface="Arial" charset="0"/>
              </a:rPr>
              <a:t>and</a:t>
            </a:r>
            <a:endParaRPr lang="nl-NL" dirty="0">
              <a:latin typeface="Arial" charset="0"/>
              <a:cs typeface="Arial" charset="0"/>
            </a:endParaRPr>
          </a:p>
          <a:p>
            <a:pPr>
              <a:lnSpc>
                <a:spcPct val="90000"/>
              </a:lnSpc>
              <a:spcBef>
                <a:spcPts val="600"/>
              </a:spcBef>
              <a:buClrTx/>
              <a:buSzPct val="95000"/>
              <a:buFontTx/>
              <a:buNone/>
            </a:pPr>
            <a:r>
              <a:rPr lang="nl-NL" dirty="0" err="1">
                <a:latin typeface="Arial" charset="0"/>
                <a:cs typeface="Arial" charset="0"/>
              </a:rPr>
              <a:t>comparing</a:t>
            </a:r>
            <a:r>
              <a:rPr lang="nl-NL" dirty="0">
                <a:latin typeface="Arial" charset="0"/>
                <a:cs typeface="Arial" charset="0"/>
              </a:rPr>
              <a:t> different </a:t>
            </a:r>
            <a:r>
              <a:rPr lang="nl-NL" dirty="0" err="1">
                <a:latin typeface="Arial" charset="0"/>
                <a:cs typeface="Arial" charset="0"/>
              </a:rPr>
              <a:t>values</a:t>
            </a:r>
            <a:r>
              <a:rPr lang="nl-NL" dirty="0">
                <a:latin typeface="Arial" charset="0"/>
                <a:cs typeface="Arial" charset="0"/>
              </a:rPr>
              <a:t> </a:t>
            </a:r>
            <a:r>
              <a:rPr lang="nl-NL" dirty="0" err="1">
                <a:solidFill>
                  <a:srgbClr val="E46C0A"/>
                </a:solidFill>
                <a:latin typeface="Arial" charset="0"/>
                <a:cs typeface="Arial" charset="0"/>
              </a:rPr>
              <a:t>before</a:t>
            </a:r>
            <a:r>
              <a:rPr lang="nl-NL" dirty="0">
                <a:solidFill>
                  <a:srgbClr val="E46C0A"/>
                </a:solidFill>
                <a:latin typeface="Arial" charset="0"/>
                <a:cs typeface="Arial" charset="0"/>
              </a:rPr>
              <a:t> the “real” run</a:t>
            </a:r>
          </a:p>
          <a:p>
            <a:pPr>
              <a:lnSpc>
                <a:spcPct val="90000"/>
              </a:lnSpc>
              <a:spcBef>
                <a:spcPts val="600"/>
              </a:spcBef>
              <a:buClrTx/>
              <a:buSzPct val="95000"/>
              <a:buFontTx/>
              <a:buNone/>
            </a:pPr>
            <a:endParaRPr lang="nl-NL" dirty="0">
              <a:solidFill>
                <a:srgbClr val="E46C0A"/>
              </a:solidFill>
              <a:latin typeface="Arial" charset="0"/>
              <a:cs typeface="Arial" charset="0"/>
            </a:endParaRPr>
          </a:p>
          <a:p>
            <a:pPr>
              <a:lnSpc>
                <a:spcPct val="90000"/>
              </a:lnSpc>
              <a:spcBef>
                <a:spcPts val="600"/>
              </a:spcBef>
              <a:buClrTx/>
              <a:buSzPct val="95000"/>
              <a:buFontTx/>
              <a:buNone/>
            </a:pPr>
            <a:r>
              <a:rPr lang="nl-NL" dirty="0" err="1">
                <a:latin typeface="Arial" charset="0"/>
                <a:cs typeface="Arial" charset="0"/>
              </a:rPr>
              <a:t>Problems</a:t>
            </a:r>
            <a:r>
              <a:rPr lang="nl-NL" dirty="0">
                <a:latin typeface="Arial" charset="0"/>
                <a:cs typeface="Arial" charset="0"/>
              </a:rPr>
              <a:t>:</a:t>
            </a:r>
          </a:p>
          <a:p>
            <a:pPr>
              <a:lnSpc>
                <a:spcPct val="90000"/>
              </a:lnSpc>
              <a:spcBef>
                <a:spcPts val="600"/>
              </a:spcBef>
              <a:buSzPct val="95000"/>
              <a:buFont typeface="Wingdings 2" charset="0"/>
              <a:buChar char=""/>
            </a:pPr>
            <a:r>
              <a:rPr lang="nl-NL" dirty="0">
                <a:latin typeface="Arial" charset="0"/>
                <a:cs typeface="Arial" charset="0"/>
              </a:rPr>
              <a:t>users </a:t>
            </a:r>
            <a:r>
              <a:rPr lang="nl-NL" dirty="0" err="1">
                <a:latin typeface="Arial" charset="0"/>
                <a:cs typeface="Arial" charset="0"/>
              </a:rPr>
              <a:t>mistakes</a:t>
            </a:r>
            <a:r>
              <a:rPr lang="nl-NL" dirty="0">
                <a:latin typeface="Arial" charset="0"/>
                <a:cs typeface="Arial" charset="0"/>
              </a:rPr>
              <a:t> in </a:t>
            </a:r>
            <a:r>
              <a:rPr lang="nl-NL" dirty="0" err="1">
                <a:latin typeface="Arial" charset="0"/>
                <a:cs typeface="Arial" charset="0"/>
              </a:rPr>
              <a:t>settings</a:t>
            </a:r>
            <a:r>
              <a:rPr lang="nl-NL" dirty="0">
                <a:latin typeface="Arial" charset="0"/>
                <a:cs typeface="Arial" charset="0"/>
              </a:rPr>
              <a:t> </a:t>
            </a:r>
            <a:r>
              <a:rPr lang="nl-NL" dirty="0" err="1">
                <a:latin typeface="Arial" charset="0"/>
                <a:cs typeface="Arial" charset="0"/>
              </a:rPr>
              <a:t>can</a:t>
            </a:r>
            <a:r>
              <a:rPr lang="nl-NL" dirty="0">
                <a:latin typeface="Arial" charset="0"/>
                <a:cs typeface="Arial" charset="0"/>
              </a:rPr>
              <a:t> </a:t>
            </a:r>
            <a:r>
              <a:rPr lang="nl-NL" dirty="0" err="1">
                <a:latin typeface="Arial" charset="0"/>
                <a:cs typeface="Arial" charset="0"/>
              </a:rPr>
              <a:t>be</a:t>
            </a:r>
            <a:r>
              <a:rPr lang="nl-NL" dirty="0">
                <a:latin typeface="Arial" charset="0"/>
                <a:cs typeface="Arial" charset="0"/>
              </a:rPr>
              <a:t> sources of </a:t>
            </a:r>
            <a:r>
              <a:rPr lang="nl-NL" dirty="0" err="1">
                <a:latin typeface="Arial" charset="0"/>
                <a:cs typeface="Arial" charset="0"/>
              </a:rPr>
              <a:t>errors</a:t>
            </a:r>
            <a:r>
              <a:rPr lang="nl-NL" dirty="0">
                <a:latin typeface="Arial" charset="0"/>
                <a:cs typeface="Arial" charset="0"/>
              </a:rPr>
              <a:t> or sub-</a:t>
            </a:r>
            <a:r>
              <a:rPr lang="nl-NL" dirty="0" err="1">
                <a:latin typeface="Arial" charset="0"/>
                <a:cs typeface="Arial" charset="0"/>
              </a:rPr>
              <a:t>optimal</a:t>
            </a:r>
            <a:r>
              <a:rPr lang="nl-NL" dirty="0">
                <a:latin typeface="Arial" charset="0"/>
                <a:cs typeface="Arial" charset="0"/>
              </a:rPr>
              <a:t> performance</a:t>
            </a:r>
          </a:p>
          <a:p>
            <a:pPr>
              <a:lnSpc>
                <a:spcPct val="90000"/>
              </a:lnSpc>
              <a:spcBef>
                <a:spcPts val="600"/>
              </a:spcBef>
              <a:buSzPct val="95000"/>
              <a:buFont typeface="Wingdings 2" charset="0"/>
              <a:buChar char=""/>
            </a:pPr>
            <a:r>
              <a:rPr lang="nl-NL" dirty="0">
                <a:latin typeface="Arial" charset="0"/>
                <a:cs typeface="Arial" charset="0"/>
              </a:rPr>
              <a:t>parameters </a:t>
            </a:r>
            <a:r>
              <a:rPr lang="nl-NL" dirty="0" err="1">
                <a:latin typeface="Arial" charset="0"/>
                <a:cs typeface="Arial" charset="0"/>
              </a:rPr>
              <a:t>interact</a:t>
            </a:r>
            <a:r>
              <a:rPr lang="nl-NL" dirty="0">
                <a:latin typeface="Arial" charset="0"/>
                <a:cs typeface="Arial" charset="0"/>
              </a:rPr>
              <a:t>: </a:t>
            </a:r>
            <a:r>
              <a:rPr lang="nl-NL" dirty="0" err="1">
                <a:latin typeface="Arial" charset="0"/>
                <a:cs typeface="Arial" charset="0"/>
              </a:rPr>
              <a:t>exhaustive</a:t>
            </a:r>
            <a:r>
              <a:rPr lang="nl-NL" dirty="0">
                <a:latin typeface="Arial" charset="0"/>
                <a:cs typeface="Arial" charset="0"/>
              </a:rPr>
              <a:t> search is </a:t>
            </a:r>
            <a:r>
              <a:rPr lang="nl-NL" dirty="0" err="1">
                <a:latin typeface="Arial" charset="0"/>
                <a:cs typeface="Arial" charset="0"/>
              </a:rPr>
              <a:t>not</a:t>
            </a:r>
            <a:r>
              <a:rPr lang="nl-NL" dirty="0">
                <a:latin typeface="Arial" charset="0"/>
                <a:cs typeface="Arial" charset="0"/>
              </a:rPr>
              <a:t> </a:t>
            </a:r>
            <a:r>
              <a:rPr lang="nl-NL" dirty="0" err="1">
                <a:latin typeface="Arial" charset="0"/>
                <a:cs typeface="Arial" charset="0"/>
              </a:rPr>
              <a:t>practicable</a:t>
            </a:r>
            <a:endParaRPr lang="nl-NL" dirty="0">
              <a:latin typeface="Arial" charset="0"/>
              <a:cs typeface="Arial" charset="0"/>
            </a:endParaRPr>
          </a:p>
          <a:p>
            <a:pPr>
              <a:lnSpc>
                <a:spcPct val="90000"/>
              </a:lnSpc>
              <a:spcBef>
                <a:spcPts val="600"/>
              </a:spcBef>
              <a:buSzPct val="95000"/>
              <a:buFont typeface="Wingdings 2" charset="0"/>
              <a:buChar char=""/>
            </a:pPr>
            <a:r>
              <a:rPr lang="nl-NL" dirty="0" err="1">
                <a:latin typeface="Arial" charset="0"/>
                <a:cs typeface="Arial" charset="0"/>
              </a:rPr>
              <a:t>costs</a:t>
            </a:r>
            <a:r>
              <a:rPr lang="nl-NL" dirty="0">
                <a:latin typeface="Arial" charset="0"/>
                <a:cs typeface="Arial" charset="0"/>
              </a:rPr>
              <a:t> </a:t>
            </a:r>
            <a:r>
              <a:rPr lang="nl-NL" dirty="0" err="1">
                <a:latin typeface="Arial" charset="0"/>
                <a:cs typeface="Arial" charset="0"/>
              </a:rPr>
              <a:t>much</a:t>
            </a:r>
            <a:r>
              <a:rPr lang="nl-NL" dirty="0">
                <a:latin typeface="Arial" charset="0"/>
                <a:cs typeface="Arial" charset="0"/>
              </a:rPr>
              <a:t> time even </a:t>
            </a:r>
            <a:r>
              <a:rPr lang="nl-NL" dirty="0" err="1">
                <a:latin typeface="Arial" charset="0"/>
                <a:cs typeface="Arial" charset="0"/>
              </a:rPr>
              <a:t>with</a:t>
            </a:r>
            <a:r>
              <a:rPr lang="nl-NL" dirty="0">
                <a:latin typeface="Arial" charset="0"/>
                <a:cs typeface="Arial" charset="0"/>
              </a:rPr>
              <a:t> “smart” </a:t>
            </a:r>
            <a:r>
              <a:rPr lang="nl-NL" dirty="0" err="1">
                <a:latin typeface="Arial" charset="0"/>
                <a:cs typeface="Arial" charset="0"/>
              </a:rPr>
              <a:t>tuning</a:t>
            </a:r>
            <a:endParaRPr lang="nl-NL" dirty="0">
              <a:latin typeface="Arial" charset="0"/>
              <a:cs typeface="Arial" charset="0"/>
            </a:endParaRPr>
          </a:p>
          <a:p>
            <a:pPr>
              <a:lnSpc>
                <a:spcPct val="90000"/>
              </a:lnSpc>
              <a:spcBef>
                <a:spcPts val="600"/>
              </a:spcBef>
              <a:buSzPct val="95000"/>
              <a:buFont typeface="Wingdings 2" charset="0"/>
              <a:buChar char=""/>
            </a:pPr>
            <a:r>
              <a:rPr lang="nl-NL" dirty="0" err="1">
                <a:latin typeface="Arial" charset="0"/>
                <a:cs typeface="Arial" charset="0"/>
              </a:rPr>
              <a:t>good</a:t>
            </a:r>
            <a:r>
              <a:rPr lang="nl-NL" dirty="0">
                <a:latin typeface="Arial" charset="0"/>
                <a:cs typeface="Arial" charset="0"/>
              </a:rPr>
              <a:t> </a:t>
            </a:r>
            <a:r>
              <a:rPr lang="nl-NL" dirty="0" err="1">
                <a:latin typeface="Arial" charset="0"/>
                <a:cs typeface="Arial" charset="0"/>
              </a:rPr>
              <a:t>values</a:t>
            </a:r>
            <a:r>
              <a:rPr lang="nl-NL" dirty="0">
                <a:latin typeface="Arial" charset="0"/>
                <a:cs typeface="Arial" charset="0"/>
              </a:rPr>
              <a:t> </a:t>
            </a:r>
            <a:r>
              <a:rPr lang="nl-NL" dirty="0" err="1">
                <a:latin typeface="Arial" charset="0"/>
                <a:cs typeface="Arial" charset="0"/>
              </a:rPr>
              <a:t>may</a:t>
            </a:r>
            <a:r>
              <a:rPr lang="nl-NL" dirty="0">
                <a:latin typeface="Arial" charset="0"/>
                <a:cs typeface="Arial" charset="0"/>
              </a:rPr>
              <a:t> </a:t>
            </a:r>
            <a:r>
              <a:rPr lang="nl-NL" dirty="0" err="1">
                <a:latin typeface="Arial" charset="0"/>
                <a:cs typeface="Arial" charset="0"/>
              </a:rPr>
              <a:t>become</a:t>
            </a:r>
            <a:r>
              <a:rPr lang="nl-NL" dirty="0">
                <a:latin typeface="Arial" charset="0"/>
                <a:cs typeface="Arial" charset="0"/>
              </a:rPr>
              <a:t> bad </a:t>
            </a:r>
            <a:r>
              <a:rPr lang="nl-NL" dirty="0" err="1">
                <a:latin typeface="Arial" charset="0"/>
                <a:cs typeface="Arial" charset="0"/>
              </a:rPr>
              <a:t>during</a:t>
            </a:r>
            <a:r>
              <a:rPr lang="nl-NL" dirty="0">
                <a:latin typeface="Arial" charset="0"/>
                <a:cs typeface="Arial" charset="0"/>
              </a:rPr>
              <a:t> the run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85CF2-87A1-424D-AAB4-8DA3F7B30A26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2188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 Settings:</a:t>
            </a:r>
            <a:br>
              <a:rPr lang="en-US" dirty="0"/>
            </a:br>
            <a:r>
              <a:rPr lang="en-US" dirty="0" smtClean="0"/>
              <a:t>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buClrTx/>
              <a:buSzPct val="95000"/>
              <a:buFontTx/>
              <a:buNone/>
            </a:pPr>
            <a:r>
              <a:rPr lang="nl-NL" dirty="0">
                <a:solidFill>
                  <a:srgbClr val="E46C0A"/>
                </a:solidFill>
                <a:latin typeface="Arial" charset="0"/>
                <a:cs typeface="Arial" charset="0"/>
              </a:rPr>
              <a:t>Parameter control</a:t>
            </a:r>
            <a:r>
              <a:rPr lang="nl-NL" dirty="0">
                <a:latin typeface="Arial" charset="0"/>
                <a:cs typeface="Arial" charset="0"/>
              </a:rPr>
              <a:t>: setting </a:t>
            </a:r>
            <a:r>
              <a:rPr lang="nl-NL" dirty="0" err="1">
                <a:latin typeface="Arial" charset="0"/>
                <a:cs typeface="Arial" charset="0"/>
              </a:rPr>
              <a:t>values</a:t>
            </a:r>
            <a:r>
              <a:rPr lang="nl-NL" dirty="0">
                <a:latin typeface="Arial" charset="0"/>
                <a:cs typeface="Arial" charset="0"/>
              </a:rPr>
              <a:t> </a:t>
            </a:r>
            <a:r>
              <a:rPr lang="nl-NL" dirty="0" err="1">
                <a:latin typeface="Arial" charset="0"/>
                <a:cs typeface="Arial" charset="0"/>
              </a:rPr>
              <a:t>on-line</a:t>
            </a:r>
            <a:r>
              <a:rPr lang="nl-NL" dirty="0">
                <a:latin typeface="Arial" charset="0"/>
                <a:cs typeface="Arial" charset="0"/>
              </a:rPr>
              <a:t>, </a:t>
            </a:r>
            <a:r>
              <a:rPr lang="nl-NL" dirty="0" err="1">
                <a:solidFill>
                  <a:srgbClr val="E46C0A"/>
                </a:solidFill>
                <a:latin typeface="Arial" charset="0"/>
                <a:cs typeface="Arial" charset="0"/>
              </a:rPr>
              <a:t>during</a:t>
            </a:r>
            <a:r>
              <a:rPr lang="nl-NL" dirty="0">
                <a:solidFill>
                  <a:srgbClr val="E46C0A"/>
                </a:solidFill>
                <a:latin typeface="Arial" charset="0"/>
                <a:cs typeface="Arial" charset="0"/>
              </a:rPr>
              <a:t> the</a:t>
            </a:r>
          </a:p>
          <a:p>
            <a:pPr>
              <a:lnSpc>
                <a:spcPct val="90000"/>
              </a:lnSpc>
              <a:spcBef>
                <a:spcPts val="600"/>
              </a:spcBef>
              <a:buClrTx/>
              <a:buSzPct val="95000"/>
              <a:buFontTx/>
              <a:buNone/>
            </a:pPr>
            <a:r>
              <a:rPr lang="nl-NL" dirty="0" err="1">
                <a:solidFill>
                  <a:srgbClr val="E46C0A"/>
                </a:solidFill>
                <a:latin typeface="Arial" charset="0"/>
                <a:cs typeface="Arial" charset="0"/>
              </a:rPr>
              <a:t>actual</a:t>
            </a:r>
            <a:r>
              <a:rPr lang="nl-NL" dirty="0">
                <a:solidFill>
                  <a:srgbClr val="E46C0A"/>
                </a:solidFill>
                <a:latin typeface="Arial" charset="0"/>
                <a:cs typeface="Arial" charset="0"/>
              </a:rPr>
              <a:t> run</a:t>
            </a:r>
            <a:r>
              <a:rPr lang="nl-NL" dirty="0">
                <a:latin typeface="Arial" charset="0"/>
                <a:cs typeface="Arial" charset="0"/>
              </a:rPr>
              <a:t>, e.g.</a:t>
            </a:r>
          </a:p>
          <a:p>
            <a:pPr>
              <a:lnSpc>
                <a:spcPct val="90000"/>
              </a:lnSpc>
              <a:spcBef>
                <a:spcPts val="500"/>
              </a:spcBef>
              <a:buSzPct val="95000"/>
              <a:buFont typeface="Wingdings 2" charset="0"/>
              <a:buChar char=""/>
            </a:pPr>
            <a:r>
              <a:rPr lang="nl-NL" dirty="0" err="1">
                <a:latin typeface="Arial" charset="0"/>
                <a:cs typeface="Arial" charset="0"/>
              </a:rPr>
              <a:t>predetermined</a:t>
            </a:r>
            <a:r>
              <a:rPr lang="nl-NL" dirty="0">
                <a:latin typeface="Arial" charset="0"/>
                <a:cs typeface="Arial" charset="0"/>
              </a:rPr>
              <a:t> time-</a:t>
            </a:r>
            <a:r>
              <a:rPr lang="nl-NL" dirty="0" err="1">
                <a:latin typeface="Arial" charset="0"/>
                <a:cs typeface="Arial" charset="0"/>
              </a:rPr>
              <a:t>varying</a:t>
            </a:r>
            <a:r>
              <a:rPr lang="nl-NL" dirty="0">
                <a:latin typeface="Arial" charset="0"/>
                <a:cs typeface="Arial" charset="0"/>
              </a:rPr>
              <a:t> </a:t>
            </a:r>
            <a:r>
              <a:rPr lang="nl-NL" dirty="0" err="1">
                <a:latin typeface="Arial" charset="0"/>
                <a:cs typeface="Arial" charset="0"/>
              </a:rPr>
              <a:t>schedule</a:t>
            </a:r>
            <a:r>
              <a:rPr lang="nl-NL" dirty="0">
                <a:latin typeface="Arial" charset="0"/>
                <a:cs typeface="Arial" charset="0"/>
              </a:rPr>
              <a:t> p = p(t)</a:t>
            </a:r>
          </a:p>
          <a:p>
            <a:pPr>
              <a:lnSpc>
                <a:spcPct val="90000"/>
              </a:lnSpc>
              <a:spcBef>
                <a:spcPts val="500"/>
              </a:spcBef>
              <a:buSzPct val="95000"/>
              <a:buFont typeface="Wingdings 2" charset="0"/>
              <a:buChar char=""/>
            </a:pPr>
            <a:r>
              <a:rPr lang="nl-NL" dirty="0" err="1">
                <a:latin typeface="Arial" charset="0"/>
                <a:cs typeface="Arial" charset="0"/>
              </a:rPr>
              <a:t>using</a:t>
            </a:r>
            <a:r>
              <a:rPr lang="nl-NL" dirty="0">
                <a:latin typeface="Arial" charset="0"/>
                <a:cs typeface="Arial" charset="0"/>
              </a:rPr>
              <a:t> feedback </a:t>
            </a:r>
            <a:r>
              <a:rPr lang="nl-NL" dirty="0" err="1">
                <a:latin typeface="Arial" charset="0"/>
                <a:cs typeface="Arial" charset="0"/>
              </a:rPr>
              <a:t>from</a:t>
            </a:r>
            <a:r>
              <a:rPr lang="nl-NL" dirty="0">
                <a:latin typeface="Arial" charset="0"/>
                <a:cs typeface="Arial" charset="0"/>
              </a:rPr>
              <a:t> the search </a:t>
            </a:r>
            <a:r>
              <a:rPr lang="nl-NL" dirty="0" err="1">
                <a:latin typeface="Arial" charset="0"/>
                <a:cs typeface="Arial" charset="0"/>
              </a:rPr>
              <a:t>process</a:t>
            </a:r>
            <a:endParaRPr lang="nl-NL" dirty="0">
              <a:latin typeface="Arial" charset="0"/>
              <a:cs typeface="Arial" charset="0"/>
            </a:endParaRPr>
          </a:p>
          <a:p>
            <a:pPr>
              <a:lnSpc>
                <a:spcPct val="90000"/>
              </a:lnSpc>
              <a:spcBef>
                <a:spcPts val="500"/>
              </a:spcBef>
              <a:buSzPct val="95000"/>
              <a:buFont typeface="Wingdings 2" charset="0"/>
              <a:buChar char=""/>
            </a:pPr>
            <a:r>
              <a:rPr lang="nl-NL" dirty="0">
                <a:latin typeface="Arial" charset="0"/>
                <a:cs typeface="Arial" charset="0"/>
              </a:rPr>
              <a:t>encoding parameters in chromosomes and rely on </a:t>
            </a:r>
            <a:r>
              <a:rPr lang="nl-NL" dirty="0" smtClean="0">
                <a:latin typeface="Arial" charset="0"/>
                <a:cs typeface="Arial" charset="0"/>
              </a:rPr>
              <a:t>selection</a:t>
            </a:r>
            <a:endParaRPr lang="nl-NL" dirty="0">
              <a:latin typeface="Arial" charset="0"/>
              <a:cs typeface="Arial" charset="0"/>
            </a:endParaRPr>
          </a:p>
          <a:p>
            <a:pPr>
              <a:lnSpc>
                <a:spcPct val="90000"/>
              </a:lnSpc>
              <a:spcBef>
                <a:spcPts val="500"/>
              </a:spcBef>
              <a:buClrTx/>
              <a:buSzPct val="95000"/>
              <a:buFontTx/>
              <a:buNone/>
            </a:pPr>
            <a:endParaRPr lang="nl-NL" dirty="0">
              <a:latin typeface="Arial" charset="0"/>
              <a:cs typeface="Arial" charset="0"/>
            </a:endParaRPr>
          </a:p>
          <a:p>
            <a:pPr>
              <a:lnSpc>
                <a:spcPct val="90000"/>
              </a:lnSpc>
              <a:spcBef>
                <a:spcPts val="600"/>
              </a:spcBef>
              <a:buClrTx/>
              <a:buSzPct val="95000"/>
              <a:buFontTx/>
              <a:buNone/>
            </a:pPr>
            <a:r>
              <a:rPr lang="nl-NL" dirty="0" err="1">
                <a:latin typeface="Arial" charset="0"/>
                <a:cs typeface="Arial" charset="0"/>
              </a:rPr>
              <a:t>Problems</a:t>
            </a:r>
            <a:r>
              <a:rPr lang="nl-NL" dirty="0">
                <a:latin typeface="Arial" charset="0"/>
                <a:cs typeface="Arial" charset="0"/>
              </a:rPr>
              <a:t>:</a:t>
            </a:r>
          </a:p>
          <a:p>
            <a:pPr>
              <a:lnSpc>
                <a:spcPct val="90000"/>
              </a:lnSpc>
              <a:spcBef>
                <a:spcPts val="500"/>
              </a:spcBef>
              <a:buSzPct val="95000"/>
              <a:buFont typeface="Wingdings 2" charset="0"/>
              <a:buChar char=""/>
            </a:pPr>
            <a:r>
              <a:rPr lang="nl-NL" dirty="0" err="1">
                <a:latin typeface="Arial" charset="0"/>
                <a:cs typeface="Arial" charset="0"/>
              </a:rPr>
              <a:t>finding</a:t>
            </a:r>
            <a:r>
              <a:rPr lang="nl-NL" dirty="0">
                <a:latin typeface="Arial" charset="0"/>
                <a:cs typeface="Arial" charset="0"/>
              </a:rPr>
              <a:t> </a:t>
            </a:r>
            <a:r>
              <a:rPr lang="nl-NL" dirty="0" err="1">
                <a:latin typeface="Arial" charset="0"/>
                <a:cs typeface="Arial" charset="0"/>
              </a:rPr>
              <a:t>optimal</a:t>
            </a:r>
            <a:r>
              <a:rPr lang="nl-NL" dirty="0">
                <a:latin typeface="Arial" charset="0"/>
                <a:cs typeface="Arial" charset="0"/>
              </a:rPr>
              <a:t> p is hard, </a:t>
            </a:r>
            <a:r>
              <a:rPr lang="nl-NL" dirty="0" err="1">
                <a:latin typeface="Arial" charset="0"/>
                <a:cs typeface="Arial" charset="0"/>
              </a:rPr>
              <a:t>finding</a:t>
            </a:r>
            <a:r>
              <a:rPr lang="nl-NL" dirty="0">
                <a:latin typeface="Arial" charset="0"/>
                <a:cs typeface="Arial" charset="0"/>
              </a:rPr>
              <a:t> </a:t>
            </a:r>
            <a:r>
              <a:rPr lang="nl-NL" dirty="0" err="1">
                <a:latin typeface="Arial" charset="0"/>
                <a:cs typeface="Arial" charset="0"/>
              </a:rPr>
              <a:t>optimal</a:t>
            </a:r>
            <a:r>
              <a:rPr lang="nl-NL" dirty="0">
                <a:latin typeface="Arial" charset="0"/>
                <a:cs typeface="Arial" charset="0"/>
              </a:rPr>
              <a:t> p(t) is harder</a:t>
            </a:r>
          </a:p>
          <a:p>
            <a:pPr>
              <a:lnSpc>
                <a:spcPct val="90000"/>
              </a:lnSpc>
              <a:spcBef>
                <a:spcPts val="500"/>
              </a:spcBef>
              <a:buSzPct val="95000"/>
              <a:buFont typeface="Wingdings 2" charset="0"/>
              <a:buChar char=""/>
            </a:pPr>
            <a:r>
              <a:rPr lang="nl-NL" dirty="0" err="1">
                <a:latin typeface="Arial" charset="0"/>
                <a:cs typeface="Arial" charset="0"/>
              </a:rPr>
              <a:t>still</a:t>
            </a:r>
            <a:r>
              <a:rPr lang="nl-NL" dirty="0">
                <a:latin typeface="Arial" charset="0"/>
                <a:cs typeface="Arial" charset="0"/>
              </a:rPr>
              <a:t> user-</a:t>
            </a:r>
            <a:r>
              <a:rPr lang="nl-NL" dirty="0" err="1">
                <a:latin typeface="Arial" charset="0"/>
                <a:cs typeface="Arial" charset="0"/>
              </a:rPr>
              <a:t>defined</a:t>
            </a:r>
            <a:r>
              <a:rPr lang="nl-NL" dirty="0">
                <a:latin typeface="Arial" charset="0"/>
                <a:cs typeface="Arial" charset="0"/>
              </a:rPr>
              <a:t> feedback </a:t>
            </a:r>
            <a:r>
              <a:rPr lang="nl-NL" dirty="0" err="1">
                <a:latin typeface="Arial" charset="0"/>
                <a:cs typeface="Arial" charset="0"/>
              </a:rPr>
              <a:t>mechanism</a:t>
            </a:r>
            <a:r>
              <a:rPr lang="nl-NL" dirty="0">
                <a:latin typeface="Arial" charset="0"/>
                <a:cs typeface="Arial" charset="0"/>
              </a:rPr>
              <a:t>, </a:t>
            </a:r>
            <a:r>
              <a:rPr lang="nl-NL" dirty="0" err="1">
                <a:latin typeface="Arial" charset="0"/>
                <a:cs typeface="Arial" charset="0"/>
              </a:rPr>
              <a:t>how</a:t>
            </a:r>
            <a:r>
              <a:rPr lang="nl-NL" dirty="0">
                <a:latin typeface="Arial" charset="0"/>
                <a:cs typeface="Arial" charset="0"/>
              </a:rPr>
              <a:t> </a:t>
            </a:r>
            <a:r>
              <a:rPr lang="nl-NL" dirty="0" err="1">
                <a:latin typeface="Arial" charset="0"/>
                <a:cs typeface="Arial" charset="0"/>
              </a:rPr>
              <a:t>to</a:t>
            </a:r>
            <a:r>
              <a:rPr lang="nl-NL" dirty="0">
                <a:latin typeface="Arial" charset="0"/>
                <a:cs typeface="Arial" charset="0"/>
              </a:rPr>
              <a:t> ``</a:t>
            </a:r>
            <a:r>
              <a:rPr lang="nl-NL" dirty="0" err="1">
                <a:latin typeface="Arial" charset="0"/>
                <a:cs typeface="Arial" charset="0"/>
              </a:rPr>
              <a:t>optimize</a:t>
            </a:r>
            <a:r>
              <a:rPr lang="nl-NL" dirty="0">
                <a:latin typeface="Arial" charset="0"/>
                <a:cs typeface="Arial" charset="0"/>
              </a:rPr>
              <a:t>"?</a:t>
            </a:r>
          </a:p>
          <a:p>
            <a:pPr>
              <a:lnSpc>
                <a:spcPct val="90000"/>
              </a:lnSpc>
              <a:spcBef>
                <a:spcPts val="500"/>
              </a:spcBef>
              <a:buSzPct val="95000"/>
              <a:buFont typeface="Wingdings 2" charset="0"/>
              <a:buChar char=""/>
            </a:pPr>
            <a:r>
              <a:rPr lang="nl-NL" dirty="0" err="1">
                <a:latin typeface="Arial" charset="0"/>
                <a:cs typeface="Arial" charset="0"/>
              </a:rPr>
              <a:t>when</a:t>
            </a:r>
            <a:r>
              <a:rPr lang="nl-NL" dirty="0">
                <a:latin typeface="Arial" charset="0"/>
                <a:cs typeface="Arial" charset="0"/>
              </a:rPr>
              <a:t> </a:t>
            </a:r>
            <a:r>
              <a:rPr lang="nl-NL" dirty="0" err="1">
                <a:latin typeface="Arial" charset="0"/>
                <a:cs typeface="Arial" charset="0"/>
              </a:rPr>
              <a:t>would</a:t>
            </a:r>
            <a:r>
              <a:rPr lang="nl-NL" dirty="0">
                <a:latin typeface="Arial" charset="0"/>
                <a:cs typeface="Arial" charset="0"/>
              </a:rPr>
              <a:t> </a:t>
            </a:r>
            <a:r>
              <a:rPr lang="nl-NL" dirty="0" err="1">
                <a:latin typeface="Arial" charset="0"/>
                <a:cs typeface="Arial" charset="0"/>
              </a:rPr>
              <a:t>natural</a:t>
            </a:r>
            <a:r>
              <a:rPr lang="nl-NL" dirty="0">
                <a:latin typeface="Arial" charset="0"/>
                <a:cs typeface="Arial" charset="0"/>
              </a:rPr>
              <a:t> </a:t>
            </a:r>
            <a:r>
              <a:rPr lang="nl-NL" dirty="0" err="1">
                <a:latin typeface="Arial" charset="0"/>
                <a:cs typeface="Arial" charset="0"/>
              </a:rPr>
              <a:t>selection</a:t>
            </a:r>
            <a:r>
              <a:rPr lang="nl-NL" dirty="0">
                <a:latin typeface="Arial" charset="0"/>
                <a:cs typeface="Arial" charset="0"/>
              </a:rPr>
              <a:t> </a:t>
            </a:r>
            <a:r>
              <a:rPr lang="nl-NL" dirty="0" err="1">
                <a:latin typeface="Arial" charset="0"/>
                <a:cs typeface="Arial" charset="0"/>
              </a:rPr>
              <a:t>work</a:t>
            </a:r>
            <a:r>
              <a:rPr lang="nl-NL" dirty="0">
                <a:latin typeface="Arial" charset="0"/>
                <a:cs typeface="Arial" charset="0"/>
              </a:rPr>
              <a:t> </a:t>
            </a:r>
            <a:r>
              <a:rPr lang="nl-NL" dirty="0" err="1">
                <a:latin typeface="Arial" charset="0"/>
                <a:cs typeface="Arial" charset="0"/>
              </a:rPr>
              <a:t>for</a:t>
            </a:r>
            <a:r>
              <a:rPr lang="nl-NL" dirty="0">
                <a:latin typeface="Arial" charset="0"/>
                <a:cs typeface="Arial" charset="0"/>
              </a:rPr>
              <a:t> </a:t>
            </a:r>
            <a:r>
              <a:rPr lang="nl-NL" dirty="0" err="1">
                <a:latin typeface="Arial" charset="0"/>
                <a:cs typeface="Arial" charset="0"/>
              </a:rPr>
              <a:t>strategy</a:t>
            </a:r>
            <a:r>
              <a:rPr lang="nl-NL" dirty="0">
                <a:latin typeface="Arial" charset="0"/>
                <a:cs typeface="Arial" charset="0"/>
              </a:rPr>
              <a:t> parameters?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85CF2-87A1-424D-AAB4-8DA3F7B30A26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5756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Examples:</a:t>
            </a:r>
            <a:br>
              <a:rPr lang="en-US" dirty="0" smtClean="0"/>
            </a:br>
            <a:r>
              <a:rPr lang="en-US" dirty="0" smtClean="0"/>
              <a:t>Varying mutation step size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buClrTx/>
              <a:buSzPct val="95000"/>
              <a:buFontTx/>
              <a:buNone/>
            </a:pPr>
            <a:r>
              <a:rPr lang="nl-NL" dirty="0" err="1">
                <a:latin typeface="Arial" charset="0"/>
                <a:cs typeface="Arial" charset="0"/>
              </a:rPr>
              <a:t>Task</a:t>
            </a:r>
            <a:r>
              <a:rPr lang="nl-NL" dirty="0">
                <a:latin typeface="Arial" charset="0"/>
                <a:cs typeface="Arial" charset="0"/>
              </a:rPr>
              <a:t> </a:t>
            </a:r>
            <a:r>
              <a:rPr lang="nl-NL" dirty="0" err="1">
                <a:latin typeface="Arial" charset="0"/>
                <a:cs typeface="Arial" charset="0"/>
              </a:rPr>
              <a:t>to</a:t>
            </a:r>
            <a:r>
              <a:rPr lang="nl-NL" dirty="0">
                <a:latin typeface="Arial" charset="0"/>
                <a:cs typeface="Arial" charset="0"/>
              </a:rPr>
              <a:t> </a:t>
            </a:r>
            <a:r>
              <a:rPr lang="nl-NL" dirty="0" err="1">
                <a:latin typeface="Arial" charset="0"/>
                <a:cs typeface="Arial" charset="0"/>
              </a:rPr>
              <a:t>solve</a:t>
            </a:r>
            <a:r>
              <a:rPr lang="nl-NL" dirty="0">
                <a:latin typeface="Arial" charset="0"/>
                <a:cs typeface="Arial" charset="0"/>
              </a:rPr>
              <a:t>:</a:t>
            </a:r>
          </a:p>
          <a:p>
            <a:pPr lvl="1">
              <a:spcBef>
                <a:spcPts val="500"/>
              </a:spcBef>
              <a:buSzPct val="85000"/>
              <a:buFont typeface="Wingdings 2" charset="0"/>
              <a:buChar char=""/>
            </a:pPr>
            <a:r>
              <a:rPr lang="nl-NL" dirty="0">
                <a:latin typeface="Arial" charset="0"/>
                <a:cs typeface="Arial" charset="0"/>
              </a:rPr>
              <a:t>min  f(x</a:t>
            </a:r>
            <a:r>
              <a:rPr lang="nl-NL" baseline="-25000" dirty="0">
                <a:latin typeface="Arial" charset="0"/>
                <a:cs typeface="Arial" charset="0"/>
              </a:rPr>
              <a:t>1</a:t>
            </a:r>
            <a:r>
              <a:rPr lang="nl-NL" dirty="0">
                <a:latin typeface="Arial" charset="0"/>
                <a:cs typeface="Arial" charset="0"/>
              </a:rPr>
              <a:t>,…,</a:t>
            </a:r>
            <a:r>
              <a:rPr lang="nl-NL" dirty="0" err="1">
                <a:latin typeface="Arial" charset="0"/>
                <a:cs typeface="Arial" charset="0"/>
              </a:rPr>
              <a:t>x</a:t>
            </a:r>
            <a:r>
              <a:rPr lang="nl-NL" baseline="-25000" dirty="0" err="1">
                <a:latin typeface="Arial" charset="0"/>
                <a:cs typeface="Arial" charset="0"/>
              </a:rPr>
              <a:t>n</a:t>
            </a:r>
            <a:r>
              <a:rPr lang="nl-NL" dirty="0">
                <a:latin typeface="Arial" charset="0"/>
                <a:cs typeface="Arial" charset="0"/>
              </a:rPr>
              <a:t>)</a:t>
            </a:r>
          </a:p>
          <a:p>
            <a:pPr lvl="1">
              <a:spcBef>
                <a:spcPts val="500"/>
              </a:spcBef>
              <a:buSzPct val="85000"/>
              <a:buFont typeface="Wingdings 2" charset="0"/>
              <a:buChar char=""/>
            </a:pPr>
            <a:r>
              <a:rPr lang="nl-NL" dirty="0">
                <a:latin typeface="Arial" charset="0"/>
                <a:cs typeface="Arial" charset="0"/>
              </a:rPr>
              <a:t>L</a:t>
            </a:r>
            <a:r>
              <a:rPr lang="nl-NL" baseline="-25000" dirty="0">
                <a:latin typeface="Arial" charset="0"/>
                <a:cs typeface="Arial" charset="0"/>
              </a:rPr>
              <a:t>i</a:t>
            </a:r>
            <a:r>
              <a:rPr lang="nl-NL" dirty="0">
                <a:latin typeface="Arial" charset="0"/>
                <a:cs typeface="Arial" charset="0"/>
              </a:rPr>
              <a:t> </a:t>
            </a:r>
            <a:r>
              <a:rPr lang="nl-NL" b="1" dirty="0">
                <a:latin typeface="Symbol" charset="0"/>
                <a:cs typeface="Arial" charset="0"/>
              </a:rPr>
              <a:t></a:t>
            </a:r>
            <a:r>
              <a:rPr lang="nl-NL" dirty="0">
                <a:latin typeface="Arial" charset="0"/>
                <a:cs typeface="Arial" charset="0"/>
              </a:rPr>
              <a:t> x</a:t>
            </a:r>
            <a:r>
              <a:rPr lang="nl-NL" baseline="-25000" dirty="0">
                <a:latin typeface="Arial" charset="0"/>
                <a:cs typeface="Arial" charset="0"/>
              </a:rPr>
              <a:t>i</a:t>
            </a:r>
            <a:r>
              <a:rPr lang="nl-NL" dirty="0">
                <a:latin typeface="Arial" charset="0"/>
                <a:cs typeface="Arial" charset="0"/>
              </a:rPr>
              <a:t> </a:t>
            </a:r>
            <a:r>
              <a:rPr lang="nl-NL" b="1" dirty="0">
                <a:latin typeface="Symbol" charset="0"/>
                <a:cs typeface="Arial" charset="0"/>
              </a:rPr>
              <a:t></a:t>
            </a:r>
            <a:r>
              <a:rPr lang="nl-NL" dirty="0">
                <a:latin typeface="Arial" charset="0"/>
                <a:cs typeface="Arial" charset="0"/>
              </a:rPr>
              <a:t> U</a:t>
            </a:r>
            <a:r>
              <a:rPr lang="nl-NL" baseline="-25000" dirty="0">
                <a:latin typeface="Arial" charset="0"/>
                <a:cs typeface="Arial" charset="0"/>
              </a:rPr>
              <a:t>i 	</a:t>
            </a:r>
            <a:r>
              <a:rPr lang="nl-NL" dirty="0" err="1" smtClean="0">
                <a:latin typeface="Arial" charset="0"/>
                <a:cs typeface="Arial" charset="0"/>
              </a:rPr>
              <a:t>for</a:t>
            </a:r>
            <a:r>
              <a:rPr lang="nl-NL" dirty="0" smtClean="0">
                <a:latin typeface="Arial" charset="0"/>
                <a:cs typeface="Arial" charset="0"/>
              </a:rPr>
              <a:t> </a:t>
            </a:r>
            <a:r>
              <a:rPr lang="nl-NL" dirty="0">
                <a:latin typeface="Arial" charset="0"/>
                <a:cs typeface="Arial" charset="0"/>
              </a:rPr>
              <a:t>i = 1,…,n		</a:t>
            </a:r>
            <a:r>
              <a:rPr lang="nl-NL" dirty="0" err="1">
                <a:latin typeface="Arial" charset="0"/>
                <a:cs typeface="Arial" charset="0"/>
              </a:rPr>
              <a:t>bounds</a:t>
            </a:r>
            <a:endParaRPr lang="nl-NL" dirty="0">
              <a:latin typeface="Arial" charset="0"/>
              <a:cs typeface="Arial" charset="0"/>
            </a:endParaRPr>
          </a:p>
          <a:p>
            <a:pPr lvl="1">
              <a:spcBef>
                <a:spcPts val="500"/>
              </a:spcBef>
              <a:buSzPct val="85000"/>
              <a:buFont typeface="Wingdings 2" charset="0"/>
              <a:buChar char=""/>
            </a:pPr>
            <a:r>
              <a:rPr lang="nl-NL" dirty="0" err="1">
                <a:latin typeface="Arial" charset="0"/>
                <a:cs typeface="Arial" charset="0"/>
              </a:rPr>
              <a:t>g</a:t>
            </a:r>
            <a:r>
              <a:rPr lang="nl-NL" baseline="-25000" dirty="0" err="1">
                <a:latin typeface="Arial" charset="0"/>
                <a:cs typeface="Arial" charset="0"/>
              </a:rPr>
              <a:t>i</a:t>
            </a:r>
            <a:r>
              <a:rPr lang="nl-NL" dirty="0">
                <a:latin typeface="Arial" charset="0"/>
                <a:cs typeface="Arial" charset="0"/>
              </a:rPr>
              <a:t> (x) </a:t>
            </a:r>
            <a:r>
              <a:rPr lang="nl-NL" b="1" dirty="0">
                <a:latin typeface="Symbol" charset="0"/>
                <a:cs typeface="Arial" charset="0"/>
              </a:rPr>
              <a:t></a:t>
            </a:r>
            <a:r>
              <a:rPr lang="nl-NL" dirty="0">
                <a:latin typeface="Arial" charset="0"/>
                <a:cs typeface="Arial" charset="0"/>
              </a:rPr>
              <a:t> 0 		</a:t>
            </a:r>
            <a:r>
              <a:rPr lang="nl-NL" dirty="0" err="1">
                <a:latin typeface="Arial" charset="0"/>
                <a:cs typeface="Arial" charset="0"/>
              </a:rPr>
              <a:t>for</a:t>
            </a:r>
            <a:r>
              <a:rPr lang="nl-NL" dirty="0">
                <a:latin typeface="Arial" charset="0"/>
                <a:cs typeface="Arial" charset="0"/>
              </a:rPr>
              <a:t> i = 1,…,q		</a:t>
            </a:r>
            <a:r>
              <a:rPr lang="nl-NL" dirty="0" err="1">
                <a:latin typeface="Arial" charset="0"/>
                <a:cs typeface="Arial" charset="0"/>
              </a:rPr>
              <a:t>inequality</a:t>
            </a:r>
            <a:r>
              <a:rPr lang="nl-NL" dirty="0">
                <a:latin typeface="Arial" charset="0"/>
                <a:cs typeface="Arial" charset="0"/>
              </a:rPr>
              <a:t> </a:t>
            </a:r>
            <a:r>
              <a:rPr lang="nl-NL" dirty="0" err="1">
                <a:latin typeface="Arial" charset="0"/>
                <a:cs typeface="Arial" charset="0"/>
              </a:rPr>
              <a:t>constraints</a:t>
            </a:r>
            <a:endParaRPr lang="nl-NL" dirty="0">
              <a:latin typeface="Arial" charset="0"/>
              <a:cs typeface="Arial" charset="0"/>
            </a:endParaRPr>
          </a:p>
          <a:p>
            <a:pPr lvl="1">
              <a:spcBef>
                <a:spcPts val="500"/>
              </a:spcBef>
              <a:buSzPct val="85000"/>
              <a:buFont typeface="Wingdings 2" charset="0"/>
              <a:buChar char=""/>
            </a:pPr>
            <a:r>
              <a:rPr lang="nl-NL" dirty="0">
                <a:latin typeface="Arial" charset="0"/>
                <a:cs typeface="Arial" charset="0"/>
              </a:rPr>
              <a:t>h</a:t>
            </a:r>
            <a:r>
              <a:rPr lang="nl-NL" baseline="-25000" dirty="0">
                <a:latin typeface="Arial" charset="0"/>
                <a:cs typeface="Arial" charset="0"/>
              </a:rPr>
              <a:t>i</a:t>
            </a:r>
            <a:r>
              <a:rPr lang="nl-NL" dirty="0">
                <a:latin typeface="Arial" charset="0"/>
                <a:cs typeface="Arial" charset="0"/>
              </a:rPr>
              <a:t> (x) = 0 		</a:t>
            </a:r>
            <a:r>
              <a:rPr lang="nl-NL" dirty="0" err="1">
                <a:latin typeface="Arial" charset="0"/>
                <a:cs typeface="Arial" charset="0"/>
              </a:rPr>
              <a:t>for</a:t>
            </a:r>
            <a:r>
              <a:rPr lang="nl-NL" dirty="0">
                <a:latin typeface="Arial" charset="0"/>
                <a:cs typeface="Arial" charset="0"/>
              </a:rPr>
              <a:t> i = q+1,…,m		</a:t>
            </a:r>
            <a:r>
              <a:rPr lang="nl-NL" dirty="0" err="1">
                <a:latin typeface="Arial" charset="0"/>
                <a:cs typeface="Arial" charset="0"/>
              </a:rPr>
              <a:t>equality</a:t>
            </a:r>
            <a:r>
              <a:rPr lang="nl-NL" dirty="0">
                <a:latin typeface="Arial" charset="0"/>
                <a:cs typeface="Arial" charset="0"/>
              </a:rPr>
              <a:t> </a:t>
            </a:r>
            <a:r>
              <a:rPr lang="nl-NL" dirty="0" err="1">
                <a:latin typeface="Arial" charset="0"/>
                <a:cs typeface="Arial" charset="0"/>
              </a:rPr>
              <a:t>constraints</a:t>
            </a:r>
            <a:endParaRPr lang="nl-NL" dirty="0">
              <a:latin typeface="Arial" charset="0"/>
              <a:cs typeface="Arial" charset="0"/>
            </a:endParaRPr>
          </a:p>
          <a:p>
            <a:pPr lvl="1">
              <a:spcBef>
                <a:spcPts val="500"/>
              </a:spcBef>
              <a:buClrTx/>
              <a:buSzPct val="85000"/>
              <a:buFontTx/>
              <a:buNone/>
            </a:pPr>
            <a:endParaRPr lang="nl-NL" dirty="0">
              <a:latin typeface="Arial" charset="0"/>
              <a:cs typeface="Arial" charset="0"/>
            </a:endParaRPr>
          </a:p>
          <a:p>
            <a:pPr>
              <a:spcBef>
                <a:spcPts val="600"/>
              </a:spcBef>
              <a:buClrTx/>
              <a:buSzPct val="95000"/>
              <a:buFontTx/>
              <a:buNone/>
            </a:pPr>
            <a:r>
              <a:rPr lang="nl-NL" dirty="0" err="1">
                <a:latin typeface="Arial" charset="0"/>
                <a:cs typeface="Arial" charset="0"/>
              </a:rPr>
              <a:t>Algorithm</a:t>
            </a:r>
            <a:r>
              <a:rPr lang="nl-NL" dirty="0">
                <a:latin typeface="Arial" charset="0"/>
                <a:cs typeface="Arial" charset="0"/>
              </a:rPr>
              <a:t>:</a:t>
            </a:r>
          </a:p>
          <a:p>
            <a:pPr lvl="1">
              <a:spcBef>
                <a:spcPts val="500"/>
              </a:spcBef>
              <a:buSzPct val="85000"/>
              <a:buFont typeface="Wingdings 2" charset="0"/>
              <a:buChar char=""/>
            </a:pPr>
            <a:r>
              <a:rPr lang="nl-NL" dirty="0">
                <a:latin typeface="Arial" charset="0"/>
                <a:cs typeface="Arial" charset="0"/>
              </a:rPr>
              <a:t>EA </a:t>
            </a:r>
            <a:r>
              <a:rPr lang="nl-NL" dirty="0" err="1">
                <a:latin typeface="Arial" charset="0"/>
                <a:cs typeface="Arial" charset="0"/>
              </a:rPr>
              <a:t>with</a:t>
            </a:r>
            <a:r>
              <a:rPr lang="nl-NL" dirty="0">
                <a:latin typeface="Arial" charset="0"/>
                <a:cs typeface="Arial" charset="0"/>
              </a:rPr>
              <a:t> real-</a:t>
            </a:r>
            <a:r>
              <a:rPr lang="nl-NL" dirty="0" err="1">
                <a:latin typeface="Arial" charset="0"/>
                <a:cs typeface="Arial" charset="0"/>
              </a:rPr>
              <a:t>valued</a:t>
            </a:r>
            <a:r>
              <a:rPr lang="nl-NL" dirty="0">
                <a:latin typeface="Arial" charset="0"/>
                <a:cs typeface="Arial" charset="0"/>
              </a:rPr>
              <a:t> </a:t>
            </a:r>
            <a:r>
              <a:rPr lang="nl-NL" dirty="0" err="1">
                <a:latin typeface="Arial" charset="0"/>
                <a:cs typeface="Arial" charset="0"/>
              </a:rPr>
              <a:t>representation</a:t>
            </a:r>
            <a:r>
              <a:rPr lang="nl-NL" dirty="0">
                <a:latin typeface="Arial" charset="0"/>
                <a:cs typeface="Arial" charset="0"/>
              </a:rPr>
              <a:t> (x</a:t>
            </a:r>
            <a:r>
              <a:rPr lang="nl-NL" baseline="-25000" dirty="0">
                <a:latin typeface="Arial" charset="0"/>
                <a:cs typeface="Arial" charset="0"/>
              </a:rPr>
              <a:t>1</a:t>
            </a:r>
            <a:r>
              <a:rPr lang="nl-NL" dirty="0">
                <a:latin typeface="Arial" charset="0"/>
                <a:cs typeface="Arial" charset="0"/>
              </a:rPr>
              <a:t>,…,</a:t>
            </a:r>
            <a:r>
              <a:rPr lang="nl-NL" dirty="0" err="1">
                <a:latin typeface="Arial" charset="0"/>
                <a:cs typeface="Arial" charset="0"/>
              </a:rPr>
              <a:t>x</a:t>
            </a:r>
            <a:r>
              <a:rPr lang="nl-NL" baseline="-25000" dirty="0" err="1">
                <a:latin typeface="Arial" charset="0"/>
                <a:cs typeface="Arial" charset="0"/>
              </a:rPr>
              <a:t>n</a:t>
            </a:r>
            <a:r>
              <a:rPr lang="nl-NL" dirty="0">
                <a:latin typeface="Arial" charset="0"/>
                <a:cs typeface="Arial" charset="0"/>
              </a:rPr>
              <a:t>)</a:t>
            </a:r>
          </a:p>
          <a:p>
            <a:pPr lvl="1">
              <a:spcBef>
                <a:spcPts val="500"/>
              </a:spcBef>
              <a:buSzPct val="85000"/>
              <a:buFont typeface="Wingdings 2" charset="0"/>
              <a:buChar char=""/>
            </a:pPr>
            <a:r>
              <a:rPr lang="nl-NL" dirty="0" err="1">
                <a:latin typeface="Arial" charset="0"/>
                <a:cs typeface="Arial" charset="0"/>
              </a:rPr>
              <a:t>arithmetic</a:t>
            </a:r>
            <a:r>
              <a:rPr lang="nl-NL" dirty="0">
                <a:latin typeface="Arial" charset="0"/>
                <a:cs typeface="Arial" charset="0"/>
              </a:rPr>
              <a:t> </a:t>
            </a:r>
            <a:r>
              <a:rPr lang="nl-NL" dirty="0" err="1">
                <a:latin typeface="Arial" charset="0"/>
                <a:cs typeface="Arial" charset="0"/>
              </a:rPr>
              <a:t>averaging</a:t>
            </a:r>
            <a:r>
              <a:rPr lang="nl-NL" dirty="0">
                <a:latin typeface="Arial" charset="0"/>
                <a:cs typeface="Arial" charset="0"/>
              </a:rPr>
              <a:t> </a:t>
            </a:r>
            <a:r>
              <a:rPr lang="nl-NL" dirty="0" err="1">
                <a:latin typeface="Arial" charset="0"/>
                <a:cs typeface="Arial" charset="0"/>
              </a:rPr>
              <a:t>crossover</a:t>
            </a:r>
            <a:endParaRPr lang="nl-NL" dirty="0">
              <a:latin typeface="Arial" charset="0"/>
              <a:cs typeface="Arial" charset="0"/>
            </a:endParaRPr>
          </a:p>
          <a:p>
            <a:pPr lvl="1">
              <a:spcBef>
                <a:spcPts val="500"/>
              </a:spcBef>
              <a:buSzPct val="85000"/>
              <a:buFont typeface="Wingdings 2" charset="0"/>
              <a:buChar char=""/>
            </a:pPr>
            <a:r>
              <a:rPr lang="nl-NL" dirty="0" err="1">
                <a:latin typeface="Arial" charset="0"/>
                <a:cs typeface="Arial" charset="0"/>
              </a:rPr>
              <a:t>Gaussian</a:t>
            </a:r>
            <a:r>
              <a:rPr lang="nl-NL" dirty="0">
                <a:latin typeface="Arial" charset="0"/>
                <a:cs typeface="Arial" charset="0"/>
              </a:rPr>
              <a:t> </a:t>
            </a:r>
            <a:r>
              <a:rPr lang="nl-NL" dirty="0" err="1">
                <a:latin typeface="Arial" charset="0"/>
                <a:cs typeface="Arial" charset="0"/>
              </a:rPr>
              <a:t>mutation</a:t>
            </a:r>
            <a:r>
              <a:rPr lang="nl-NL" dirty="0">
                <a:latin typeface="Arial" charset="0"/>
                <a:cs typeface="Arial" charset="0"/>
              </a:rPr>
              <a:t>: </a:t>
            </a:r>
            <a:r>
              <a:rPr lang="nl-NL" dirty="0" err="1" smtClean="0">
                <a:latin typeface="Arial" charset="0"/>
                <a:cs typeface="Arial" charset="0"/>
              </a:rPr>
              <a:t>x’</a:t>
            </a:r>
            <a:r>
              <a:rPr lang="nl-NL" baseline="-25000" dirty="0" err="1" smtClean="0">
                <a:latin typeface="Arial" charset="0"/>
                <a:cs typeface="Arial" charset="0"/>
              </a:rPr>
              <a:t>i</a:t>
            </a:r>
            <a:r>
              <a:rPr lang="nl-NL" dirty="0" smtClean="0">
                <a:latin typeface="Arial" charset="0"/>
                <a:cs typeface="Arial" charset="0"/>
              </a:rPr>
              <a:t> </a:t>
            </a:r>
            <a:r>
              <a:rPr lang="nl-NL" dirty="0">
                <a:latin typeface="Arial" charset="0"/>
                <a:cs typeface="Arial" charset="0"/>
              </a:rPr>
              <a:t>= x</a:t>
            </a:r>
            <a:r>
              <a:rPr lang="nl-NL" baseline="-25000" dirty="0">
                <a:latin typeface="Arial" charset="0"/>
                <a:cs typeface="Arial" charset="0"/>
              </a:rPr>
              <a:t>i</a:t>
            </a:r>
            <a:r>
              <a:rPr lang="nl-NL" dirty="0">
                <a:latin typeface="Arial" charset="0"/>
                <a:cs typeface="Arial" charset="0"/>
              </a:rPr>
              <a:t> + N(0, </a:t>
            </a:r>
            <a:r>
              <a:rPr lang="en-GB" dirty="0">
                <a:latin typeface="Symbol" charset="0"/>
                <a:cs typeface="Arial" charset="0"/>
              </a:rPr>
              <a:t></a:t>
            </a:r>
            <a:r>
              <a:rPr lang="nl-NL" dirty="0">
                <a:latin typeface="Arial" charset="0"/>
                <a:cs typeface="Arial" charset="0"/>
              </a:rPr>
              <a:t>)</a:t>
            </a:r>
          </a:p>
          <a:p>
            <a:pPr lvl="1">
              <a:spcBef>
                <a:spcPts val="500"/>
              </a:spcBef>
              <a:buClrTx/>
              <a:buSzPct val="85000"/>
              <a:buFontTx/>
              <a:buNone/>
            </a:pPr>
            <a:r>
              <a:rPr lang="nl-NL" dirty="0">
                <a:latin typeface="Arial" charset="0"/>
                <a:cs typeface="Arial" charset="0"/>
              </a:rPr>
              <a:t>	standard </a:t>
            </a:r>
            <a:r>
              <a:rPr lang="nl-NL" dirty="0" err="1">
                <a:latin typeface="Arial" charset="0"/>
                <a:cs typeface="Arial" charset="0"/>
              </a:rPr>
              <a:t>deviation</a:t>
            </a:r>
            <a:r>
              <a:rPr lang="nl-NL" dirty="0">
                <a:latin typeface="Arial" charset="0"/>
                <a:cs typeface="Arial" charset="0"/>
              </a:rPr>
              <a:t> </a:t>
            </a:r>
            <a:r>
              <a:rPr lang="en-GB" dirty="0">
                <a:latin typeface="Symbol" charset="0"/>
                <a:cs typeface="Arial" charset="0"/>
              </a:rPr>
              <a:t></a:t>
            </a:r>
            <a:r>
              <a:rPr lang="en-GB" dirty="0">
                <a:latin typeface="Arial" charset="0"/>
                <a:cs typeface="Arial" charset="0"/>
              </a:rPr>
              <a:t> is called mutation step size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85CF2-87A1-424D-AAB4-8DA3F7B30A26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7781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Examples:</a:t>
            </a:r>
            <a:br>
              <a:rPr lang="en-US" dirty="0"/>
            </a:br>
            <a:r>
              <a:rPr lang="en-US" dirty="0"/>
              <a:t>Varying mutation step </a:t>
            </a:r>
            <a:r>
              <a:rPr lang="en-US" dirty="0" smtClean="0"/>
              <a:t>size, option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buClrTx/>
              <a:buSzPct val="95000"/>
              <a:buFontTx/>
              <a:buNone/>
            </a:pPr>
            <a:r>
              <a:rPr lang="nl-NL" dirty="0" err="1">
                <a:latin typeface="Arial" charset="0"/>
                <a:cs typeface="Arial" charset="0"/>
              </a:rPr>
              <a:t>Replace</a:t>
            </a:r>
            <a:r>
              <a:rPr lang="nl-NL" dirty="0">
                <a:latin typeface="Arial" charset="0"/>
                <a:cs typeface="Arial" charset="0"/>
              </a:rPr>
              <a:t> the constant </a:t>
            </a:r>
            <a:r>
              <a:rPr lang="en-GB" dirty="0">
                <a:latin typeface="Symbol" charset="0"/>
                <a:cs typeface="Arial" charset="0"/>
              </a:rPr>
              <a:t></a:t>
            </a:r>
            <a:r>
              <a:rPr lang="nl-NL" dirty="0">
                <a:latin typeface="Arial" charset="0"/>
                <a:cs typeface="Arial" charset="0"/>
              </a:rPr>
              <a:t> </a:t>
            </a:r>
            <a:r>
              <a:rPr lang="nl-NL" dirty="0" err="1">
                <a:latin typeface="Arial" charset="0"/>
                <a:cs typeface="Arial" charset="0"/>
              </a:rPr>
              <a:t>by</a:t>
            </a:r>
            <a:r>
              <a:rPr lang="nl-NL" dirty="0">
                <a:latin typeface="Arial" charset="0"/>
                <a:cs typeface="Arial" charset="0"/>
              </a:rPr>
              <a:t> a </a:t>
            </a:r>
            <a:r>
              <a:rPr lang="nl-NL" dirty="0" err="1">
                <a:latin typeface="Arial" charset="0"/>
                <a:cs typeface="Arial" charset="0"/>
              </a:rPr>
              <a:t>function</a:t>
            </a:r>
            <a:r>
              <a:rPr lang="nl-NL" dirty="0">
                <a:latin typeface="Arial" charset="0"/>
                <a:cs typeface="Arial" charset="0"/>
              </a:rPr>
              <a:t> </a:t>
            </a:r>
            <a:r>
              <a:rPr lang="en-GB" dirty="0">
                <a:latin typeface="Symbol" charset="0"/>
                <a:cs typeface="Arial" charset="0"/>
              </a:rPr>
              <a:t></a:t>
            </a:r>
            <a:r>
              <a:rPr lang="nl-NL" dirty="0">
                <a:latin typeface="Arial" charset="0"/>
                <a:cs typeface="Arial" charset="0"/>
              </a:rPr>
              <a:t>(t)</a:t>
            </a:r>
          </a:p>
          <a:p>
            <a:pPr>
              <a:spcBef>
                <a:spcPts val="600"/>
              </a:spcBef>
              <a:buClrTx/>
              <a:buSzPct val="95000"/>
              <a:buFontTx/>
              <a:buNone/>
            </a:pPr>
            <a:endParaRPr lang="nl-NL" dirty="0">
              <a:latin typeface="Arial" charset="0"/>
              <a:cs typeface="Arial" charset="0"/>
            </a:endParaRPr>
          </a:p>
          <a:p>
            <a:pPr>
              <a:spcBef>
                <a:spcPts val="600"/>
              </a:spcBef>
              <a:buClrTx/>
              <a:buSzPct val="95000"/>
              <a:buFontTx/>
              <a:buNone/>
            </a:pPr>
            <a:endParaRPr lang="nl-NL" dirty="0">
              <a:latin typeface="Arial" charset="0"/>
              <a:cs typeface="Arial" charset="0"/>
            </a:endParaRPr>
          </a:p>
          <a:p>
            <a:pPr>
              <a:spcBef>
                <a:spcPts val="600"/>
              </a:spcBef>
              <a:buClrTx/>
              <a:buSzPct val="95000"/>
              <a:buFontTx/>
              <a:buNone/>
            </a:pPr>
            <a:r>
              <a:rPr lang="nl-NL" i="1" dirty="0">
                <a:latin typeface="Arial" charset="0"/>
                <a:cs typeface="Arial" charset="0"/>
              </a:rPr>
              <a:t>0 </a:t>
            </a:r>
            <a:r>
              <a:rPr lang="nl-NL" b="1" i="1" dirty="0">
                <a:latin typeface="Symbol" charset="0"/>
                <a:cs typeface="Arial" charset="0"/>
              </a:rPr>
              <a:t></a:t>
            </a:r>
            <a:r>
              <a:rPr lang="nl-NL" i="1" dirty="0">
                <a:latin typeface="Arial" charset="0"/>
                <a:cs typeface="Arial" charset="0"/>
              </a:rPr>
              <a:t> t </a:t>
            </a:r>
            <a:r>
              <a:rPr lang="nl-NL" b="1" i="1" dirty="0">
                <a:latin typeface="Symbol" charset="0"/>
                <a:cs typeface="Arial" charset="0"/>
              </a:rPr>
              <a:t></a:t>
            </a:r>
            <a:r>
              <a:rPr lang="nl-NL" b="1" i="1" dirty="0">
                <a:latin typeface="Arial" charset="0"/>
                <a:cs typeface="Arial" charset="0"/>
              </a:rPr>
              <a:t> </a:t>
            </a:r>
            <a:r>
              <a:rPr lang="nl-NL" i="1" dirty="0">
                <a:latin typeface="Arial" charset="0"/>
                <a:cs typeface="Arial" charset="0"/>
              </a:rPr>
              <a:t>T </a:t>
            </a:r>
            <a:r>
              <a:rPr lang="nl-NL" dirty="0">
                <a:latin typeface="Arial" charset="0"/>
                <a:cs typeface="Arial" charset="0"/>
              </a:rPr>
              <a:t>is the </a:t>
            </a:r>
            <a:r>
              <a:rPr lang="nl-NL" dirty="0" err="1">
                <a:latin typeface="Arial" charset="0"/>
                <a:cs typeface="Arial" charset="0"/>
              </a:rPr>
              <a:t>current</a:t>
            </a:r>
            <a:r>
              <a:rPr lang="nl-NL" dirty="0">
                <a:latin typeface="Arial" charset="0"/>
                <a:cs typeface="Arial" charset="0"/>
              </a:rPr>
              <a:t> </a:t>
            </a:r>
            <a:r>
              <a:rPr lang="nl-NL" dirty="0" err="1">
                <a:latin typeface="Arial" charset="0"/>
                <a:cs typeface="Arial" charset="0"/>
              </a:rPr>
              <a:t>generation</a:t>
            </a:r>
            <a:r>
              <a:rPr lang="nl-NL" dirty="0">
                <a:latin typeface="Arial" charset="0"/>
                <a:cs typeface="Arial" charset="0"/>
              </a:rPr>
              <a:t> </a:t>
            </a:r>
            <a:r>
              <a:rPr lang="nl-NL" dirty="0" err="1">
                <a:latin typeface="Arial" charset="0"/>
                <a:cs typeface="Arial" charset="0"/>
              </a:rPr>
              <a:t>number</a:t>
            </a:r>
            <a:endParaRPr lang="nl-NL" dirty="0">
              <a:latin typeface="Arial" charset="0"/>
              <a:cs typeface="Arial" charset="0"/>
            </a:endParaRPr>
          </a:p>
          <a:p>
            <a:pPr eaLnBrk="0" hangingPunct="0">
              <a:spcBef>
                <a:spcPts val="600"/>
              </a:spcBef>
              <a:buClrTx/>
              <a:buSzPct val="95000"/>
              <a:buFontTx/>
              <a:buNone/>
            </a:pPr>
            <a:endParaRPr lang="nl-NL" dirty="0">
              <a:latin typeface="Arial" charset="0"/>
              <a:cs typeface="Arial" charset="0"/>
            </a:endParaRPr>
          </a:p>
          <a:p>
            <a:pPr eaLnBrk="0" hangingPunct="0">
              <a:spcBef>
                <a:spcPts val="600"/>
              </a:spcBef>
              <a:buSzPct val="95000"/>
              <a:buFont typeface="Wingdings 2" charset="0"/>
              <a:buChar char=""/>
            </a:pPr>
            <a:r>
              <a:rPr lang="nl-NL" dirty="0">
                <a:latin typeface="Arial" charset="0"/>
                <a:cs typeface="Arial" charset="0"/>
              </a:rPr>
              <a:t>Features:</a:t>
            </a:r>
          </a:p>
          <a:p>
            <a:pPr lvl="1" eaLnBrk="0" hangingPunct="0">
              <a:spcBef>
                <a:spcPts val="600"/>
              </a:spcBef>
              <a:buSzPct val="85000"/>
              <a:buFont typeface="Wingdings 2" charset="0"/>
              <a:buChar char=""/>
            </a:pPr>
            <a:r>
              <a:rPr lang="nl-NL" dirty="0">
                <a:latin typeface="Arial" charset="0"/>
                <a:cs typeface="Arial" charset="0"/>
              </a:rPr>
              <a:t>changes in </a:t>
            </a:r>
            <a:r>
              <a:rPr lang="en-GB" dirty="0">
                <a:latin typeface="Symbol" charset="0"/>
                <a:cs typeface="Arial" charset="0"/>
              </a:rPr>
              <a:t></a:t>
            </a:r>
            <a:r>
              <a:rPr lang="nl-NL" dirty="0">
                <a:latin typeface="Arial" charset="0"/>
                <a:cs typeface="Arial" charset="0"/>
              </a:rPr>
              <a:t> are independent </a:t>
            </a:r>
            <a:r>
              <a:rPr lang="nl-NL" dirty="0" err="1">
                <a:latin typeface="Arial" charset="0"/>
                <a:cs typeface="Arial" charset="0"/>
              </a:rPr>
              <a:t>from</a:t>
            </a:r>
            <a:r>
              <a:rPr lang="nl-NL" dirty="0">
                <a:latin typeface="Arial" charset="0"/>
                <a:cs typeface="Arial" charset="0"/>
              </a:rPr>
              <a:t> the search </a:t>
            </a:r>
            <a:r>
              <a:rPr lang="nl-NL" dirty="0" err="1">
                <a:latin typeface="Arial" charset="0"/>
                <a:cs typeface="Arial" charset="0"/>
              </a:rPr>
              <a:t>progress</a:t>
            </a:r>
            <a:endParaRPr lang="nl-NL" dirty="0">
              <a:latin typeface="Arial" charset="0"/>
              <a:cs typeface="Arial" charset="0"/>
            </a:endParaRPr>
          </a:p>
          <a:p>
            <a:pPr lvl="1" eaLnBrk="0" hangingPunct="0">
              <a:spcBef>
                <a:spcPts val="600"/>
              </a:spcBef>
              <a:buSzPct val="85000"/>
              <a:buFont typeface="Wingdings 2" charset="0"/>
              <a:buChar char=""/>
            </a:pPr>
            <a:r>
              <a:rPr lang="nl-NL" dirty="0">
                <a:latin typeface="Arial" charset="0"/>
                <a:cs typeface="Arial" charset="0"/>
              </a:rPr>
              <a:t>strong user control of </a:t>
            </a:r>
            <a:r>
              <a:rPr lang="en-GB" dirty="0">
                <a:latin typeface="Symbol" charset="0"/>
                <a:cs typeface="Arial" charset="0"/>
              </a:rPr>
              <a:t></a:t>
            </a:r>
            <a:r>
              <a:rPr lang="nl-NL" dirty="0">
                <a:latin typeface="Arial" charset="0"/>
                <a:cs typeface="Arial" charset="0"/>
              </a:rPr>
              <a:t> </a:t>
            </a:r>
            <a:r>
              <a:rPr lang="nl-NL" dirty="0" err="1">
                <a:latin typeface="Arial" charset="0"/>
                <a:cs typeface="Arial" charset="0"/>
              </a:rPr>
              <a:t>by</a:t>
            </a:r>
            <a:r>
              <a:rPr lang="nl-NL" dirty="0">
                <a:latin typeface="Arial" charset="0"/>
                <a:cs typeface="Arial" charset="0"/>
              </a:rPr>
              <a:t> the </a:t>
            </a:r>
            <a:r>
              <a:rPr lang="nl-NL" dirty="0" err="1">
                <a:latin typeface="Arial" charset="0"/>
                <a:cs typeface="Arial" charset="0"/>
              </a:rPr>
              <a:t>above</a:t>
            </a:r>
            <a:r>
              <a:rPr lang="nl-NL" dirty="0">
                <a:latin typeface="Arial" charset="0"/>
                <a:cs typeface="Arial" charset="0"/>
              </a:rPr>
              <a:t> </a:t>
            </a:r>
            <a:r>
              <a:rPr lang="nl-NL" dirty="0" err="1">
                <a:latin typeface="Arial" charset="0"/>
                <a:cs typeface="Arial" charset="0"/>
              </a:rPr>
              <a:t>formula</a:t>
            </a:r>
            <a:endParaRPr lang="nl-NL" dirty="0">
              <a:latin typeface="Arial" charset="0"/>
              <a:cs typeface="Arial" charset="0"/>
            </a:endParaRPr>
          </a:p>
          <a:p>
            <a:pPr lvl="1" eaLnBrk="0" hangingPunct="0">
              <a:spcBef>
                <a:spcPts val="600"/>
              </a:spcBef>
              <a:buSzPct val="85000"/>
              <a:buFont typeface="Wingdings 2" charset="0"/>
              <a:buChar char=""/>
            </a:pPr>
            <a:r>
              <a:rPr lang="en-GB" dirty="0">
                <a:latin typeface="Symbol" charset="0"/>
                <a:cs typeface="Arial" charset="0"/>
              </a:rPr>
              <a:t></a:t>
            </a:r>
            <a:r>
              <a:rPr lang="nl-NL" dirty="0">
                <a:latin typeface="Arial" charset="0"/>
                <a:cs typeface="Arial" charset="0"/>
              </a:rPr>
              <a:t> is </a:t>
            </a:r>
            <a:r>
              <a:rPr lang="nl-NL" dirty="0" err="1">
                <a:latin typeface="Arial" charset="0"/>
                <a:cs typeface="Arial" charset="0"/>
              </a:rPr>
              <a:t>fully</a:t>
            </a:r>
            <a:r>
              <a:rPr lang="nl-NL" dirty="0">
                <a:latin typeface="Arial" charset="0"/>
                <a:cs typeface="Arial" charset="0"/>
              </a:rPr>
              <a:t> </a:t>
            </a:r>
            <a:r>
              <a:rPr lang="nl-NL" dirty="0" err="1">
                <a:latin typeface="Arial" charset="0"/>
                <a:cs typeface="Arial" charset="0"/>
              </a:rPr>
              <a:t>predictable</a:t>
            </a:r>
            <a:endParaRPr lang="nl-NL" dirty="0">
              <a:latin typeface="Arial" charset="0"/>
              <a:cs typeface="Arial" charset="0"/>
            </a:endParaRPr>
          </a:p>
          <a:p>
            <a:pPr lvl="1" eaLnBrk="0" hangingPunct="0">
              <a:spcBef>
                <a:spcPts val="600"/>
              </a:spcBef>
              <a:buSzPct val="85000"/>
              <a:buFont typeface="Wingdings 2" charset="0"/>
              <a:buChar char=""/>
            </a:pPr>
            <a:r>
              <a:rPr lang="nl-NL" dirty="0">
                <a:latin typeface="Arial" charset="0"/>
                <a:cs typeface="Arial" charset="0"/>
              </a:rPr>
              <a:t>a </a:t>
            </a:r>
            <a:r>
              <a:rPr lang="nl-NL" dirty="0" err="1">
                <a:latin typeface="Arial" charset="0"/>
                <a:cs typeface="Arial" charset="0"/>
              </a:rPr>
              <a:t>given</a:t>
            </a:r>
            <a:r>
              <a:rPr lang="nl-NL" dirty="0">
                <a:latin typeface="Arial" charset="0"/>
                <a:cs typeface="Arial" charset="0"/>
              </a:rPr>
              <a:t> </a:t>
            </a:r>
            <a:r>
              <a:rPr lang="en-GB" dirty="0">
                <a:latin typeface="Symbol" charset="0"/>
                <a:cs typeface="Arial" charset="0"/>
              </a:rPr>
              <a:t></a:t>
            </a:r>
            <a:r>
              <a:rPr lang="nl-NL" dirty="0">
                <a:latin typeface="Arial" charset="0"/>
                <a:cs typeface="Arial" charset="0"/>
              </a:rPr>
              <a:t> acts on </a:t>
            </a:r>
            <a:r>
              <a:rPr lang="nl-NL" dirty="0" err="1">
                <a:latin typeface="Arial" charset="0"/>
                <a:cs typeface="Arial" charset="0"/>
              </a:rPr>
              <a:t>all</a:t>
            </a:r>
            <a:r>
              <a:rPr lang="nl-NL" dirty="0">
                <a:latin typeface="Arial" charset="0"/>
                <a:cs typeface="Arial" charset="0"/>
              </a:rPr>
              <a:t> </a:t>
            </a:r>
            <a:r>
              <a:rPr lang="nl-NL" dirty="0" err="1">
                <a:latin typeface="Arial" charset="0"/>
                <a:cs typeface="Arial" charset="0"/>
              </a:rPr>
              <a:t>individuals</a:t>
            </a:r>
            <a:r>
              <a:rPr lang="nl-NL" dirty="0">
                <a:latin typeface="Arial" charset="0"/>
                <a:cs typeface="Arial" charset="0"/>
              </a:rPr>
              <a:t> of the </a:t>
            </a:r>
            <a:r>
              <a:rPr lang="nl-NL" dirty="0" err="1">
                <a:latin typeface="Arial" charset="0"/>
                <a:cs typeface="Arial" charset="0"/>
              </a:rPr>
              <a:t>population</a:t>
            </a:r>
            <a:endParaRPr lang="nl-NL" dirty="0">
              <a:latin typeface="Arial" charset="0"/>
              <a:cs typeface="Arial" charset="0"/>
            </a:endParaRPr>
          </a:p>
          <a:p>
            <a:pPr>
              <a:spcBef>
                <a:spcPts val="650"/>
              </a:spcBef>
              <a:buClrTx/>
              <a:buSzPct val="95000"/>
              <a:buFontTx/>
              <a:buNone/>
            </a:pPr>
            <a:endParaRPr lang="nl-NL" dirty="0">
              <a:latin typeface="Arial" charset="0"/>
              <a:cs typeface="Arial" charset="0"/>
            </a:endParaRP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85CF2-87A1-424D-AAB4-8DA3F7B30A26}" type="slidenum">
              <a:rPr lang="en-US" smtClean="0"/>
              <a:t>9</a:t>
            </a:fld>
            <a:endParaRPr lang="en-US" dirty="0"/>
          </a:p>
        </p:txBody>
      </p:sp>
      <p:graphicFrame>
        <p:nvGraphicFramePr>
          <p:cNvPr id="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3720186"/>
              </p:ext>
            </p:extLst>
          </p:nvPr>
        </p:nvGraphicFramePr>
        <p:xfrm>
          <a:off x="1619250" y="2082558"/>
          <a:ext cx="2760427" cy="684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9" name="Equation" r:id="rId3" imgW="1272240" imgH="361080" progId="Equation.3">
                  <p:embed/>
                </p:oleObj>
              </mc:Choice>
              <mc:Fallback>
                <p:oleObj name="Equation" r:id="rId3" imgW="1272240" imgH="361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2082558"/>
                        <a:ext cx="2760427" cy="684212"/>
                      </a:xfrm>
                      <a:prstGeom prst="rect">
                        <a:avLst/>
                      </a:prstGeom>
                      <a:noFill/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646011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EC2014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6130</TotalTime>
  <Words>1239</Words>
  <Application>Microsoft Macintosh PowerPoint</Application>
  <PresentationFormat>Diavoorstelling (4:3)</PresentationFormat>
  <Paragraphs>278</Paragraphs>
  <Slides>26</Slides>
  <Notes>1</Notes>
  <HiddenSlides>0</HiddenSlides>
  <MMClips>0</MMClips>
  <ScaleCrop>false</ScaleCrop>
  <HeadingPairs>
    <vt:vector size="6" baseType="variant">
      <vt:variant>
        <vt:lpstr>Thema</vt:lpstr>
      </vt:variant>
      <vt:variant>
        <vt:i4>1</vt:i4>
      </vt:variant>
      <vt:variant>
        <vt:lpstr>Ingesloten OLE-bronprogramma's</vt:lpstr>
      </vt:variant>
      <vt:variant>
        <vt:i4>1</vt:i4>
      </vt:variant>
      <vt:variant>
        <vt:lpstr>Diatitels</vt:lpstr>
      </vt:variant>
      <vt:variant>
        <vt:i4>26</vt:i4>
      </vt:variant>
    </vt:vector>
  </HeadingPairs>
  <TitlesOfParts>
    <vt:vector size="28" baseType="lpstr">
      <vt:lpstr>EC2014</vt:lpstr>
      <vt:lpstr>Equation</vt:lpstr>
      <vt:lpstr>Evolutionary Computing</vt:lpstr>
      <vt:lpstr>Chapter 8: Parameter Control</vt:lpstr>
      <vt:lpstr>Motivation (1/2)</vt:lpstr>
      <vt:lpstr>Motivation (2/2)</vt:lpstr>
      <vt:lpstr>Parameter Setting</vt:lpstr>
      <vt:lpstr>Parameter Settings: Tuning</vt:lpstr>
      <vt:lpstr>Parameter Settings: Control</vt:lpstr>
      <vt:lpstr>Examples: Varying mutation step size</vt:lpstr>
      <vt:lpstr>Examples: Varying mutation step size, option 1</vt:lpstr>
      <vt:lpstr>Examples: Varying mutation step size, option 2</vt:lpstr>
      <vt:lpstr>Examples: Varying mutation step size, option 3</vt:lpstr>
      <vt:lpstr>Examples: Varying mutation step size, option 4</vt:lpstr>
      <vt:lpstr>Examples: Varying penalties</vt:lpstr>
      <vt:lpstr>Examples: Varying penalties, option 1</vt:lpstr>
      <vt:lpstr>Examples: Varying penalties, option 2</vt:lpstr>
      <vt:lpstr>Examples: Varying penalties, option 3</vt:lpstr>
      <vt:lpstr>Examples: Lessons learned (1/2)</vt:lpstr>
      <vt:lpstr>Examples: Lessons learned (2/2)</vt:lpstr>
      <vt:lpstr>Where to apply parameter control</vt:lpstr>
      <vt:lpstr>How to apply parameter control</vt:lpstr>
      <vt:lpstr>How to apply parameter control Global taxonomy</vt:lpstr>
      <vt:lpstr>Evidence: Informing the change (1/2)</vt:lpstr>
      <vt:lpstr>Evidence: Informing the change (2/2)</vt:lpstr>
      <vt:lpstr>Evidence: Refined taxonomy</vt:lpstr>
      <vt:lpstr>Scope/level</vt:lpstr>
      <vt:lpstr>Evaluation/Summary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Evolutionary Computing 2014-</dc:title>
  <dc:creator>Jacqueline Heinerman</dc:creator>
  <cp:lastModifiedBy>Guszti Eiben</cp:lastModifiedBy>
  <cp:revision>277</cp:revision>
  <dcterms:created xsi:type="dcterms:W3CDTF">2014-06-19T13:47:47Z</dcterms:created>
  <dcterms:modified xsi:type="dcterms:W3CDTF">2015-07-02T07:09:45Z</dcterms:modified>
</cp:coreProperties>
</file>