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3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02-07-15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02-07-15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6"/>
            <a:ext cx="7619660" cy="490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4745"/>
            <a:ext cx="7772400" cy="1470025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2238" y="4114120"/>
            <a:ext cx="4045962" cy="1752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1, date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1604" y="11895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6629" y="6271122"/>
            <a:ext cx="942715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2813" y="0"/>
            <a:ext cx="1" cy="6721475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6780" y="0"/>
            <a:ext cx="16282" cy="612616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43160"/>
            <a:ext cx="8686800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" y="1339720"/>
            <a:ext cx="8254629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913" y="6356350"/>
            <a:ext cx="5893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A.E. Eiben and J.E. Smith, Introduction to Evolutionary Computing 2014, Chapter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660" y="6258670"/>
            <a:ext cx="106713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-blad1.xls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-blad2.xls"/><Relationship Id="rId4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Evolutionary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</a:t>
            </a:r>
            <a:r>
              <a:rPr lang="en-US" dirty="0" smtClean="0"/>
              <a:t>example (1/2)</a:t>
            </a:r>
            <a:endParaRPr lang="en-GB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 invented “tricky mutation”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Showed that it is a good idea by: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Running standard (?) GA and tricky GA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 10 objective functions from the literature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Finding tricky GA better on 7, equal on 1, worse on 2 cases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 wrote it down in a paper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And it got published!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Q: what did I learned from this experience? 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Q: is this good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10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05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 </a:t>
            </a:r>
            <a:r>
              <a:rPr lang="en-US" dirty="0" smtClean="0"/>
              <a:t>(2/2)</a:t>
            </a:r>
            <a:endParaRPr lang="en-GB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I (my readers) did not learn:</a:t>
            </a:r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rgbClr val="E46C0A"/>
                </a:solidFill>
              </a:rPr>
              <a:t>relevant </a:t>
            </a:r>
            <a:r>
              <a:rPr lang="en-US" dirty="0"/>
              <a:t>are these results (test functions)?</a:t>
            </a:r>
          </a:p>
          <a:p>
            <a:pPr lvl="1"/>
            <a:r>
              <a:rPr lang="en-US" dirty="0"/>
              <a:t>What is the </a:t>
            </a:r>
            <a:r>
              <a:rPr lang="en-US" dirty="0">
                <a:solidFill>
                  <a:srgbClr val="E46C0A"/>
                </a:solidFill>
              </a:rPr>
              <a:t>scope of claims </a:t>
            </a:r>
            <a:r>
              <a:rPr lang="en-US" dirty="0"/>
              <a:t>about the superiority of the tricky GA?</a:t>
            </a:r>
          </a:p>
          <a:p>
            <a:pPr lvl="1"/>
            <a:r>
              <a:rPr lang="en-US" dirty="0"/>
              <a:t>Is there a </a:t>
            </a:r>
            <a:r>
              <a:rPr lang="en-US" dirty="0">
                <a:solidFill>
                  <a:srgbClr val="E46C0A"/>
                </a:solidFill>
              </a:rPr>
              <a:t>property distinguishing </a:t>
            </a:r>
            <a:r>
              <a:rPr lang="en-US" dirty="0"/>
              <a:t>the 7 good and the 2 bad functions?</a:t>
            </a:r>
          </a:p>
          <a:p>
            <a:pPr lvl="1"/>
            <a:r>
              <a:rPr lang="en-US" dirty="0"/>
              <a:t>Are my results </a:t>
            </a:r>
            <a:r>
              <a:rPr lang="en-US" dirty="0">
                <a:solidFill>
                  <a:srgbClr val="E46C0A"/>
                </a:solidFill>
              </a:rPr>
              <a:t>generalizable</a:t>
            </a:r>
            <a:r>
              <a:rPr lang="en-US" dirty="0"/>
              <a:t>? (Is the tricky GA applicable for other problems? Which ones?)</a:t>
            </a:r>
          </a:p>
          <a:p>
            <a:pPr lvl="1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11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69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Problem Instances</a:t>
            </a:r>
            <a:r>
              <a:rPr lang="en-US" dirty="0"/>
              <a:t> </a:t>
            </a:r>
            <a:r>
              <a:rPr lang="en-US" dirty="0" smtClean="0"/>
              <a:t>(1/3)</a:t>
            </a:r>
            <a:endParaRPr lang="en-GB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Testing o</a:t>
            </a:r>
            <a:r>
              <a:rPr lang="en-US" sz="2400" dirty="0"/>
              <a:t>n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E46C0A"/>
                </a:solidFill>
              </a:rPr>
              <a:t>real data</a:t>
            </a:r>
            <a:endParaRPr lang="en-US" sz="2400" dirty="0">
              <a:solidFill>
                <a:srgbClr val="E46C0A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Advantages: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Results could be considered as very relevant viewed from the application domain (data supplier)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Disadvantages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000" dirty="0"/>
              <a:t>Can be over-complicated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Can be few </a:t>
            </a:r>
            <a:r>
              <a:rPr lang="en-US" sz="2000" dirty="0"/>
              <a:t>available</a:t>
            </a:r>
            <a:r>
              <a:rPr lang="en-GB" sz="2000" dirty="0"/>
              <a:t> sets of real data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commercial sensitive – difficult to </a:t>
            </a:r>
            <a:r>
              <a:rPr lang="en-US" sz="2000" dirty="0"/>
              <a:t>publish and to </a:t>
            </a:r>
            <a:r>
              <a:rPr lang="en-GB" sz="2000" dirty="0"/>
              <a:t>allow others to compare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Results are hard to generalize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12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4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Problem Instances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GB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Standard data sets </a:t>
            </a:r>
            <a:r>
              <a:rPr lang="en-US" sz="2400" dirty="0"/>
              <a:t>in problem </a:t>
            </a:r>
            <a:r>
              <a:rPr lang="en-US" sz="2400" dirty="0">
                <a:solidFill>
                  <a:srgbClr val="E46C0A"/>
                </a:solidFill>
              </a:rPr>
              <a:t>repositories,</a:t>
            </a:r>
            <a:r>
              <a:rPr lang="en-GB" sz="2400" dirty="0"/>
              <a:t> </a:t>
            </a:r>
            <a:r>
              <a:rPr lang="en-US" sz="2400" dirty="0"/>
              <a:t>e</a:t>
            </a:r>
            <a:r>
              <a:rPr lang="en-GB" sz="2400" dirty="0"/>
              <a:t>.g.: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OR-Library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GB" sz="2000" dirty="0"/>
              <a:t>http://www.ms.ic.ac.uk/info.html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UCI Machine Learning Repository</a:t>
            </a:r>
            <a:r>
              <a:rPr lang="en-US" sz="2000" dirty="0"/>
              <a:t> </a:t>
            </a:r>
            <a:r>
              <a:rPr lang="en-GB" sz="2000" dirty="0"/>
              <a:t>www.ics.uci.edu/~mlearn/MLRepository.html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Advantage: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Well-chosen problems and instances (hopefully)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Much other work on these </a:t>
            </a:r>
            <a:r>
              <a:rPr lang="en-US" sz="2000" dirty="0">
                <a:sym typeface="Wingdings" pitchFamily="2" charset="2"/>
              </a:rPr>
              <a:t> results comparable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Disadvantage: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Not real – might miss crucial aspect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Algorithms get tuned for popular test suites</a:t>
            </a:r>
            <a:endParaRPr lang="en-GB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13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65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Problem Instances</a:t>
            </a:r>
            <a:r>
              <a:rPr lang="en-US" dirty="0"/>
              <a:t> </a:t>
            </a:r>
            <a:r>
              <a:rPr lang="en-US" dirty="0" smtClean="0"/>
              <a:t>(3/3)</a:t>
            </a:r>
            <a:endParaRPr lang="en-GB" dirty="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E46C0A"/>
                </a:solidFill>
              </a:rPr>
              <a:t>Problem </a:t>
            </a:r>
            <a:r>
              <a:rPr lang="en-US" sz="2400" dirty="0">
                <a:solidFill>
                  <a:srgbClr val="E46C0A"/>
                </a:solidFill>
              </a:rPr>
              <a:t>i</a:t>
            </a:r>
            <a:r>
              <a:rPr lang="en-GB" sz="2400" dirty="0" err="1">
                <a:solidFill>
                  <a:srgbClr val="E46C0A"/>
                </a:solidFill>
              </a:rPr>
              <a:t>nstance</a:t>
            </a:r>
            <a:r>
              <a:rPr lang="en-GB" sz="2400" dirty="0">
                <a:solidFill>
                  <a:srgbClr val="E46C0A"/>
                </a:solidFill>
              </a:rPr>
              <a:t> </a:t>
            </a:r>
            <a:r>
              <a:rPr lang="en-US" sz="2400" dirty="0">
                <a:solidFill>
                  <a:srgbClr val="E46C0A"/>
                </a:solidFill>
              </a:rPr>
              <a:t>g</a:t>
            </a:r>
            <a:r>
              <a:rPr lang="en-GB" sz="2400" dirty="0" err="1">
                <a:solidFill>
                  <a:srgbClr val="E46C0A"/>
                </a:solidFill>
              </a:rPr>
              <a:t>enerators</a:t>
            </a:r>
            <a:r>
              <a:rPr lang="en-GB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p</a:t>
            </a:r>
            <a:r>
              <a:rPr lang="en-GB" sz="2400" dirty="0" err="1"/>
              <a:t>roduce</a:t>
            </a:r>
            <a:r>
              <a:rPr lang="en-GB" sz="2400" dirty="0"/>
              <a:t> simulated data for given parameters</a:t>
            </a:r>
            <a:r>
              <a:rPr lang="en-US" sz="2400" dirty="0"/>
              <a:t>, e.g.:</a:t>
            </a:r>
            <a:endParaRPr lang="en-GB" sz="2400" dirty="0"/>
          </a:p>
          <a:p>
            <a:pPr marL="738188" lvl="1" indent="-280988">
              <a:lnSpc>
                <a:spcPct val="90000"/>
              </a:lnSpc>
            </a:pPr>
            <a:r>
              <a:rPr lang="en-US" sz="2000" dirty="0"/>
              <a:t>GA/EA Repository of Test Problem Generators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GB" sz="2000" dirty="0"/>
              <a:t>http://www.cs.uwyo.edu/~wspears/generators.html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Advantage:</a:t>
            </a:r>
          </a:p>
          <a:p>
            <a:pPr marL="738188" lvl="1" indent="-280988">
              <a:lnSpc>
                <a:spcPct val="90000"/>
              </a:lnSpc>
            </a:pPr>
            <a:r>
              <a:rPr lang="en-US" sz="2000" dirty="0"/>
              <a:t>Allow very systematic comparisons for they</a:t>
            </a:r>
          </a:p>
          <a:p>
            <a:pPr marL="1196975" lvl="2" indent="-344488">
              <a:lnSpc>
                <a:spcPct val="90000"/>
              </a:lnSpc>
            </a:pPr>
            <a:r>
              <a:rPr lang="en-US" sz="1800" dirty="0"/>
              <a:t>c</a:t>
            </a:r>
            <a:r>
              <a:rPr lang="en-GB" sz="1800" dirty="0"/>
              <a:t>an produce many instances with </a:t>
            </a:r>
            <a:r>
              <a:rPr lang="en-US" sz="1800" dirty="0"/>
              <a:t>the </a:t>
            </a:r>
            <a:r>
              <a:rPr lang="en-GB" sz="1800" dirty="0"/>
              <a:t>same characteristics</a:t>
            </a:r>
          </a:p>
          <a:p>
            <a:pPr marL="1196975" lvl="2" indent="-344488">
              <a:lnSpc>
                <a:spcPct val="90000"/>
              </a:lnSpc>
            </a:pPr>
            <a:r>
              <a:rPr lang="en-US" sz="1800" dirty="0"/>
              <a:t>enable gradual </a:t>
            </a:r>
            <a:r>
              <a:rPr lang="en-US" sz="1800" dirty="0" smtClean="0"/>
              <a:t>traversal </a:t>
            </a:r>
            <a:r>
              <a:rPr lang="en-US" sz="1800" dirty="0"/>
              <a:t>of</a:t>
            </a:r>
            <a:r>
              <a:rPr lang="en-GB" sz="1800" dirty="0"/>
              <a:t> </a:t>
            </a:r>
            <a:r>
              <a:rPr lang="en-US" sz="1800" dirty="0"/>
              <a:t>a </a:t>
            </a:r>
            <a:r>
              <a:rPr lang="en-GB" sz="1800" dirty="0"/>
              <a:t>range of characteristics (hardness)</a:t>
            </a:r>
          </a:p>
          <a:p>
            <a:pPr marL="738188" lvl="1" indent="-280988">
              <a:lnSpc>
                <a:spcPct val="90000"/>
              </a:lnSpc>
            </a:pPr>
            <a:r>
              <a:rPr lang="en-GB" sz="2000" dirty="0"/>
              <a:t>Can be shared allowing comparisons</a:t>
            </a:r>
            <a:r>
              <a:rPr lang="en-US" sz="2000" dirty="0"/>
              <a:t> with other researchers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Disadvantage</a:t>
            </a:r>
          </a:p>
          <a:p>
            <a:pPr marL="738188" lvl="1" indent="-280988">
              <a:lnSpc>
                <a:spcPct val="90000"/>
              </a:lnSpc>
            </a:pPr>
            <a:r>
              <a:rPr lang="en-GB" sz="2000" dirty="0"/>
              <a:t>Not real – might miss crucial aspect</a:t>
            </a:r>
            <a:endParaRPr lang="en-US" sz="2000" dirty="0"/>
          </a:p>
          <a:p>
            <a:pPr marL="738188" lvl="1" indent="-280988">
              <a:lnSpc>
                <a:spcPct val="90000"/>
              </a:lnSpc>
            </a:pPr>
            <a:r>
              <a:rPr lang="en-US" sz="2000" dirty="0"/>
              <a:t>Given generator might have hidden bias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14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34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 of experimentation</a:t>
            </a:r>
            <a:endParaRPr lang="en-GB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0188" indent="-230188">
              <a:lnSpc>
                <a:spcPct val="90000"/>
              </a:lnSpc>
            </a:pPr>
            <a:r>
              <a:rPr lang="en-US" sz="2400" dirty="0">
                <a:solidFill>
                  <a:srgbClr val="E46C0A"/>
                </a:solidFill>
              </a:rPr>
              <a:t>EAs are stochastic </a:t>
            </a:r>
            <a:r>
              <a:rPr lang="en-US" sz="2400" dirty="0">
                <a:solidFill>
                  <a:srgbClr val="E46C0A"/>
                </a:solidFill>
                <a:sym typeface="Wingdings" pitchFamily="2" charset="2"/>
              </a:rPr>
              <a:t></a:t>
            </a:r>
            <a:r>
              <a:rPr lang="en-GB" sz="2400" dirty="0">
                <a:solidFill>
                  <a:srgbClr val="E46C0A"/>
                </a:solidFill>
              </a:rPr>
              <a:t> </a:t>
            </a:r>
            <a:endParaRPr lang="en-US" sz="2400" dirty="0">
              <a:solidFill>
                <a:srgbClr val="E46C0A"/>
              </a:solidFill>
            </a:endParaRPr>
          </a:p>
          <a:p>
            <a:pPr marL="230188" indent="-230188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E46C0A"/>
                </a:solidFill>
              </a:rPr>
              <a:t>	never </a:t>
            </a:r>
            <a:r>
              <a:rPr lang="en-GB" sz="2400" dirty="0">
                <a:solidFill>
                  <a:srgbClr val="E46C0A"/>
                </a:solidFill>
              </a:rPr>
              <a:t>draw any conclusion from a single run </a:t>
            </a:r>
            <a:endParaRPr lang="en-US" sz="2400" dirty="0">
              <a:solidFill>
                <a:srgbClr val="E46C0A"/>
              </a:solidFill>
            </a:endParaRPr>
          </a:p>
          <a:p>
            <a:pPr marL="862013" lvl="1">
              <a:lnSpc>
                <a:spcPct val="90000"/>
              </a:lnSpc>
            </a:pPr>
            <a:r>
              <a:rPr lang="en-US" sz="2000" dirty="0"/>
              <a:t>perform</a:t>
            </a:r>
            <a:r>
              <a:rPr lang="en-GB" sz="2000" dirty="0"/>
              <a:t> sufficient number of independent runs</a:t>
            </a:r>
            <a:r>
              <a:rPr lang="en-US" sz="2000" dirty="0"/>
              <a:t> </a:t>
            </a:r>
          </a:p>
          <a:p>
            <a:pPr marL="862013" lvl="1">
              <a:lnSpc>
                <a:spcPct val="90000"/>
              </a:lnSpc>
            </a:pPr>
            <a:r>
              <a:rPr lang="en-GB" sz="2000" dirty="0"/>
              <a:t>use statistical measures (averages, </a:t>
            </a:r>
            <a:r>
              <a:rPr lang="en-US" sz="2000" dirty="0"/>
              <a:t>standard deviations</a:t>
            </a:r>
            <a:r>
              <a:rPr lang="en-GB" sz="2000" dirty="0"/>
              <a:t>) </a:t>
            </a:r>
            <a:endParaRPr lang="en-US" sz="2000" dirty="0"/>
          </a:p>
          <a:p>
            <a:pPr marL="862013" lvl="1">
              <a:lnSpc>
                <a:spcPct val="90000"/>
              </a:lnSpc>
            </a:pPr>
            <a:r>
              <a:rPr lang="en-US" sz="2000" dirty="0"/>
              <a:t>use statistical tests to assess reliability of conclusions</a:t>
            </a:r>
            <a:endParaRPr lang="en-GB" sz="2000" dirty="0"/>
          </a:p>
          <a:p>
            <a:pPr marL="230188" indent="-230188">
              <a:lnSpc>
                <a:spcPct val="90000"/>
              </a:lnSpc>
            </a:pPr>
            <a:r>
              <a:rPr lang="en-US" sz="2400" dirty="0">
                <a:solidFill>
                  <a:srgbClr val="E46C0A"/>
                </a:solidFill>
              </a:rPr>
              <a:t>EA experimentation is about comparison </a:t>
            </a:r>
            <a:r>
              <a:rPr lang="en-US" sz="2400" dirty="0">
                <a:solidFill>
                  <a:srgbClr val="E46C0A"/>
                </a:solidFill>
                <a:sym typeface="Wingdings" pitchFamily="2" charset="2"/>
              </a:rPr>
              <a:t></a:t>
            </a:r>
          </a:p>
          <a:p>
            <a:pPr marL="230188" indent="-230188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E46C0A"/>
                </a:solidFill>
              </a:rPr>
              <a:t>	always do a fair competition</a:t>
            </a:r>
          </a:p>
          <a:p>
            <a:pPr marL="862013" lvl="1">
              <a:lnSpc>
                <a:spcPct val="90000"/>
              </a:lnSpc>
            </a:pPr>
            <a:r>
              <a:rPr lang="en-US" sz="2000" dirty="0"/>
              <a:t>use the same amount of resources for the competitors</a:t>
            </a:r>
          </a:p>
          <a:p>
            <a:pPr marL="862013" lvl="1">
              <a:lnSpc>
                <a:spcPct val="90000"/>
              </a:lnSpc>
            </a:pPr>
            <a:r>
              <a:rPr lang="en-US" sz="2000" dirty="0"/>
              <a:t>try different comp. limits (to coop with turtle/hare effect)</a:t>
            </a:r>
          </a:p>
          <a:p>
            <a:pPr marL="862013" lvl="1">
              <a:lnSpc>
                <a:spcPct val="90000"/>
              </a:lnSpc>
            </a:pPr>
            <a:r>
              <a:rPr lang="en-US" sz="2000" dirty="0"/>
              <a:t>use the same performance measures   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15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92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Measure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/>
              <a:t>Many different ways. Examples:</a:t>
            </a:r>
          </a:p>
          <a:p>
            <a:pPr>
              <a:lnSpc>
                <a:spcPct val="90000"/>
              </a:lnSpc>
            </a:pPr>
            <a:r>
              <a:rPr lang="en-GB" dirty="0"/>
              <a:t>Average result in given time</a:t>
            </a:r>
          </a:p>
          <a:p>
            <a:pPr>
              <a:lnSpc>
                <a:spcPct val="90000"/>
              </a:lnSpc>
            </a:pPr>
            <a:r>
              <a:rPr lang="en-GB" dirty="0"/>
              <a:t>Average time for given result</a:t>
            </a:r>
          </a:p>
          <a:p>
            <a:pPr>
              <a:lnSpc>
                <a:spcPct val="90000"/>
              </a:lnSpc>
            </a:pPr>
            <a:r>
              <a:rPr lang="en-GB" dirty="0"/>
              <a:t>Proportion of runs within % of target</a:t>
            </a:r>
          </a:p>
          <a:p>
            <a:pPr>
              <a:lnSpc>
                <a:spcPct val="90000"/>
              </a:lnSpc>
            </a:pPr>
            <a:r>
              <a:rPr lang="en-US" dirty="0"/>
              <a:t>Be</a:t>
            </a:r>
            <a:r>
              <a:rPr lang="en-GB" dirty="0" err="1"/>
              <a:t>st</a:t>
            </a:r>
            <a:r>
              <a:rPr lang="en-GB" dirty="0"/>
              <a:t> result over </a:t>
            </a:r>
            <a:r>
              <a:rPr lang="en-GB" i="1" dirty="0"/>
              <a:t>n</a:t>
            </a:r>
            <a:r>
              <a:rPr lang="en-GB" dirty="0"/>
              <a:t> runs</a:t>
            </a:r>
          </a:p>
          <a:p>
            <a:pPr>
              <a:lnSpc>
                <a:spcPct val="90000"/>
              </a:lnSpc>
            </a:pPr>
            <a:r>
              <a:rPr lang="en-US" dirty="0"/>
              <a:t>Amount of</a:t>
            </a:r>
            <a:r>
              <a:rPr lang="en-GB" dirty="0"/>
              <a:t> </a:t>
            </a:r>
            <a:r>
              <a:rPr lang="en-GB" dirty="0" err="1"/>
              <a:t>comput</a:t>
            </a:r>
            <a:r>
              <a:rPr lang="en-US" dirty="0" err="1"/>
              <a:t>ing</a:t>
            </a:r>
            <a:r>
              <a:rPr lang="en-GB" dirty="0"/>
              <a:t> required to reach target in given time with % confidence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…</a:t>
            </a:r>
            <a:endParaRPr lang="en-GB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16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97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time units do we use?</a:t>
            </a:r>
          </a:p>
        </p:txBody>
      </p:sp>
      <p:sp>
        <p:nvSpPr>
          <p:cNvPr id="3932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Elapsed time? 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Depends on </a:t>
            </a:r>
            <a:r>
              <a:rPr lang="en-US" sz="2000"/>
              <a:t>c</a:t>
            </a:r>
            <a:r>
              <a:rPr lang="en-GB" sz="2000"/>
              <a:t>omputer</a:t>
            </a:r>
            <a:r>
              <a:rPr lang="en-US" sz="2000"/>
              <a:t>, network, etc…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/>
              <a:t>CPU Time?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Depends on skill of programmer, </a:t>
            </a:r>
            <a:r>
              <a:rPr lang="en-US" sz="2000"/>
              <a:t>implementation, etc…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/>
              <a:t>Generations?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Difficult to compare when parameters like population size change</a:t>
            </a:r>
          </a:p>
          <a:p>
            <a:pPr>
              <a:lnSpc>
                <a:spcPct val="90000"/>
              </a:lnSpc>
            </a:pPr>
            <a:r>
              <a:rPr lang="en-GB"/>
              <a:t>Evaluations?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Evaluation time </a:t>
            </a:r>
            <a:r>
              <a:rPr lang="en-US" sz="2000"/>
              <a:t>could </a:t>
            </a:r>
            <a:r>
              <a:rPr lang="en-GB" sz="2000"/>
              <a:t>depend on algorithm</a:t>
            </a:r>
            <a:r>
              <a:rPr lang="en-US" sz="2000"/>
              <a:t>,</a:t>
            </a:r>
            <a:r>
              <a:rPr lang="en-GB" sz="2000"/>
              <a:t> </a:t>
            </a:r>
            <a:r>
              <a:rPr lang="en-US" sz="2000"/>
              <a:t>e</a:t>
            </a:r>
            <a:r>
              <a:rPr lang="en-GB" sz="2000"/>
              <a:t>.g. direct vs. indirect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17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33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</a:t>
            </a:r>
            <a:endParaRPr lang="en-GB"/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46C0A"/>
                </a:solidFill>
              </a:rPr>
              <a:t>Performance measures (off-line)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Efficiency</a:t>
            </a:r>
            <a:r>
              <a:rPr lang="en-US" sz="2000" dirty="0"/>
              <a:t> (alg. speed)</a:t>
            </a:r>
          </a:p>
          <a:p>
            <a:pPr lvl="2"/>
            <a:r>
              <a:rPr lang="en-US" sz="1800" dirty="0"/>
              <a:t>CPU time</a:t>
            </a:r>
          </a:p>
          <a:p>
            <a:pPr lvl="2"/>
            <a:r>
              <a:rPr lang="en-US" sz="1800" dirty="0"/>
              <a:t>No. of steps, i.e., generated points in the search space</a:t>
            </a:r>
          </a:p>
          <a:p>
            <a:pPr lvl="1"/>
            <a:r>
              <a:rPr lang="en-US" sz="2000" dirty="0" err="1">
                <a:solidFill>
                  <a:srgbClr val="0066FF"/>
                </a:solidFill>
              </a:rPr>
              <a:t>Effectivity</a:t>
            </a:r>
            <a:r>
              <a:rPr lang="en-US" sz="2000" dirty="0"/>
              <a:t> (alg. quality)</a:t>
            </a:r>
          </a:p>
          <a:p>
            <a:pPr lvl="2"/>
            <a:r>
              <a:rPr lang="en-US" sz="1800" dirty="0"/>
              <a:t>Success rate</a:t>
            </a:r>
          </a:p>
          <a:p>
            <a:pPr lvl="2"/>
            <a:r>
              <a:rPr lang="en-US" sz="1800" dirty="0"/>
              <a:t>Solution quality at termination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>
                <a:solidFill>
                  <a:srgbClr val="E46C0A"/>
                </a:solidFill>
              </a:rPr>
              <a:t>Working” measures (on-line)</a:t>
            </a:r>
          </a:p>
          <a:p>
            <a:pPr lvl="1"/>
            <a:r>
              <a:rPr lang="en-US" sz="2000" dirty="0"/>
              <a:t>Population distribution (genotypic)</a:t>
            </a:r>
          </a:p>
          <a:p>
            <a:pPr lvl="1"/>
            <a:r>
              <a:rPr lang="en-US" sz="2000" dirty="0"/>
              <a:t>Fitness distribution (phenotypic)</a:t>
            </a:r>
          </a:p>
          <a:p>
            <a:pPr lvl="1"/>
            <a:r>
              <a:rPr lang="en-US" sz="2000" dirty="0"/>
              <a:t>Improvements per time unit or per genetic operator</a:t>
            </a:r>
          </a:p>
          <a:p>
            <a:pPr lvl="1"/>
            <a:r>
              <a:rPr lang="en-US" sz="2000" dirty="0"/>
              <a:t>…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18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0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measures</a:t>
            </a:r>
            <a:endParaRPr lang="en-GB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No. of generated points in the search space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= no. of fitness evaluations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(don’t use no. of generations!)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46C0A"/>
                </a:solidFill>
              </a:rPr>
              <a:t>AES: average no. of evaluations to solution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46C0A"/>
                </a:solidFill>
              </a:rPr>
              <a:t>SR: success rate </a:t>
            </a:r>
            <a:r>
              <a:rPr lang="en-US" sz="2400" dirty="0"/>
              <a:t>= % of runs finding a solution (individual with </a:t>
            </a:r>
            <a:r>
              <a:rPr lang="en-US" sz="2400" dirty="0" err="1"/>
              <a:t>acceptabe</a:t>
            </a:r>
            <a:r>
              <a:rPr lang="en-US" sz="2400" dirty="0"/>
              <a:t> quality / fitness)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46C0A"/>
                </a:solidFill>
              </a:rPr>
              <a:t>MBF: mean best fitness </a:t>
            </a:r>
            <a:r>
              <a:rPr lang="en-US" sz="2400" dirty="0"/>
              <a:t>at termination, i.e., best per run, mean over a set of runs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SR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MBF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Low SR, high MBF: good </a:t>
            </a:r>
            <a:r>
              <a:rPr lang="en-US" sz="2000" dirty="0" err="1"/>
              <a:t>approximizer</a:t>
            </a:r>
            <a:r>
              <a:rPr lang="en-US" sz="2000" dirty="0"/>
              <a:t> (more time helps?)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SR, low MBF: “Murphy” algorithm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19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15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/>
              <a:t>9</a:t>
            </a:r>
            <a:r>
              <a:rPr lang="nl-NL" dirty="0" smtClean="0"/>
              <a:t>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Evolutionary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Experiment design</a:t>
            </a:r>
          </a:p>
          <a:p>
            <a:r>
              <a:rPr lang="nl-NL"/>
              <a:t>Algorithm design</a:t>
            </a:r>
          </a:p>
          <a:p>
            <a:r>
              <a:rPr lang="nl-NL"/>
              <a:t>Test problems</a:t>
            </a:r>
          </a:p>
          <a:p>
            <a:r>
              <a:rPr lang="nl-NL"/>
              <a:t>Measurements and statistics</a:t>
            </a:r>
          </a:p>
          <a:p>
            <a:r>
              <a:rPr lang="nl-NL"/>
              <a:t>Some tips and summary</a:t>
            </a:r>
          </a:p>
          <a:p>
            <a:pPr>
              <a:buFont typeface="Wingdings" pitchFamily="2" charset="2"/>
              <a:buNone/>
            </a:pP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2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experiments</a:t>
            </a:r>
            <a:endParaRPr lang="en-GB"/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</a:rPr>
              <a:t>Basic rule: use the same computational limit for each competitor</a:t>
            </a:r>
          </a:p>
          <a:p>
            <a:pPr>
              <a:lnSpc>
                <a:spcPct val="90000"/>
              </a:lnSpc>
            </a:pPr>
            <a:r>
              <a:rPr lang="en-US" dirty="0"/>
              <a:t>Allow each EA the same no. of evaluations, but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Beware of hidden </a:t>
            </a:r>
            <a:r>
              <a:rPr lang="en-US" dirty="0" err="1"/>
              <a:t>labour</a:t>
            </a:r>
            <a:r>
              <a:rPr lang="en-US" dirty="0"/>
              <a:t>, e.g. in heuristic mutation operators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Beware of possibly fewer evaluations by smart operators</a:t>
            </a:r>
          </a:p>
          <a:p>
            <a:pPr>
              <a:lnSpc>
                <a:spcPct val="90000"/>
              </a:lnSpc>
            </a:pPr>
            <a:r>
              <a:rPr lang="en-US" dirty="0"/>
              <a:t>EA vs. heuristic: allow the same no. of steps: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Defining “step” is crucial, might imply bias!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Scale-up comparisons eliminate this bias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20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5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Example: off-line performance measure evaluation </a:t>
            </a:r>
            <a:endParaRPr lang="en-GB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974426"/>
              </p:ext>
            </p:extLst>
          </p:nvPr>
        </p:nvGraphicFramePr>
        <p:xfrm>
          <a:off x="1645645" y="1600200"/>
          <a:ext cx="70659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3" imgW="7763143" imgH="4972534" progId="Excel.Sheet.8">
                  <p:embed/>
                </p:oleObj>
              </mc:Choice>
              <mc:Fallback>
                <p:oleObj name="Worksheet" r:id="rId3" imgW="7763143" imgH="497253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645" y="1600200"/>
                        <a:ext cx="70659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21</a:t>
            </a:fld>
            <a:r>
              <a:rPr lang="en-US" smtClean="0"/>
              <a:t> / 33</a:t>
            </a:r>
            <a:endParaRPr lang="en-US" dirty="0"/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539552" y="2492896"/>
            <a:ext cx="176522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Which </a:t>
            </a:r>
            <a:endParaRPr lang="en-US" sz="2800" dirty="0" smtClean="0">
              <a:latin typeface="Arial" charset="0"/>
            </a:endParaRPr>
          </a:p>
          <a:p>
            <a:pPr eaLnBrk="0" hangingPunct="0"/>
            <a:r>
              <a:rPr lang="en-US" sz="2800" dirty="0" smtClean="0">
                <a:latin typeface="Arial" charset="0"/>
              </a:rPr>
              <a:t>algorithm </a:t>
            </a:r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>
                <a:latin typeface="Arial" charset="0"/>
              </a:rPr>
              <a:t>is better? </a:t>
            </a:r>
          </a:p>
          <a:p>
            <a:pPr eaLnBrk="0" hangingPunct="0"/>
            <a:r>
              <a:rPr lang="en-US" sz="2800" dirty="0">
                <a:latin typeface="Arial" charset="0"/>
              </a:rPr>
              <a:t>Why? </a:t>
            </a:r>
          </a:p>
          <a:p>
            <a:pPr eaLnBrk="0" hangingPunct="0"/>
            <a:r>
              <a:rPr lang="en-US" sz="2800" dirty="0">
                <a:latin typeface="Arial" charset="0"/>
              </a:rPr>
              <a:t>When?</a:t>
            </a:r>
            <a:endParaRPr lang="en-GB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67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Example: on-line performance measure evaluation</a:t>
            </a:r>
            <a:endParaRPr lang="en-GB"/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000" dirty="0"/>
              <a:t>Populations mean (best) fitness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22</a:t>
            </a:fld>
            <a:r>
              <a:rPr lang="en-US" smtClean="0"/>
              <a:t> / 33</a:t>
            </a:r>
            <a:endParaRPr lang="en-US" dirty="0"/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824019" y="5589240"/>
            <a:ext cx="7495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Arial" charset="0"/>
              </a:rPr>
              <a:t>Which </a:t>
            </a:r>
            <a:r>
              <a:rPr lang="en-US" sz="3200" dirty="0" smtClean="0">
                <a:latin typeface="Arial" charset="0"/>
              </a:rPr>
              <a:t>algorithm </a:t>
            </a:r>
            <a:r>
              <a:rPr lang="en-US" sz="3200" dirty="0">
                <a:latin typeface="Arial" charset="0"/>
              </a:rPr>
              <a:t>is better? Why? When?</a:t>
            </a:r>
            <a:endParaRPr lang="en-GB" sz="3200" dirty="0">
              <a:latin typeface="Arial" charset="0"/>
            </a:endParaRPr>
          </a:p>
        </p:txBody>
      </p:sp>
      <p:grpSp>
        <p:nvGrpSpPr>
          <p:cNvPr id="361487" name="Group 15"/>
          <p:cNvGrpSpPr>
            <a:grpSpLocks/>
          </p:cNvGrpSpPr>
          <p:nvPr/>
        </p:nvGrpSpPr>
        <p:grpSpPr bwMode="auto">
          <a:xfrm>
            <a:off x="1409700" y="2438400"/>
            <a:ext cx="6324600" cy="2743200"/>
            <a:chOff x="864" y="1152"/>
            <a:chExt cx="3984" cy="1728"/>
          </a:xfrm>
        </p:grpSpPr>
        <p:sp>
          <p:nvSpPr>
            <p:cNvPr id="361477" name="Freeform 5"/>
            <p:cNvSpPr>
              <a:spLocks/>
            </p:cNvSpPr>
            <p:nvPr/>
          </p:nvSpPr>
          <p:spPr bwMode="auto">
            <a:xfrm>
              <a:off x="864" y="1680"/>
              <a:ext cx="3888" cy="1200"/>
            </a:xfrm>
            <a:custGeom>
              <a:avLst/>
              <a:gdLst>
                <a:gd name="T0" fmla="*/ 0 w 3888"/>
                <a:gd name="T1" fmla="*/ 1200 h 1200"/>
                <a:gd name="T2" fmla="*/ 432 w 3888"/>
                <a:gd name="T3" fmla="*/ 384 h 1200"/>
                <a:gd name="T4" fmla="*/ 1776 w 3888"/>
                <a:gd name="T5" fmla="*/ 96 h 1200"/>
                <a:gd name="T6" fmla="*/ 3888 w 3888"/>
                <a:gd name="T7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8" h="1200">
                  <a:moveTo>
                    <a:pt x="0" y="1200"/>
                  </a:moveTo>
                  <a:cubicBezTo>
                    <a:pt x="68" y="884"/>
                    <a:pt x="136" y="568"/>
                    <a:pt x="432" y="384"/>
                  </a:cubicBezTo>
                  <a:cubicBezTo>
                    <a:pt x="728" y="200"/>
                    <a:pt x="1200" y="160"/>
                    <a:pt x="1776" y="96"/>
                  </a:cubicBezTo>
                  <a:cubicBezTo>
                    <a:pt x="2352" y="32"/>
                    <a:pt x="3536" y="16"/>
                    <a:pt x="3888" y="0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78" name="Freeform 6"/>
            <p:cNvSpPr>
              <a:spLocks/>
            </p:cNvSpPr>
            <p:nvPr/>
          </p:nvSpPr>
          <p:spPr bwMode="auto">
            <a:xfrm>
              <a:off x="864" y="1728"/>
              <a:ext cx="3888" cy="1152"/>
            </a:xfrm>
            <a:custGeom>
              <a:avLst/>
              <a:gdLst>
                <a:gd name="T0" fmla="*/ 0 w 3888"/>
                <a:gd name="T1" fmla="*/ 1152 h 1152"/>
                <a:gd name="T2" fmla="*/ 864 w 3888"/>
                <a:gd name="T3" fmla="*/ 576 h 1152"/>
                <a:gd name="T4" fmla="*/ 2592 w 3888"/>
                <a:gd name="T5" fmla="*/ 240 h 1152"/>
                <a:gd name="T6" fmla="*/ 3888 w 3888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8" h="1152">
                  <a:moveTo>
                    <a:pt x="0" y="1152"/>
                  </a:moveTo>
                  <a:cubicBezTo>
                    <a:pt x="216" y="940"/>
                    <a:pt x="432" y="728"/>
                    <a:pt x="864" y="576"/>
                  </a:cubicBezTo>
                  <a:cubicBezTo>
                    <a:pt x="1296" y="424"/>
                    <a:pt x="2088" y="336"/>
                    <a:pt x="2592" y="240"/>
                  </a:cubicBezTo>
                  <a:cubicBezTo>
                    <a:pt x="3096" y="144"/>
                    <a:pt x="3672" y="40"/>
                    <a:pt x="3888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>
              <a:off x="864" y="288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1" name="Line 9"/>
            <p:cNvSpPr>
              <a:spLocks noChangeShapeType="1"/>
            </p:cNvSpPr>
            <p:nvPr/>
          </p:nvSpPr>
          <p:spPr bwMode="auto">
            <a:xfrm>
              <a:off x="2592" y="15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2" name="Line 10"/>
            <p:cNvSpPr>
              <a:spLocks noChangeShapeType="1"/>
            </p:cNvSpPr>
            <p:nvPr/>
          </p:nvSpPr>
          <p:spPr bwMode="auto">
            <a:xfrm>
              <a:off x="4176" y="16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3" name="Line 11"/>
            <p:cNvSpPr>
              <a:spLocks noChangeShapeType="1"/>
            </p:cNvSpPr>
            <p:nvPr/>
          </p:nvSpPr>
          <p:spPr bwMode="auto">
            <a:xfrm flipV="1">
              <a:off x="1008" y="18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5" name="Text Box 13"/>
            <p:cNvSpPr txBox="1">
              <a:spLocks noChangeArrowheads="1"/>
            </p:cNvSpPr>
            <p:nvPr/>
          </p:nvSpPr>
          <p:spPr bwMode="auto">
            <a:xfrm>
              <a:off x="3408" y="2044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Algorithm B</a:t>
              </a:r>
              <a:endParaRPr lang="en-GB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61486" name="Text Box 14"/>
            <p:cNvSpPr txBox="1">
              <a:spLocks noChangeArrowheads="1"/>
            </p:cNvSpPr>
            <p:nvPr/>
          </p:nvSpPr>
          <p:spPr bwMode="auto">
            <a:xfrm>
              <a:off x="1392" y="1584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66FF"/>
                  </a:solidFill>
                  <a:latin typeface="Arial" charset="0"/>
                </a:rPr>
                <a:t>Algorithm A</a:t>
              </a:r>
              <a:endParaRPr lang="en-GB" sz="1800">
                <a:solidFill>
                  <a:srgbClr val="0066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30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Example: averaging on-line measures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23</a:t>
            </a:fld>
            <a:r>
              <a:rPr lang="en-US" smtClean="0"/>
              <a:t> / 33</a:t>
            </a:r>
            <a:endParaRPr lang="en-US" dirty="0"/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371600" y="5685786"/>
            <a:ext cx="658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Arial" charset="0"/>
              </a:rPr>
              <a:t>Averaging can “choke” interesting information</a:t>
            </a:r>
          </a:p>
        </p:txBody>
      </p:sp>
      <p:pic>
        <p:nvPicPr>
          <p:cNvPr id="8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9" y="2202370"/>
            <a:ext cx="7864522" cy="292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081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2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Example: overlaying on-line measures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24</a:t>
            </a:fld>
            <a:r>
              <a:rPr lang="en-US" smtClean="0"/>
              <a:t> / 33</a:t>
            </a:r>
            <a:endParaRPr lang="en-US" dirty="0"/>
          </a:p>
        </p:txBody>
      </p:sp>
      <p:sp>
        <p:nvSpPr>
          <p:cNvPr id="376847" name="Text Box 15"/>
          <p:cNvSpPr txBox="1">
            <a:spLocks noChangeArrowheads="1"/>
          </p:cNvSpPr>
          <p:nvPr/>
        </p:nvSpPr>
        <p:spPr bwMode="auto">
          <a:xfrm>
            <a:off x="1066800" y="5257800"/>
            <a:ext cx="704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Overlay of curves can lead to very “cloudy” figures</a:t>
            </a:r>
            <a:endParaRPr lang="en-GB">
              <a:latin typeface="Arial" charset="0"/>
            </a:endParaRPr>
          </a:p>
        </p:txBody>
      </p:sp>
      <p:pic>
        <p:nvPicPr>
          <p:cNvPr id="8" name="Picture 3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9" y="2202370"/>
            <a:ext cx="7407282" cy="292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807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Statistical Comparisons and Significance</a:t>
            </a:r>
          </a:p>
        </p:txBody>
      </p:sp>
      <p:sp>
        <p:nvSpPr>
          <p:cNvPr id="3952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Algorithms are </a:t>
            </a:r>
            <a:r>
              <a:rPr lang="en-GB" dirty="0" smtClean="0"/>
              <a:t>stochastic, results </a:t>
            </a:r>
            <a:r>
              <a:rPr lang="en-GB" dirty="0"/>
              <a:t>have element of “luck”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If a </a:t>
            </a:r>
            <a:r>
              <a:rPr lang="en-GB" dirty="0"/>
              <a:t>claim is </a:t>
            </a:r>
            <a:r>
              <a:rPr lang="en-GB" dirty="0" smtClean="0"/>
              <a:t>made “Mutilation A is </a:t>
            </a:r>
            <a:r>
              <a:rPr lang="en-GB" dirty="0"/>
              <a:t>better than </a:t>
            </a:r>
            <a:r>
              <a:rPr lang="en-GB" dirty="0" smtClean="0"/>
              <a:t>mutation B”</a:t>
            </a:r>
            <a:r>
              <a:rPr lang="en-GB" dirty="0"/>
              <a:t>, need to show statistical significance of </a:t>
            </a:r>
            <a:r>
              <a:rPr lang="en-GB" dirty="0" smtClean="0"/>
              <a:t>comparisons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Fundamental problem: two series of samples (random drawings) from the SAME distribution may have DIFFERENT averages and standard deviations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Tests can show if the differences are significant or not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25</a:t>
            </a:fld>
            <a:r>
              <a:rPr lang="en-US" smtClean="0"/>
              <a:t> / 33</a:t>
            </a:r>
            <a:endParaRPr lang="en-US" dirty="0"/>
          </a:p>
        </p:txBody>
      </p:sp>
      <p:pic>
        <p:nvPicPr>
          <p:cNvPr id="395268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4568767"/>
            <a:ext cx="1625600" cy="17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866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31511"/>
              </p:ext>
            </p:extLst>
          </p:nvPr>
        </p:nvGraphicFramePr>
        <p:xfrm>
          <a:off x="1828800" y="1576388"/>
          <a:ext cx="54864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Werkblad" r:id="rId3" imgW="3452043" imgH="2331994" progId="Excel.Sheet.8">
                  <p:embed/>
                </p:oleObj>
              </mc:Choice>
              <mc:Fallback>
                <p:oleObj name="Werkblad" r:id="rId3" imgW="3452043" imgH="23319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76388"/>
                        <a:ext cx="54864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26</a:t>
            </a:fld>
            <a:r>
              <a:rPr lang="en-US" smtClean="0"/>
              <a:t> / 33</a:t>
            </a:r>
            <a:endParaRPr lang="en-US" dirty="0"/>
          </a:p>
        </p:txBody>
      </p:sp>
      <p:graphicFrame>
        <p:nvGraphicFramePr>
          <p:cNvPr id="396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54920"/>
              </p:ext>
            </p:extLst>
          </p:nvPr>
        </p:nvGraphicFramePr>
        <p:xfrm>
          <a:off x="1360488" y="3443288"/>
          <a:ext cx="63119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Chart" r:id="rId5" imgW="6311900" imgH="4216400" progId="MSGraph.Chart.8">
                  <p:embed followColorScheme="full"/>
                </p:oleObj>
              </mc:Choice>
              <mc:Fallback>
                <p:oleObj name="Chart" r:id="rId5" imgW="6311900" imgH="42164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443288"/>
                        <a:ext cx="63119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023840" y="5661248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dirty="0">
                <a:latin typeface="Arial" charset="0"/>
              </a:rPr>
              <a:t>Is the new method better?</a:t>
            </a:r>
          </a:p>
        </p:txBody>
      </p:sp>
    </p:spTree>
    <p:extLst>
      <p:ext uri="{BB962C8B-B14F-4D97-AF65-F5344CB8AC3E}">
        <p14:creationId xmlns:p14="http://schemas.microsoft.com/office/powerpoint/2010/main" val="3471347868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</a:t>
            </a:r>
            <a:r>
              <a:rPr lang="en-US"/>
              <a:t>(cont’d)</a:t>
            </a:r>
            <a:endParaRPr lang="en-GB"/>
          </a:p>
        </p:txBody>
      </p:sp>
      <p:pic>
        <p:nvPicPr>
          <p:cNvPr id="402441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8238"/>
            <a:ext cx="5148215" cy="34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27</a:t>
            </a:fld>
            <a:r>
              <a:rPr lang="en-US" smtClean="0"/>
              <a:t> / 33</a:t>
            </a:r>
            <a:endParaRPr lang="en-US" dirty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457200" y="4869160"/>
            <a:ext cx="7696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FontTx/>
              <a:buChar char="•"/>
            </a:pPr>
            <a:r>
              <a:rPr lang="en-US" sz="2000" dirty="0">
                <a:latin typeface="Arial" charset="0"/>
              </a:rPr>
              <a:t>Standard deviations supply additional info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charset="0"/>
              </a:rPr>
              <a:t>T-test (and alike) indicate the</a:t>
            </a:r>
            <a:r>
              <a:rPr lang="en-GB" sz="2000" dirty="0">
                <a:latin typeface="Arial" charset="0"/>
              </a:rPr>
              <a:t> chance that the values came from the same underlying distribution</a:t>
            </a:r>
            <a:r>
              <a:rPr lang="en-US" sz="2000" dirty="0">
                <a:latin typeface="Arial" charset="0"/>
              </a:rPr>
              <a:t> (</a:t>
            </a:r>
            <a:r>
              <a:rPr lang="en-GB" sz="2000" dirty="0">
                <a:latin typeface="Arial" charset="0"/>
              </a:rPr>
              <a:t>difference is due to </a:t>
            </a:r>
            <a:r>
              <a:rPr lang="en-US" sz="2000" dirty="0">
                <a:latin typeface="Arial" charset="0"/>
              </a:rPr>
              <a:t>random </a:t>
            </a:r>
            <a:r>
              <a:rPr lang="en-US" sz="2000" dirty="0" smtClean="0">
                <a:latin typeface="Arial" charset="0"/>
              </a:rPr>
              <a:t>effects</a:t>
            </a:r>
            <a:r>
              <a:rPr lang="en-US" sz="2000" dirty="0">
                <a:latin typeface="Arial" charset="0"/>
              </a:rPr>
              <a:t>) E.g. with 7% chance in this example</a:t>
            </a:r>
            <a:r>
              <a:rPr lang="en-GB" sz="200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341434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tests</a:t>
            </a:r>
            <a:endParaRPr lang="en-GB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T-test </a:t>
            </a:r>
            <a:r>
              <a:rPr lang="en-US" sz="2400"/>
              <a:t>a</a:t>
            </a:r>
            <a:r>
              <a:rPr lang="en-GB" sz="2400"/>
              <a:t>ssum</a:t>
            </a:r>
            <a:r>
              <a:rPr lang="en-US" sz="2400"/>
              <a:t>mes:</a:t>
            </a:r>
          </a:p>
          <a:p>
            <a:pPr lvl="1"/>
            <a:r>
              <a:rPr lang="en-GB" sz="2000"/>
              <a:t>Data taken from continuous interval or close approximation</a:t>
            </a:r>
            <a:endParaRPr lang="en-US" sz="2000"/>
          </a:p>
          <a:p>
            <a:pPr lvl="1"/>
            <a:r>
              <a:rPr lang="en-GB" sz="2000"/>
              <a:t>Normal distribution</a:t>
            </a:r>
            <a:endParaRPr lang="en-US" sz="2000"/>
          </a:p>
          <a:p>
            <a:pPr lvl="1"/>
            <a:r>
              <a:rPr lang="en-US" sz="2000"/>
              <a:t>Similar</a:t>
            </a:r>
            <a:r>
              <a:rPr lang="en-GB" sz="2000"/>
              <a:t> variances </a:t>
            </a:r>
            <a:r>
              <a:rPr lang="en-US" sz="2000"/>
              <a:t>for too few data points</a:t>
            </a:r>
          </a:p>
          <a:p>
            <a:pPr lvl="1"/>
            <a:r>
              <a:rPr lang="en-GB" sz="2000"/>
              <a:t>Similar sized groups of data points</a:t>
            </a:r>
            <a:endParaRPr lang="en-US" sz="2000"/>
          </a:p>
          <a:p>
            <a:r>
              <a:rPr lang="en-US" sz="2400"/>
              <a:t>Other tests: </a:t>
            </a:r>
          </a:p>
          <a:p>
            <a:pPr lvl="1"/>
            <a:r>
              <a:rPr lang="en-GB" sz="2000"/>
              <a:t>Wilcoxon – preferred to t-test where numbers are small or distribution is not known.</a:t>
            </a:r>
          </a:p>
          <a:p>
            <a:pPr lvl="1"/>
            <a:r>
              <a:rPr lang="en-GB" sz="2000"/>
              <a:t>F-test – tests if two samples have different variances.</a:t>
            </a:r>
          </a:p>
          <a:p>
            <a:endParaRPr lang="en-GB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28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69117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Statistical Resources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http://fonsg3.let.uva.nl/Service/Statistics.html</a:t>
            </a:r>
          </a:p>
          <a:p>
            <a:r>
              <a:rPr lang="en-GB" sz="2000"/>
              <a:t>http://department.obg.cuhk.edu.hk/ResearchSupport/</a:t>
            </a:r>
          </a:p>
          <a:p>
            <a:r>
              <a:rPr lang="en-GB" sz="2000"/>
              <a:t>http://faculty.vassar.edu/lowry/webtext.html</a:t>
            </a:r>
            <a:endParaRPr lang="en-US" sz="2000"/>
          </a:p>
          <a:p>
            <a:r>
              <a:rPr lang="en-GB" sz="2000"/>
              <a:t>Microsoft Excel</a:t>
            </a:r>
          </a:p>
          <a:p>
            <a:r>
              <a:rPr lang="en-GB" sz="2000"/>
              <a:t>http://www.octave.org/</a:t>
            </a:r>
          </a:p>
          <a:p>
            <a:endParaRPr lang="en-GB"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29</a:t>
            </a:fld>
            <a:r>
              <a:rPr lang="en-US" smtClean="0"/>
              <a:t> / 33</a:t>
            </a:r>
            <a:endParaRPr lang="en-US" dirty="0"/>
          </a:p>
        </p:txBody>
      </p:sp>
      <p:pic>
        <p:nvPicPr>
          <p:cNvPr id="3993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14800"/>
            <a:ext cx="1839913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673130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	</a:t>
            </a:r>
            <a:endParaRPr lang="en-GB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Has a </a:t>
            </a:r>
            <a:r>
              <a:rPr lang="en-US" sz="2400" dirty="0">
                <a:solidFill>
                  <a:srgbClr val="E46C0A"/>
                </a:solidFill>
              </a:rPr>
              <a:t>goal </a:t>
            </a:r>
            <a:r>
              <a:rPr lang="en-US" sz="2400" dirty="0"/>
              <a:t>or goals </a:t>
            </a:r>
          </a:p>
          <a:p>
            <a:r>
              <a:rPr lang="en-US" sz="2400" dirty="0"/>
              <a:t>Involves </a:t>
            </a:r>
            <a:r>
              <a:rPr lang="en-US" sz="2400" dirty="0">
                <a:solidFill>
                  <a:srgbClr val="E46C0A"/>
                </a:solidFill>
              </a:rPr>
              <a:t>algorithm </a:t>
            </a:r>
            <a:r>
              <a:rPr lang="en-US" sz="2400" dirty="0"/>
              <a:t>design and implementation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Needs </a:t>
            </a:r>
            <a:r>
              <a:rPr lang="en-US" sz="2400" dirty="0">
                <a:solidFill>
                  <a:srgbClr val="E46C0A"/>
                </a:solidFill>
              </a:rPr>
              <a:t>problem</a:t>
            </a:r>
            <a:r>
              <a:rPr lang="en-US" sz="2400" dirty="0"/>
              <a:t>(s) to run the algorithm(s) on</a:t>
            </a:r>
          </a:p>
          <a:p>
            <a:r>
              <a:rPr lang="en-US" sz="2400" dirty="0"/>
              <a:t>Amounts to </a:t>
            </a:r>
            <a:r>
              <a:rPr lang="en-US" sz="2400" dirty="0">
                <a:solidFill>
                  <a:srgbClr val="E46C0A"/>
                </a:solidFill>
              </a:rPr>
              <a:t>running </a:t>
            </a:r>
            <a:r>
              <a:rPr lang="en-US" sz="2400" dirty="0"/>
              <a:t>the algorithm(s) on the problem(s)</a:t>
            </a:r>
          </a:p>
          <a:p>
            <a:r>
              <a:rPr lang="en-US" sz="2400" dirty="0"/>
              <a:t>Delivers </a:t>
            </a:r>
            <a:r>
              <a:rPr lang="en-US" sz="2400" dirty="0">
                <a:solidFill>
                  <a:srgbClr val="E46C0A"/>
                </a:solidFill>
              </a:rPr>
              <a:t>measurement data</a:t>
            </a:r>
            <a:r>
              <a:rPr lang="en-US" sz="2400" dirty="0"/>
              <a:t>, the results</a:t>
            </a:r>
          </a:p>
          <a:p>
            <a:r>
              <a:rPr lang="en-US" sz="2400" dirty="0"/>
              <a:t>Is concluded with </a:t>
            </a:r>
            <a:r>
              <a:rPr lang="en-US" sz="2400" dirty="0">
                <a:solidFill>
                  <a:srgbClr val="E46C0A"/>
                </a:solidFill>
              </a:rPr>
              <a:t>evaluating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the results in the light of the given goal(s)</a:t>
            </a:r>
          </a:p>
          <a:p>
            <a:r>
              <a:rPr lang="en-US" sz="2400" dirty="0"/>
              <a:t>Is often </a:t>
            </a:r>
            <a:r>
              <a:rPr lang="en-US" sz="2400" dirty="0">
                <a:solidFill>
                  <a:srgbClr val="E46C0A"/>
                </a:solidFill>
              </a:rPr>
              <a:t>documented</a:t>
            </a:r>
            <a:endParaRPr lang="en-GB" sz="2400" dirty="0">
              <a:solidFill>
                <a:srgbClr val="E46C0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43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example: problem setting</a:t>
            </a:r>
            <a:endParaRPr lang="en-GB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invented myEA for problem X</a:t>
            </a:r>
          </a:p>
          <a:p>
            <a:r>
              <a:rPr lang="en-US"/>
              <a:t>Looked and found 3 other EAs and a traditional benchmark heuristic for problem X in the literature</a:t>
            </a:r>
          </a:p>
          <a:p>
            <a:r>
              <a:rPr lang="en-US"/>
              <a:t>Asked myself when and why is myEA better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30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9301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example: experiments</a:t>
            </a:r>
            <a:endParaRPr lang="en-GB"/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Found/made problem instance generator for problem X with 2 parameters: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n </a:t>
            </a:r>
            <a:r>
              <a:rPr lang="en-US" sz="2000"/>
              <a:t> (problem size)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k</a:t>
            </a:r>
            <a:r>
              <a:rPr lang="en-US" sz="2000"/>
              <a:t>  (some problem specific indicator)  </a:t>
            </a:r>
          </a:p>
          <a:p>
            <a:pPr>
              <a:lnSpc>
                <a:spcPct val="90000"/>
              </a:lnSpc>
            </a:pPr>
            <a:r>
              <a:rPr lang="en-US" sz="2400"/>
              <a:t>Selected 5 values for </a:t>
            </a:r>
            <a:r>
              <a:rPr lang="en-US" sz="2400" i="1"/>
              <a:t>k</a:t>
            </a:r>
            <a:r>
              <a:rPr lang="en-US" sz="2400"/>
              <a:t> and 5 values for </a:t>
            </a:r>
            <a:r>
              <a:rPr lang="en-US" sz="2400" i="1"/>
              <a:t>n</a:t>
            </a:r>
          </a:p>
          <a:p>
            <a:pPr>
              <a:lnSpc>
                <a:spcPct val="90000"/>
              </a:lnSpc>
            </a:pPr>
            <a:r>
              <a:rPr lang="en-US" sz="2400"/>
              <a:t>Generated 100 problem instances for all combinations</a:t>
            </a:r>
          </a:p>
          <a:p>
            <a:pPr>
              <a:lnSpc>
                <a:spcPct val="90000"/>
              </a:lnSpc>
            </a:pPr>
            <a:r>
              <a:rPr lang="en-US" sz="2400"/>
              <a:t>Executed all alg’s on each instance 100 times (benchmark was also stochastic)</a:t>
            </a:r>
          </a:p>
          <a:p>
            <a:pPr>
              <a:lnSpc>
                <a:spcPct val="90000"/>
              </a:lnSpc>
            </a:pPr>
            <a:r>
              <a:rPr lang="en-US" sz="2400"/>
              <a:t>Recorded AES, SR, MBF values w/ same comp. limit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(AES for benchmark?)</a:t>
            </a:r>
          </a:p>
          <a:p>
            <a:pPr>
              <a:lnSpc>
                <a:spcPct val="90000"/>
              </a:lnSpc>
            </a:pPr>
            <a:r>
              <a:rPr lang="en-US" sz="2400"/>
              <a:t>Put my program code and the instances on the Web</a:t>
            </a:r>
            <a:endParaRPr lang="en-GB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31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36033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example: evaluation</a:t>
            </a:r>
            <a:endParaRPr lang="en-GB"/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Arranged results “in 3D” (</a:t>
            </a:r>
            <a:r>
              <a:rPr lang="en-US" sz="2400" i="1"/>
              <a:t>n,k</a:t>
            </a:r>
            <a:r>
              <a:rPr lang="en-US" sz="2400"/>
              <a:t>) + performance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(with special attention to the effect of </a:t>
            </a:r>
            <a:r>
              <a:rPr lang="en-US" sz="2400" i="1"/>
              <a:t>n</a:t>
            </a:r>
            <a:r>
              <a:rPr lang="en-US" sz="2400"/>
              <a:t>, as for scale-up)</a:t>
            </a:r>
          </a:p>
          <a:p>
            <a:pPr>
              <a:lnSpc>
                <a:spcPct val="90000"/>
              </a:lnSpc>
            </a:pPr>
            <a:r>
              <a:rPr lang="en-US" sz="2400"/>
              <a:t>Assessed statistical significance of results </a:t>
            </a:r>
          </a:p>
          <a:p>
            <a:pPr>
              <a:lnSpc>
                <a:spcPct val="90000"/>
              </a:lnSpc>
            </a:pPr>
            <a:r>
              <a:rPr lang="en-US" sz="2400"/>
              <a:t>Found the niche for my_EA: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Weak in … cases, strong in - - - cases, comparable otherwise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Thereby I answered the “when question”</a:t>
            </a:r>
          </a:p>
          <a:p>
            <a:pPr>
              <a:lnSpc>
                <a:spcPct val="90000"/>
              </a:lnSpc>
            </a:pPr>
            <a:r>
              <a:rPr lang="en-US" sz="2400"/>
              <a:t>Analyzed the specific features and the niches of each algorithm thus answering the “why question”</a:t>
            </a:r>
          </a:p>
          <a:p>
            <a:pPr>
              <a:lnSpc>
                <a:spcPct val="90000"/>
              </a:lnSpc>
            </a:pPr>
            <a:r>
              <a:rPr lang="en-US" sz="2400"/>
              <a:t>Learned a lot about problem X and its solvers</a:t>
            </a:r>
          </a:p>
          <a:p>
            <a:pPr>
              <a:lnSpc>
                <a:spcPct val="90000"/>
              </a:lnSpc>
            </a:pPr>
            <a:r>
              <a:rPr lang="en-US" sz="2400"/>
              <a:t>Achieved generalizable results, or at least claims with well-identified scope based on solid data</a:t>
            </a:r>
          </a:p>
          <a:p>
            <a:pPr>
              <a:lnSpc>
                <a:spcPct val="90000"/>
              </a:lnSpc>
            </a:pPr>
            <a:r>
              <a:rPr lang="en-US" sz="2400"/>
              <a:t>Facilitated reproducing my results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/>
              <a:t>further research</a:t>
            </a:r>
            <a:endParaRPr lang="en-GB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32</a:t>
            </a:fld>
            <a:r>
              <a:rPr lang="en-US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15278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  <a:endParaRPr lang="en-GB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46C0A"/>
                </a:solidFill>
              </a:rPr>
              <a:t>Be organized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Decide what you want &amp; define appropriate measures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Choose test problems carefully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Make an experiment plan (estimate time when possible)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Perform sufficient number of runs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Keep all experimental data (never throw away anything)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 good statistics (“standard” tools from Web, </a:t>
            </a:r>
            <a:r>
              <a:rPr lang="en-US" sz="2400" dirty="0" smtClean="0"/>
              <a:t>MS, R)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Present results well (figures, graphs, tables, …)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Watch the scope of your claims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Aim at </a:t>
            </a:r>
            <a:r>
              <a:rPr lang="en-US" sz="2400" dirty="0" smtClean="0"/>
              <a:t>generalizable </a:t>
            </a:r>
            <a:r>
              <a:rPr lang="en-US" sz="2400" dirty="0"/>
              <a:t>results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Publish code for reproducibility of results (if applicable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Publish data for external validation (open science)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33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69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Goals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good solution for a given problem</a:t>
            </a:r>
          </a:p>
          <a:p>
            <a:r>
              <a:rPr lang="en-US" dirty="0"/>
              <a:t>Show that EC is applicable in a (new) problem domain</a:t>
            </a:r>
          </a:p>
          <a:p>
            <a:r>
              <a:rPr lang="en-US" dirty="0"/>
              <a:t>Show that </a:t>
            </a:r>
            <a:r>
              <a:rPr lang="en-US" i="1" dirty="0"/>
              <a:t>my_EA</a:t>
            </a:r>
            <a:r>
              <a:rPr lang="en-US" dirty="0"/>
              <a:t> is better than </a:t>
            </a:r>
            <a:r>
              <a:rPr lang="en-US" i="1" dirty="0"/>
              <a:t>benchmark_EA</a:t>
            </a:r>
          </a:p>
          <a:p>
            <a:r>
              <a:rPr lang="en-US" dirty="0"/>
              <a:t>Show that EAs outperform traditional algorithms (sic!)</a:t>
            </a:r>
          </a:p>
          <a:p>
            <a:r>
              <a:rPr lang="en-US" dirty="0"/>
              <a:t>Find best setup for parameters of a given algorithm </a:t>
            </a:r>
          </a:p>
          <a:p>
            <a:r>
              <a:rPr lang="en-US" dirty="0"/>
              <a:t>Understand algorithm behavior (e.g. pop dynamics)</a:t>
            </a:r>
          </a:p>
          <a:p>
            <a:r>
              <a:rPr lang="en-US" dirty="0"/>
              <a:t>See how an EA scales-up with problem size</a:t>
            </a:r>
          </a:p>
          <a:p>
            <a:r>
              <a:rPr lang="en-US" dirty="0"/>
              <a:t>See how performance is influenced by parameters</a:t>
            </a:r>
          </a:p>
          <a:p>
            <a:r>
              <a:rPr lang="en-US" dirty="0"/>
              <a:t>…</a:t>
            </a:r>
          </a:p>
          <a:p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4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2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Production Perspective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Optimising Internet shopping 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	delivery route</a:t>
            </a:r>
          </a:p>
          <a:p>
            <a:pPr>
              <a:buFont typeface="Wingdings" pitchFamily="2" charset="2"/>
              <a:buNone/>
            </a:pPr>
            <a:endParaRPr lang="en-GB" dirty="0"/>
          </a:p>
          <a:p>
            <a:pPr lvl="1"/>
            <a:r>
              <a:rPr lang="en-GB" dirty="0"/>
              <a:t>Different destinations each day</a:t>
            </a:r>
          </a:p>
          <a:p>
            <a:pPr lvl="1"/>
            <a:r>
              <a:rPr lang="en-GB" dirty="0"/>
              <a:t>Limited time to run algorithm each day</a:t>
            </a:r>
          </a:p>
          <a:p>
            <a:pPr lvl="1"/>
            <a:r>
              <a:rPr lang="en-GB" dirty="0"/>
              <a:t>Must </a:t>
            </a:r>
            <a:r>
              <a:rPr lang="en-GB" i="1" dirty="0"/>
              <a:t>always</a:t>
            </a:r>
            <a:r>
              <a:rPr lang="en-GB" dirty="0"/>
              <a:t> be </a:t>
            </a:r>
            <a:r>
              <a:rPr lang="en-GB" i="1" dirty="0"/>
              <a:t>reasonably</a:t>
            </a:r>
            <a:r>
              <a:rPr lang="en-GB" dirty="0"/>
              <a:t> good route in limited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5</a:t>
            </a:fld>
            <a:r>
              <a:rPr lang="en-US" dirty="0" smtClean="0"/>
              <a:t> / 33</a:t>
            </a:r>
            <a:endParaRPr lang="en-US" dirty="0"/>
          </a:p>
        </p:txBody>
      </p:sp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56" y="4134073"/>
            <a:ext cx="1868488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13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Design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Optimising spending on improvements to national road network</a:t>
            </a:r>
          </a:p>
          <a:p>
            <a:pPr lvl="1" eaLnBrk="0" hangingPunct="0">
              <a:buFontTx/>
              <a:buChar char="–"/>
            </a:pPr>
            <a:r>
              <a:rPr lang="en-GB" dirty="0">
                <a:latin typeface="Arial" charset="0"/>
              </a:rPr>
              <a:t>Total cost: billions of Euro</a:t>
            </a:r>
          </a:p>
          <a:p>
            <a:pPr lvl="1" eaLnBrk="0" hangingPunct="0">
              <a:buFontTx/>
              <a:buChar char="–"/>
            </a:pPr>
            <a:r>
              <a:rPr lang="en-GB" dirty="0">
                <a:latin typeface="Arial" charset="0"/>
              </a:rPr>
              <a:t>Computing costs negligible</a:t>
            </a:r>
          </a:p>
          <a:p>
            <a:pPr lvl="1" eaLnBrk="0" hangingPunct="0">
              <a:buFontTx/>
              <a:buChar char="–"/>
            </a:pPr>
            <a:r>
              <a:rPr lang="en-GB" dirty="0">
                <a:latin typeface="Arial" charset="0"/>
              </a:rPr>
              <a:t>Six months to run algorithm </a:t>
            </a:r>
            <a:r>
              <a:rPr lang="en-GB" dirty="0" smtClean="0">
                <a:latin typeface="Arial" charset="0"/>
              </a:rPr>
              <a:t>on </a:t>
            </a:r>
            <a:r>
              <a:rPr lang="en-GB" dirty="0">
                <a:latin typeface="Arial" charset="0"/>
              </a:rPr>
              <a:t>hundreds computers</a:t>
            </a:r>
          </a:p>
          <a:p>
            <a:pPr lvl="1" eaLnBrk="0" hangingPunct="0">
              <a:buFontTx/>
              <a:buChar char="–"/>
            </a:pPr>
            <a:r>
              <a:rPr lang="en-GB" dirty="0">
                <a:latin typeface="Arial" charset="0"/>
              </a:rPr>
              <a:t>Many runs possible</a:t>
            </a:r>
          </a:p>
          <a:p>
            <a:pPr lvl="1" eaLnBrk="0" hangingPunct="0">
              <a:buFontTx/>
              <a:buChar char="–"/>
            </a:pPr>
            <a:r>
              <a:rPr lang="en-GB" dirty="0">
                <a:latin typeface="Arial" charset="0"/>
              </a:rPr>
              <a:t>Must produce </a:t>
            </a:r>
            <a:r>
              <a:rPr lang="en-GB" i="1" dirty="0">
                <a:latin typeface="Arial" charset="0"/>
              </a:rPr>
              <a:t>very</a:t>
            </a:r>
            <a:r>
              <a:rPr lang="en-GB" dirty="0">
                <a:latin typeface="Arial" charset="0"/>
              </a:rPr>
              <a:t> good </a:t>
            </a:r>
            <a:r>
              <a:rPr lang="en-GB" dirty="0" smtClean="0">
                <a:latin typeface="Arial" charset="0"/>
              </a:rPr>
              <a:t>result </a:t>
            </a:r>
            <a:r>
              <a:rPr lang="en-GB" dirty="0">
                <a:latin typeface="Arial" charset="0"/>
              </a:rPr>
              <a:t>just </a:t>
            </a:r>
            <a:r>
              <a:rPr lang="en-GB" i="1" dirty="0">
                <a:latin typeface="Arial" charset="0"/>
              </a:rPr>
              <a:t>once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6</a:t>
            </a:fld>
            <a:r>
              <a:rPr lang="en-US" dirty="0" smtClean="0"/>
              <a:t> / 33</a:t>
            </a:r>
            <a:endParaRPr lang="en-US" dirty="0"/>
          </a:p>
        </p:txBody>
      </p:sp>
      <p:pic>
        <p:nvPicPr>
          <p:cNvPr id="391171" name="Picture 3" descr="j0227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35002"/>
            <a:ext cx="3672408" cy="197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030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 of goals</a:t>
            </a:r>
            <a:endParaRPr lang="en-GB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0188" indent="-230188"/>
            <a:r>
              <a:rPr lang="en-US" dirty="0">
                <a:solidFill>
                  <a:srgbClr val="E46C0A"/>
                </a:solidFill>
              </a:rPr>
              <a:t>D</a:t>
            </a:r>
            <a:r>
              <a:rPr lang="en-GB" dirty="0">
                <a:solidFill>
                  <a:srgbClr val="E46C0A"/>
                </a:solidFill>
              </a:rPr>
              <a:t>esign </a:t>
            </a:r>
            <a:r>
              <a:rPr lang="en-GB" dirty="0"/>
              <a:t>perspective:</a:t>
            </a:r>
            <a:endParaRPr lang="en-US" dirty="0"/>
          </a:p>
          <a:p>
            <a:pPr marL="230188" indent="-230188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GB" dirty="0"/>
              <a:t>find a </a:t>
            </a:r>
            <a:r>
              <a:rPr lang="en-GB" dirty="0">
                <a:solidFill>
                  <a:srgbClr val="FF0000"/>
                </a:solidFill>
              </a:rPr>
              <a:t>very good</a:t>
            </a:r>
            <a:r>
              <a:rPr lang="en-GB" dirty="0"/>
              <a:t> solution at least </a:t>
            </a:r>
            <a:r>
              <a:rPr lang="en-GB" dirty="0">
                <a:solidFill>
                  <a:srgbClr val="FF0000"/>
                </a:solidFill>
              </a:rPr>
              <a:t>once</a:t>
            </a:r>
            <a:endParaRPr lang="en-US" dirty="0"/>
          </a:p>
          <a:p>
            <a:pPr marL="230188" indent="-230188"/>
            <a:r>
              <a:rPr lang="en-US" dirty="0">
                <a:solidFill>
                  <a:srgbClr val="E46C0A"/>
                </a:solidFill>
              </a:rPr>
              <a:t>P</a:t>
            </a:r>
            <a:r>
              <a:rPr lang="en-GB" dirty="0">
                <a:solidFill>
                  <a:srgbClr val="E46C0A"/>
                </a:solidFill>
              </a:rPr>
              <a:t>roduction </a:t>
            </a:r>
            <a:r>
              <a:rPr lang="en-GB" dirty="0"/>
              <a:t>perspective:</a:t>
            </a:r>
            <a:endParaRPr lang="en-US" dirty="0"/>
          </a:p>
          <a:p>
            <a:pPr marL="230188" indent="-230188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GB" dirty="0"/>
              <a:t>find a </a:t>
            </a:r>
            <a:r>
              <a:rPr lang="en-GB" dirty="0">
                <a:solidFill>
                  <a:srgbClr val="FF0000"/>
                </a:solidFill>
              </a:rPr>
              <a:t>good</a:t>
            </a:r>
            <a:r>
              <a:rPr lang="en-GB" dirty="0"/>
              <a:t> solution at </a:t>
            </a:r>
            <a:r>
              <a:rPr lang="en-GB" dirty="0">
                <a:solidFill>
                  <a:srgbClr val="FF0000"/>
                </a:solidFill>
              </a:rPr>
              <a:t>almost every run</a:t>
            </a:r>
            <a:endParaRPr lang="en-US" dirty="0"/>
          </a:p>
          <a:p>
            <a:pPr marL="230188" indent="-230188"/>
            <a:r>
              <a:rPr lang="en-US" dirty="0">
                <a:solidFill>
                  <a:srgbClr val="E46C0A"/>
                </a:solidFill>
              </a:rPr>
              <a:t>Publication </a:t>
            </a:r>
            <a:r>
              <a:rPr lang="en-US" dirty="0"/>
              <a:t>perspective: 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dirty="0"/>
              <a:t>	must meet </a:t>
            </a:r>
            <a:r>
              <a:rPr lang="en-US" dirty="0">
                <a:solidFill>
                  <a:srgbClr val="FF0000"/>
                </a:solidFill>
              </a:rPr>
              <a:t>scientific standards</a:t>
            </a:r>
            <a:r>
              <a:rPr lang="en-US" dirty="0"/>
              <a:t> (huh?)</a:t>
            </a:r>
          </a:p>
          <a:p>
            <a:pPr marL="230188" indent="-230188"/>
            <a:r>
              <a:rPr lang="en-US" dirty="0">
                <a:solidFill>
                  <a:srgbClr val="E46C0A"/>
                </a:solidFill>
              </a:rPr>
              <a:t>Application </a:t>
            </a:r>
            <a:r>
              <a:rPr lang="en-US" dirty="0"/>
              <a:t>perspective: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dirty="0"/>
              <a:t>	good enough is </a:t>
            </a:r>
            <a:r>
              <a:rPr lang="en-US" dirty="0">
                <a:solidFill>
                  <a:srgbClr val="FF0000"/>
                </a:solidFill>
              </a:rPr>
              <a:t>good enough</a:t>
            </a:r>
            <a:r>
              <a:rPr lang="en-US" dirty="0"/>
              <a:t> (verification!)</a:t>
            </a:r>
          </a:p>
          <a:p>
            <a:pPr marL="230188" indent="-230188">
              <a:buNone/>
            </a:pPr>
            <a:endParaRPr lang="en-US" dirty="0">
              <a:latin typeface="Arial" charset="0"/>
            </a:endParaRPr>
          </a:p>
          <a:p>
            <a:pPr marL="230188" indent="-230188">
              <a:buNone/>
            </a:pPr>
            <a:r>
              <a:rPr lang="en-US" dirty="0">
                <a:latin typeface="Arial" charset="0"/>
              </a:rPr>
              <a:t>These perspectives have very different implications on evaluating the results (yet often left implicit)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7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12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  <a:endParaRPr lang="en-GB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Design a representation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Design a way of mapping a genotype to a phenotype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Design a way of evaluating an individual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0066FF"/>
                </a:solidFill>
              </a:rPr>
              <a:t>Design suitable mutation operator(s)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0066FF"/>
                </a:solidFill>
              </a:rPr>
              <a:t>Design suitable recombination operator(s)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E46C0A"/>
                </a:solidFill>
              </a:rPr>
              <a:t>Decide how to select individuals to be parents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E46C0A"/>
                </a:solidFill>
              </a:rPr>
              <a:t>Decide how to select individuals </a:t>
            </a:r>
            <a:r>
              <a:rPr lang="en-US" sz="2400" dirty="0">
                <a:solidFill>
                  <a:srgbClr val="E46C0A"/>
                </a:solidFill>
              </a:rPr>
              <a:t>for the next generation (how to </a:t>
            </a:r>
            <a:r>
              <a:rPr lang="en-GB" sz="2400" dirty="0">
                <a:solidFill>
                  <a:srgbClr val="E46C0A"/>
                </a:solidFill>
              </a:rPr>
              <a:t>manage the population</a:t>
            </a:r>
            <a:r>
              <a:rPr lang="en-US" sz="2400" dirty="0">
                <a:solidFill>
                  <a:srgbClr val="E46C0A"/>
                </a:solidFill>
              </a:rPr>
              <a:t>)</a:t>
            </a:r>
            <a:endParaRPr lang="en-GB" sz="2400" dirty="0">
              <a:solidFill>
                <a:srgbClr val="E46C0A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/>
              <a:t>Decide how to </a:t>
            </a:r>
            <a:r>
              <a:rPr lang="en-US" sz="2400" dirty="0"/>
              <a:t>start: </a:t>
            </a:r>
            <a:r>
              <a:rPr lang="en-GB" sz="2400" dirty="0" err="1" smtClean="0"/>
              <a:t>initializ</a:t>
            </a:r>
            <a:r>
              <a:rPr lang="en-US" sz="2400" dirty="0" err="1" smtClean="0"/>
              <a:t>ation</a:t>
            </a:r>
            <a:r>
              <a:rPr lang="en-US" sz="2400" dirty="0" smtClean="0"/>
              <a:t> </a:t>
            </a:r>
            <a:r>
              <a:rPr lang="en-US" sz="2400" dirty="0"/>
              <a:t>method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Decide</a:t>
            </a:r>
            <a:r>
              <a:rPr lang="en-US" sz="2400" dirty="0"/>
              <a:t> how</a:t>
            </a:r>
            <a:r>
              <a:rPr lang="en-GB" sz="2400" dirty="0"/>
              <a:t> to stop</a:t>
            </a:r>
            <a:r>
              <a:rPr lang="en-US" sz="2400" dirty="0"/>
              <a:t>: termination criterion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8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2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problems</a:t>
            </a:r>
            <a:endParaRPr lang="en-GB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5 DeJong functions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25 “hard” objective functions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Frequently encountered or otherwise important variants of given practical problem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Selection from recognized benchmark problem repository (“challenging” by being NP--- ?!)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Problem instances made by random generator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Choice has severe implications 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generalizability and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scope of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9</a:t>
            </a:fld>
            <a:r>
              <a:rPr lang="en-US" dirty="0" smtClean="0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5813</TotalTime>
  <Words>1494</Words>
  <Application>Microsoft Macintosh PowerPoint</Application>
  <PresentationFormat>Diavoorstelling (4:3)</PresentationFormat>
  <Paragraphs>289</Paragraphs>
  <Slides>33</Slides>
  <Notes>1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3</vt:i4>
      </vt:variant>
      <vt:variant>
        <vt:lpstr>Diatitels</vt:lpstr>
      </vt:variant>
      <vt:variant>
        <vt:i4>33</vt:i4>
      </vt:variant>
    </vt:vector>
  </HeadingPairs>
  <TitlesOfParts>
    <vt:vector size="37" baseType="lpstr">
      <vt:lpstr>EC2014</vt:lpstr>
      <vt:lpstr>Worksheet</vt:lpstr>
      <vt:lpstr>Werkblad</vt:lpstr>
      <vt:lpstr>Chart</vt:lpstr>
      <vt:lpstr>Evolutionary Computing</vt:lpstr>
      <vt:lpstr>Chapter 9: Working with Evolutionary Algorithms</vt:lpstr>
      <vt:lpstr>Experimentation </vt:lpstr>
      <vt:lpstr>Experimentation: Goals</vt:lpstr>
      <vt:lpstr>Example: Production Perspective</vt:lpstr>
      <vt:lpstr>Example: Design Perspective</vt:lpstr>
      <vt:lpstr>Perspectives of goals</vt:lpstr>
      <vt:lpstr>Algorithm design</vt:lpstr>
      <vt:lpstr>Test problems</vt:lpstr>
      <vt:lpstr>Bad example (1/2)</vt:lpstr>
      <vt:lpstr>Bad example (2/2)</vt:lpstr>
      <vt:lpstr>Getting Problem Instances (1/3)</vt:lpstr>
      <vt:lpstr>Getting Problem Instances (2/3)</vt:lpstr>
      <vt:lpstr>Getting Problem Instances (3/3)</vt:lpstr>
      <vt:lpstr>Basic rules of experimentation</vt:lpstr>
      <vt:lpstr>Things to Measure</vt:lpstr>
      <vt:lpstr>What time units do we use?</vt:lpstr>
      <vt:lpstr>Measures</vt:lpstr>
      <vt:lpstr>Performance measures</vt:lpstr>
      <vt:lpstr>Fair experiments</vt:lpstr>
      <vt:lpstr>Example: off-line performance measure evaluation </vt:lpstr>
      <vt:lpstr>Example: on-line performance measure evaluation</vt:lpstr>
      <vt:lpstr>Example: averaging on-line measures </vt:lpstr>
      <vt:lpstr>Example: overlaying on-line measures</vt:lpstr>
      <vt:lpstr>Statistical Comparisons and Significance</vt:lpstr>
      <vt:lpstr>Example</vt:lpstr>
      <vt:lpstr>Example (cont’d)</vt:lpstr>
      <vt:lpstr>Statistical tests</vt:lpstr>
      <vt:lpstr>Statistical Resources</vt:lpstr>
      <vt:lpstr>Better example: problem setting</vt:lpstr>
      <vt:lpstr>Better example: experiments</vt:lpstr>
      <vt:lpstr>Better example: evaluation</vt:lpstr>
      <vt:lpstr>Some tips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2014-</dc:title>
  <dc:creator>Jacqueline Heinerman</dc:creator>
  <cp:lastModifiedBy>Guszti Eiben</cp:lastModifiedBy>
  <cp:revision>260</cp:revision>
  <cp:lastPrinted>2014-09-19T13:23:46Z</cp:lastPrinted>
  <dcterms:created xsi:type="dcterms:W3CDTF">2014-06-19T13:47:47Z</dcterms:created>
  <dcterms:modified xsi:type="dcterms:W3CDTF">2015-07-02T07:12:51Z</dcterms:modified>
</cp:coreProperties>
</file>