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4130" r:id="rId1"/>
  </p:sldMasterIdLst>
  <p:notesMasterIdLst>
    <p:notesMasterId r:id="rId30"/>
  </p:notesMasterIdLst>
  <p:handoutMasterIdLst>
    <p:handoutMasterId r:id="rId31"/>
  </p:handoutMasterIdLst>
  <p:sldIdLst>
    <p:sldId id="256" r:id="rId2"/>
    <p:sldId id="300"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7" r:id="rId27"/>
    <p:sldId id="328" r:id="rId28"/>
    <p:sldId id="326"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E85B"/>
    <a:srgbClr val="F1C544"/>
    <a:srgbClr val="9436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0" d="100"/>
          <a:sy n="140" d="100"/>
        </p:scale>
        <p:origin x="-195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3CC91E-81C7-1B49-B3E1-860434022CDC}" type="datetimeFigureOut">
              <a:rPr lang="en-US" smtClean="0"/>
              <a:t>02-07-15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F2C285-161B-014E-BE62-39679C7D5374}" type="slidenum">
              <a:rPr lang="en-US" smtClean="0"/>
              <a:t>‹nr.›</a:t>
            </a:fld>
            <a:endParaRPr lang="en-US"/>
          </a:p>
        </p:txBody>
      </p:sp>
    </p:spTree>
    <p:extLst>
      <p:ext uri="{BB962C8B-B14F-4D97-AF65-F5344CB8AC3E}">
        <p14:creationId xmlns:p14="http://schemas.microsoft.com/office/powerpoint/2010/main" val="21944955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DFBA2E-585D-BB46-A4B5-F0AA486081A7}" type="datetimeFigureOut">
              <a:rPr lang="en-US" smtClean="0"/>
              <a:t>02-07-15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F7AD7D-B5A4-F347-8CD5-93D936D0DF1F}" type="slidenum">
              <a:rPr lang="en-US" smtClean="0"/>
              <a:t>‹nr.›</a:t>
            </a:fld>
            <a:endParaRPr lang="en-US"/>
          </a:p>
        </p:txBody>
      </p:sp>
    </p:spTree>
    <p:extLst>
      <p:ext uri="{BB962C8B-B14F-4D97-AF65-F5344CB8AC3E}">
        <p14:creationId xmlns:p14="http://schemas.microsoft.com/office/powerpoint/2010/main" val="30627824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1955186"/>
            <a:ext cx="7619660" cy="4902814"/>
          </a:xfrm>
          <a:prstGeom prst="rect">
            <a:avLst/>
          </a:prstGeom>
        </p:spPr>
      </p:pic>
      <p:sp>
        <p:nvSpPr>
          <p:cNvPr id="2" name="Title 1"/>
          <p:cNvSpPr>
            <a:spLocks noGrp="1"/>
          </p:cNvSpPr>
          <p:nvPr>
            <p:ph type="ctrTitle" hasCustomPrompt="1"/>
          </p:nvPr>
        </p:nvSpPr>
        <p:spPr>
          <a:xfrm>
            <a:off x="685800" y="404745"/>
            <a:ext cx="7772400" cy="1470025"/>
          </a:xfrm>
        </p:spPr>
        <p:txBody>
          <a:bodyPr/>
          <a:lstStyle>
            <a:lvl1pPr>
              <a:defRPr baseline="0">
                <a:latin typeface="Arial"/>
                <a:cs typeface="Arial"/>
              </a:defRPr>
            </a:lvl1pPr>
          </a:lstStyle>
          <a:p>
            <a:r>
              <a:rPr lang="en-US" dirty="0" smtClean="0"/>
              <a:t>Evolutionary Computing</a:t>
            </a:r>
            <a:endParaRPr lang="en-US" dirty="0"/>
          </a:p>
        </p:txBody>
      </p:sp>
      <p:sp>
        <p:nvSpPr>
          <p:cNvPr id="3" name="Subtitle 2"/>
          <p:cNvSpPr>
            <a:spLocks noGrp="1"/>
          </p:cNvSpPr>
          <p:nvPr>
            <p:ph type="subTitle" idx="1" hasCustomPrompt="1"/>
          </p:nvPr>
        </p:nvSpPr>
        <p:spPr>
          <a:xfrm>
            <a:off x="4412238" y="4114120"/>
            <a:ext cx="4045962" cy="1752600"/>
          </a:xfrm>
        </p:spPr>
        <p:txBody>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3200">
                <a:solidFill>
                  <a:schemeClr val="tx1">
                    <a:tint val="7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Lecture 1, date</a:t>
            </a:r>
          </a:p>
          <a:p>
            <a:endParaRPr lang="en-US" dirty="0" smtClean="0"/>
          </a:p>
          <a:p>
            <a:r>
              <a:rPr lang="en-US" sz="2400" dirty="0" smtClean="0">
                <a:solidFill>
                  <a:srgbClr val="000000"/>
                </a:solidFill>
                <a:latin typeface="Arial"/>
                <a:cs typeface="Arial"/>
              </a:rPr>
              <a:t>Prof. dr. A. E. (</a:t>
            </a:r>
            <a:r>
              <a:rPr lang="en-US" sz="2400" dirty="0" err="1" smtClean="0">
                <a:solidFill>
                  <a:srgbClr val="000000"/>
                </a:solidFill>
                <a:latin typeface="Arial"/>
                <a:cs typeface="Arial"/>
              </a:rPr>
              <a:t>Guszti</a:t>
            </a:r>
            <a:r>
              <a:rPr lang="en-US" sz="2400" dirty="0" smtClean="0">
                <a:solidFill>
                  <a:srgbClr val="000000"/>
                </a:solidFill>
                <a:latin typeface="Arial"/>
                <a:cs typeface="Arial"/>
              </a:rPr>
              <a:t>) </a:t>
            </a:r>
            <a:r>
              <a:rPr lang="en-US" sz="2400" dirty="0" err="1" smtClean="0">
                <a:solidFill>
                  <a:srgbClr val="000000"/>
                </a:solidFill>
                <a:latin typeface="Arial"/>
                <a:cs typeface="Arial"/>
              </a:rPr>
              <a:t>Eiben</a:t>
            </a:r>
            <a:endParaRPr lang="en-US" sz="2400" dirty="0" smtClean="0">
              <a:solidFill>
                <a:srgbClr val="000000"/>
              </a:solidFill>
              <a:latin typeface="Arial"/>
              <a:cs typeface="Arial"/>
            </a:endParaRPr>
          </a:p>
        </p:txBody>
      </p:sp>
      <p:sp>
        <p:nvSpPr>
          <p:cNvPr id="7" name="TextBox 6"/>
          <p:cNvSpPr txBox="1"/>
          <p:nvPr userDrawn="1"/>
        </p:nvSpPr>
        <p:spPr>
          <a:xfrm>
            <a:off x="2411604" y="118955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5990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A.E. Eiben and J.E. Smith, Introduction to Evolutionary Computing 2014, Chapter 7</a:t>
            </a:r>
            <a:endParaRPr lang="en-US"/>
          </a:p>
        </p:txBody>
      </p:sp>
      <p:sp>
        <p:nvSpPr>
          <p:cNvPr id="6" name="Slide Number Placeholder 5"/>
          <p:cNvSpPr>
            <a:spLocks noGrp="1"/>
          </p:cNvSpPr>
          <p:nvPr>
            <p:ph type="sldNum" sz="quarter" idx="12"/>
          </p:nvPr>
        </p:nvSpPr>
        <p:spPr/>
        <p:txBody>
          <a:bodyPr/>
          <a:lstStyle/>
          <a:p>
            <a:fld id="{23A85CF2-87A1-424D-AAB4-8DA3F7B30A26}" type="slidenum">
              <a:rPr lang="en-US" smtClean="0"/>
              <a:t>‹nr.›</a:t>
            </a:fld>
            <a:endParaRPr lang="en-US"/>
          </a:p>
        </p:txBody>
      </p:sp>
    </p:spTree>
    <p:extLst>
      <p:ext uri="{BB962C8B-B14F-4D97-AF65-F5344CB8AC3E}">
        <p14:creationId xmlns:p14="http://schemas.microsoft.com/office/powerpoint/2010/main" val="312931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A.E. Eiben and J.E. Smith, Introduction to Evolutionary Computing 2014, Chapter 7</a:t>
            </a:r>
            <a:endParaRPr lang="en-US"/>
          </a:p>
        </p:txBody>
      </p:sp>
      <p:sp>
        <p:nvSpPr>
          <p:cNvPr id="6" name="Slide Number Placeholder 5"/>
          <p:cNvSpPr>
            <a:spLocks noGrp="1"/>
          </p:cNvSpPr>
          <p:nvPr>
            <p:ph type="sldNum" sz="quarter" idx="12"/>
          </p:nvPr>
        </p:nvSpPr>
        <p:spPr/>
        <p:txBody>
          <a:bodyPr/>
          <a:lstStyle/>
          <a:p>
            <a:fld id="{23A85CF2-87A1-424D-AAB4-8DA3F7B30A26}" type="slidenum">
              <a:rPr lang="en-US" smtClean="0"/>
              <a:t>‹nr.›</a:t>
            </a:fld>
            <a:endParaRPr lang="en-US"/>
          </a:p>
        </p:txBody>
      </p:sp>
    </p:spTree>
    <p:extLst>
      <p:ext uri="{BB962C8B-B14F-4D97-AF65-F5344CB8AC3E}">
        <p14:creationId xmlns:p14="http://schemas.microsoft.com/office/powerpoint/2010/main" val="333424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9278"/>
            <a:ext cx="8229600" cy="1143000"/>
          </a:xfrm>
        </p:spPr>
        <p:txBody>
          <a:bodyPr>
            <a:normAutofit/>
          </a:bodyPr>
          <a:lstStyle>
            <a:lvl1pPr algn="l">
              <a:defRPr sz="3200">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A.E. Eiben and J.E. Smith, Introduction to Evolutionary Computing 2014, Chapter 7</a:t>
            </a:r>
            <a:endParaRPr lang="en-US" dirty="0"/>
          </a:p>
        </p:txBody>
      </p:sp>
      <p:sp>
        <p:nvSpPr>
          <p:cNvPr id="6" name="Slide Number Placeholder 5"/>
          <p:cNvSpPr>
            <a:spLocks noGrp="1"/>
          </p:cNvSpPr>
          <p:nvPr>
            <p:ph type="sldNum" sz="quarter" idx="12"/>
          </p:nvPr>
        </p:nvSpPr>
        <p:spPr>
          <a:xfrm>
            <a:off x="7450060" y="6258670"/>
            <a:ext cx="942715" cy="501650"/>
          </a:xfrm>
        </p:spPr>
        <p:txBody>
          <a:bodyPr/>
          <a:lstStyle/>
          <a:p>
            <a:fld id="{23A85CF2-87A1-424D-AAB4-8DA3F7B30A26}" type="slidenum">
              <a:rPr lang="en-US" smtClean="0"/>
              <a:t>‹nr.›</a:t>
            </a:fld>
            <a:endParaRPr lang="en-US" dirty="0"/>
          </a:p>
        </p:txBody>
      </p:sp>
      <p:cxnSp>
        <p:nvCxnSpPr>
          <p:cNvPr id="8" name="Straight Connector 7"/>
          <p:cNvCxnSpPr/>
          <p:nvPr/>
        </p:nvCxnSpPr>
        <p:spPr>
          <a:xfrm flipH="1">
            <a:off x="162813" y="0"/>
            <a:ext cx="1" cy="6721475"/>
          </a:xfrm>
          <a:prstGeom prst="line">
            <a:avLst/>
          </a:prstGeom>
          <a:ln w="38100" cmpd="sng">
            <a:solidFill>
              <a:srgbClr val="E8D24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276780" y="0"/>
            <a:ext cx="16282" cy="6126163"/>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1243160"/>
            <a:ext cx="8686800" cy="0"/>
          </a:xfrm>
          <a:prstGeom prst="line">
            <a:avLst/>
          </a:prstGeom>
          <a:ln w="38100" cmpd="sng">
            <a:solidFill>
              <a:srgbClr val="E8D24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 y="1339720"/>
            <a:ext cx="8254629" cy="0"/>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8251915" y="6382538"/>
            <a:ext cx="434885" cy="276999"/>
          </a:xfrm>
          <a:prstGeom prst="rect">
            <a:avLst/>
          </a:prstGeom>
        </p:spPr>
        <p:txBody>
          <a:bodyPr wrap="non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tint val="75000"/>
                  </a:prstClr>
                </a:solidFill>
                <a:effectLst/>
                <a:uLnTx/>
                <a:uFillTx/>
                <a:latin typeface="+mn-lt"/>
                <a:ea typeface="+mn-ea"/>
                <a:cs typeface="+mn-cs"/>
              </a:rPr>
              <a:t>/ 27</a:t>
            </a:r>
            <a:endParaRPr kumimoji="0" lang="en-US" sz="12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Tree>
    <p:extLst>
      <p:ext uri="{BB962C8B-B14F-4D97-AF65-F5344CB8AC3E}">
        <p14:creationId xmlns:p14="http://schemas.microsoft.com/office/powerpoint/2010/main" val="70819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A.E. Eiben and J.E. Smith, Introduction to Evolutionary Computing 2014, Chapter 7</a:t>
            </a:r>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‹nr.›</a:t>
            </a:fld>
            <a:endParaRPr lang="en-US"/>
          </a:p>
        </p:txBody>
      </p:sp>
    </p:spTree>
    <p:extLst>
      <p:ext uri="{BB962C8B-B14F-4D97-AF65-F5344CB8AC3E}">
        <p14:creationId xmlns:p14="http://schemas.microsoft.com/office/powerpoint/2010/main" val="39376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A.E. Eiben and J.E. Smith, Introduction to Evolutionary Computing 2014, Chapter 7</a:t>
            </a:r>
            <a:endParaRPr lang="en-US"/>
          </a:p>
        </p:txBody>
      </p:sp>
      <p:sp>
        <p:nvSpPr>
          <p:cNvPr id="7" name="Slide Number Placeholder 6"/>
          <p:cNvSpPr>
            <a:spLocks noGrp="1"/>
          </p:cNvSpPr>
          <p:nvPr>
            <p:ph type="sldNum" sz="quarter" idx="12"/>
          </p:nvPr>
        </p:nvSpPr>
        <p:spPr/>
        <p:txBody>
          <a:bodyPr/>
          <a:lstStyle/>
          <a:p>
            <a:fld id="{23A85CF2-87A1-424D-AAB4-8DA3F7B30A26}" type="slidenum">
              <a:rPr lang="en-US" smtClean="0"/>
              <a:t>‹nr.›</a:t>
            </a:fld>
            <a:endParaRPr lang="en-US"/>
          </a:p>
        </p:txBody>
      </p:sp>
    </p:spTree>
    <p:extLst>
      <p:ext uri="{BB962C8B-B14F-4D97-AF65-F5344CB8AC3E}">
        <p14:creationId xmlns:p14="http://schemas.microsoft.com/office/powerpoint/2010/main" val="108821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smtClean="0"/>
              <a:t>A.E. Eiben and J.E. Smith, Introduction to Evolutionary Computing 2014, Chapter 7</a:t>
            </a:r>
            <a:endParaRPr lang="en-US"/>
          </a:p>
        </p:txBody>
      </p:sp>
      <p:sp>
        <p:nvSpPr>
          <p:cNvPr id="9" name="Slide Number Placeholder 8"/>
          <p:cNvSpPr>
            <a:spLocks noGrp="1"/>
          </p:cNvSpPr>
          <p:nvPr>
            <p:ph type="sldNum" sz="quarter" idx="12"/>
          </p:nvPr>
        </p:nvSpPr>
        <p:spPr/>
        <p:txBody>
          <a:bodyPr/>
          <a:lstStyle/>
          <a:p>
            <a:fld id="{23A85CF2-87A1-424D-AAB4-8DA3F7B30A26}" type="slidenum">
              <a:rPr lang="en-US" smtClean="0"/>
              <a:t>‹nr.›</a:t>
            </a:fld>
            <a:endParaRPr lang="en-US"/>
          </a:p>
        </p:txBody>
      </p:sp>
    </p:spTree>
    <p:extLst>
      <p:ext uri="{BB962C8B-B14F-4D97-AF65-F5344CB8AC3E}">
        <p14:creationId xmlns:p14="http://schemas.microsoft.com/office/powerpoint/2010/main" val="326294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smtClean="0"/>
              <a:t>A.E. Eiben and J.E. Smith, Introduction to Evolutionary Computing 2014, Chapter 7</a:t>
            </a:r>
            <a:endParaRPr lang="en-US"/>
          </a:p>
        </p:txBody>
      </p:sp>
      <p:sp>
        <p:nvSpPr>
          <p:cNvPr id="5" name="Slide Number Placeholder 4"/>
          <p:cNvSpPr>
            <a:spLocks noGrp="1"/>
          </p:cNvSpPr>
          <p:nvPr>
            <p:ph type="sldNum" sz="quarter" idx="12"/>
          </p:nvPr>
        </p:nvSpPr>
        <p:spPr/>
        <p:txBody>
          <a:bodyPr/>
          <a:lstStyle/>
          <a:p>
            <a:fld id="{23A85CF2-87A1-424D-AAB4-8DA3F7B30A26}" type="slidenum">
              <a:rPr lang="en-US" smtClean="0"/>
              <a:t>‹nr.›</a:t>
            </a:fld>
            <a:endParaRPr lang="en-US"/>
          </a:p>
        </p:txBody>
      </p:sp>
    </p:spTree>
    <p:extLst>
      <p:ext uri="{BB962C8B-B14F-4D97-AF65-F5344CB8AC3E}">
        <p14:creationId xmlns:p14="http://schemas.microsoft.com/office/powerpoint/2010/main" val="102437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smtClean="0"/>
              <a:t>A.E. Eiben and J.E. Smith, Introduction to Evolutionary Computing 2014, Chapter 7</a:t>
            </a:r>
            <a:endParaRPr lang="en-US"/>
          </a:p>
        </p:txBody>
      </p:sp>
      <p:sp>
        <p:nvSpPr>
          <p:cNvPr id="4" name="Slide Number Placeholder 3"/>
          <p:cNvSpPr>
            <a:spLocks noGrp="1"/>
          </p:cNvSpPr>
          <p:nvPr>
            <p:ph type="sldNum" sz="quarter" idx="12"/>
          </p:nvPr>
        </p:nvSpPr>
        <p:spPr/>
        <p:txBody>
          <a:bodyPr/>
          <a:lstStyle/>
          <a:p>
            <a:fld id="{23A85CF2-87A1-424D-AAB4-8DA3F7B30A26}" type="slidenum">
              <a:rPr lang="en-US" smtClean="0"/>
              <a:t>‹nr.›</a:t>
            </a:fld>
            <a:endParaRPr lang="en-US"/>
          </a:p>
        </p:txBody>
      </p:sp>
    </p:spTree>
    <p:extLst>
      <p:ext uri="{BB962C8B-B14F-4D97-AF65-F5344CB8AC3E}">
        <p14:creationId xmlns:p14="http://schemas.microsoft.com/office/powerpoint/2010/main" val="3025368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A.E. Eiben and J.E. Smith, Introduction to Evolutionary Computing 2014, Chapter 7</a:t>
            </a: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‹nr.›</a:t>
            </a:fld>
            <a:endParaRPr lang="en-US" dirty="0"/>
          </a:p>
        </p:txBody>
      </p:sp>
    </p:spTree>
    <p:extLst>
      <p:ext uri="{BB962C8B-B14F-4D97-AF65-F5344CB8AC3E}">
        <p14:creationId xmlns:p14="http://schemas.microsoft.com/office/powerpoint/2010/main" val="261060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A.E. Eiben and J.E. Smith, Introduction to Evolutionary Computing 2014, Chapter 7</a:t>
            </a:r>
            <a:endParaRPr lang="en-US"/>
          </a:p>
        </p:txBody>
      </p:sp>
      <p:sp>
        <p:nvSpPr>
          <p:cNvPr id="7" name="Slide Number Placeholder 6"/>
          <p:cNvSpPr>
            <a:spLocks noGrp="1"/>
          </p:cNvSpPr>
          <p:nvPr>
            <p:ph type="sldNum" sz="quarter" idx="12"/>
          </p:nvPr>
        </p:nvSpPr>
        <p:spPr/>
        <p:txBody>
          <a:bodyPr/>
          <a:lstStyle/>
          <a:p>
            <a:fld id="{23A85CF2-87A1-424D-AAB4-8DA3F7B30A26}" type="slidenum">
              <a:rPr lang="en-US" smtClean="0"/>
              <a:t>‹nr.›</a:t>
            </a:fld>
            <a:endParaRPr lang="en-US"/>
          </a:p>
        </p:txBody>
      </p:sp>
    </p:spTree>
    <p:extLst>
      <p:ext uri="{BB962C8B-B14F-4D97-AF65-F5344CB8AC3E}">
        <p14:creationId xmlns:p14="http://schemas.microsoft.com/office/powerpoint/2010/main" val="542704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383913" y="6356350"/>
            <a:ext cx="589383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A.E. Eiben and J.E. Smith, Introduction to Evolutionary Computing 2014, Chapter 7</a:t>
            </a:r>
            <a:endParaRPr lang="en-US" dirty="0"/>
          </a:p>
        </p:txBody>
      </p:sp>
      <p:sp>
        <p:nvSpPr>
          <p:cNvPr id="6" name="Slide Number Placeholder 5"/>
          <p:cNvSpPr>
            <a:spLocks noGrp="1"/>
          </p:cNvSpPr>
          <p:nvPr>
            <p:ph type="sldNum" sz="quarter" idx="4"/>
          </p:nvPr>
        </p:nvSpPr>
        <p:spPr>
          <a:xfrm>
            <a:off x="7619660" y="6258670"/>
            <a:ext cx="1067139" cy="501650"/>
          </a:xfrm>
          <a:prstGeom prst="rect">
            <a:avLst/>
          </a:prstGeom>
        </p:spPr>
        <p:txBody>
          <a:bodyPr vert="horz" lIns="91440" tIns="45720" rIns="91440" bIns="45720" rtlCol="0" anchor="ctr"/>
          <a:lstStyle>
            <a:lvl1pPr algn="r">
              <a:defRPr sz="1200">
                <a:solidFill>
                  <a:schemeClr val="tx1">
                    <a:tint val="75000"/>
                  </a:schemeClr>
                </a:solidFill>
              </a:defRPr>
            </a:lvl1pPr>
          </a:lstStyle>
          <a:p>
            <a:fld id="{23A85CF2-87A1-424D-AAB4-8DA3F7B30A26}" type="slidenum">
              <a:rPr lang="en-US" smtClean="0"/>
              <a:t>‹nr.›</a:t>
            </a:fld>
            <a:endParaRPr lang="en-US" dirty="0"/>
          </a:p>
        </p:txBody>
      </p:sp>
    </p:spTree>
    <p:extLst>
      <p:ext uri="{BB962C8B-B14F-4D97-AF65-F5344CB8AC3E}">
        <p14:creationId xmlns:p14="http://schemas.microsoft.com/office/powerpoint/2010/main" val="828311329"/>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hf hdr="0" dt="0"/>
  <p:txStyles>
    <p:titleStyle>
      <a:lvl1pPr algn="ctr" defTabSz="4572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b="1" dirty="0" smtClean="0">
                <a:solidFill>
                  <a:srgbClr val="000000"/>
                </a:solidFill>
              </a:rPr>
              <a:t>Evolutionary Computing</a:t>
            </a:r>
            <a:endParaRPr lang="en-US" b="1" dirty="0">
              <a:solidFill>
                <a:srgbClr val="000000"/>
              </a:solidFill>
            </a:endParaRPr>
          </a:p>
        </p:txBody>
      </p:sp>
      <p:sp>
        <p:nvSpPr>
          <p:cNvPr id="5" name="Subtitle 4"/>
          <p:cNvSpPr>
            <a:spLocks noGrp="1"/>
          </p:cNvSpPr>
          <p:nvPr>
            <p:ph type="subTitle" idx="1"/>
          </p:nvPr>
        </p:nvSpPr>
        <p:spPr/>
        <p:txBody>
          <a:bodyPr>
            <a:normAutofit/>
          </a:bodyPr>
          <a:lstStyle/>
          <a:p>
            <a:r>
              <a:rPr lang="en-US" dirty="0" smtClean="0">
                <a:solidFill>
                  <a:schemeClr val="tx1">
                    <a:lumMod val="65000"/>
                    <a:lumOff val="35000"/>
                  </a:schemeClr>
                </a:solidFill>
              </a:rPr>
              <a:t>Chapter </a:t>
            </a:r>
            <a:r>
              <a:rPr lang="en-US" dirty="0" smtClean="0">
                <a:solidFill>
                  <a:schemeClr val="tx1">
                    <a:lumMod val="65000"/>
                    <a:lumOff val="35000"/>
                  </a:schemeClr>
                </a:solidFill>
              </a:rPr>
              <a:t>10</a:t>
            </a:r>
            <a:endParaRPr lang="en-US" dirty="0" smtClean="0">
              <a:solidFill>
                <a:schemeClr val="tx1">
                  <a:lumMod val="65000"/>
                  <a:lumOff val="35000"/>
                </a:schemeClr>
              </a:solidFill>
            </a:endParaRPr>
          </a:p>
          <a:p>
            <a:endParaRPr lang="en-US" dirty="0" smtClean="0">
              <a:solidFill>
                <a:schemeClr val="tx1">
                  <a:lumMod val="65000"/>
                  <a:lumOff val="35000"/>
                </a:schemeClr>
              </a:solidFill>
            </a:endParaRPr>
          </a:p>
          <a:p>
            <a:endParaRPr lang="en-US" dirty="0" smtClean="0">
              <a:solidFill>
                <a:schemeClr val="accent6">
                  <a:lumMod val="50000"/>
                </a:schemeClr>
              </a:solidFill>
              <a:latin typeface="Arial"/>
              <a:cs typeface="Arial"/>
            </a:endParaRPr>
          </a:p>
        </p:txBody>
      </p:sp>
    </p:spTree>
    <p:extLst>
      <p:ext uri="{BB962C8B-B14F-4D97-AF65-F5344CB8AC3E}">
        <p14:creationId xmlns:p14="http://schemas.microsoft.com/office/powerpoint/2010/main" val="2588656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GB" dirty="0"/>
              <a:t>Incorporating good solutions</a:t>
            </a:r>
            <a:br>
              <a:rPr lang="en-GB" dirty="0"/>
            </a:br>
            <a:r>
              <a:rPr lang="en-GB" dirty="0"/>
              <a:t>Local Search Acting on Offspring</a:t>
            </a:r>
          </a:p>
        </p:txBody>
      </p:sp>
      <p:sp>
        <p:nvSpPr>
          <p:cNvPr id="41987" name="Rectangle 3"/>
          <p:cNvSpPr>
            <a:spLocks noGrp="1" noChangeArrowheads="1"/>
          </p:cNvSpPr>
          <p:nvPr>
            <p:ph idx="1"/>
          </p:nvPr>
        </p:nvSpPr>
        <p:spPr/>
        <p:txBody>
          <a:bodyPr>
            <a:normAutofit/>
          </a:bodyPr>
          <a:lstStyle/>
          <a:p>
            <a:r>
              <a:rPr lang="en-GB"/>
              <a:t>Can be viewed as a sort of “lifetime learning”</a:t>
            </a:r>
          </a:p>
          <a:p>
            <a:r>
              <a:rPr lang="en-GB"/>
              <a:t>Lots of early research done using EAs to evolve the structure of Artificial Neural Networks and then Back-propagation to learn connection weights</a:t>
            </a:r>
          </a:p>
          <a:p>
            <a:r>
              <a:rPr lang="en-GB"/>
              <a:t>Often used to speed-up the “endgame” of an EA by making the search in the vicinity of good solutions more systematic than mutation alone</a:t>
            </a:r>
          </a:p>
        </p:txBody>
      </p:sp>
      <p:sp>
        <p:nvSpPr>
          <p:cNvPr id="2" name="Slide Number Placeholder 1"/>
          <p:cNvSpPr>
            <a:spLocks noGrp="1"/>
          </p:cNvSpPr>
          <p:nvPr>
            <p:ph type="sldNum" sz="quarter" idx="12"/>
          </p:nvPr>
        </p:nvSpPr>
        <p:spPr/>
        <p:txBody>
          <a:bodyPr/>
          <a:lstStyle/>
          <a:p>
            <a:fld id="{4D2C79EF-7848-4BB8-9EAD-361897B20434}" type="slidenum">
              <a:rPr lang="nl-NL" smtClean="0"/>
              <a:pPr/>
              <a:t>9</a:t>
            </a:fld>
            <a:endParaRPr lang="nl-NL" dirty="0"/>
          </a:p>
        </p:txBody>
      </p:sp>
    </p:spTree>
    <p:extLst>
      <p:ext uri="{BB962C8B-B14F-4D97-AF65-F5344CB8AC3E}">
        <p14:creationId xmlns:p14="http://schemas.microsoft.com/office/powerpoint/2010/main" val="10388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GB" dirty="0"/>
              <a:t>Local Search and </a:t>
            </a:r>
            <a:r>
              <a:rPr lang="en-GB" dirty="0" smtClean="0"/>
              <a:t>graphs:</a:t>
            </a:r>
            <a:r>
              <a:rPr lang="en-GB" dirty="0"/>
              <a:t/>
            </a:r>
            <a:br>
              <a:rPr lang="en-GB" dirty="0"/>
            </a:br>
            <a:r>
              <a:rPr lang="en-GB" dirty="0"/>
              <a:t>Local Search</a:t>
            </a:r>
          </a:p>
        </p:txBody>
      </p:sp>
      <p:sp>
        <p:nvSpPr>
          <p:cNvPr id="7171" name="Rectangle 3"/>
          <p:cNvSpPr>
            <a:spLocks noGrp="1" noChangeArrowheads="1"/>
          </p:cNvSpPr>
          <p:nvPr>
            <p:ph idx="1"/>
          </p:nvPr>
        </p:nvSpPr>
        <p:spPr/>
        <p:txBody>
          <a:bodyPr/>
          <a:lstStyle/>
          <a:p>
            <a:r>
              <a:rPr lang="en-GB" sz="2400"/>
              <a:t>Defined by combination of </a:t>
            </a:r>
            <a:r>
              <a:rPr lang="en-GB" sz="2400" b="1" i="1"/>
              <a:t>neighbourhood</a:t>
            </a:r>
            <a:r>
              <a:rPr lang="en-GB" sz="2400"/>
              <a:t> and </a:t>
            </a:r>
            <a:r>
              <a:rPr lang="en-GB" sz="2400" b="1" i="1"/>
              <a:t>pivot rule</a:t>
            </a:r>
            <a:endParaRPr lang="en-GB" sz="2400"/>
          </a:p>
          <a:p>
            <a:r>
              <a:rPr lang="en-GB" sz="2400"/>
              <a:t>Related to landscape metaphor</a:t>
            </a:r>
          </a:p>
          <a:p>
            <a:r>
              <a:rPr lang="en-GB" sz="2400" i="1"/>
              <a:t>N(x) </a:t>
            </a:r>
            <a:r>
              <a:rPr lang="en-GB" sz="2400"/>
              <a:t>is defined as the  set of points that can be reached from </a:t>
            </a:r>
            <a:r>
              <a:rPr lang="en-GB" sz="2400" i="1"/>
              <a:t>x</a:t>
            </a:r>
            <a:r>
              <a:rPr lang="en-GB" sz="2400"/>
              <a:t> with one application of a move operator</a:t>
            </a:r>
          </a:p>
          <a:p>
            <a:pPr lvl="1"/>
            <a:r>
              <a:rPr lang="en-GB" sz="2000"/>
              <a:t>e.g. bit flipping search on binary problems</a:t>
            </a:r>
            <a:endParaRPr lang="en-GB"/>
          </a:p>
        </p:txBody>
      </p:sp>
      <p:sp>
        <p:nvSpPr>
          <p:cNvPr id="2" name="Slide Number Placeholder 1"/>
          <p:cNvSpPr>
            <a:spLocks noGrp="1"/>
          </p:cNvSpPr>
          <p:nvPr>
            <p:ph type="sldNum" sz="quarter" idx="12"/>
          </p:nvPr>
        </p:nvSpPr>
        <p:spPr/>
        <p:txBody>
          <a:bodyPr/>
          <a:lstStyle/>
          <a:p>
            <a:fld id="{4D2C79EF-7848-4BB8-9EAD-361897B20434}" type="slidenum">
              <a:rPr lang="nl-NL" smtClean="0"/>
              <a:pPr/>
              <a:t>10</a:t>
            </a:fld>
            <a:endParaRPr lang="nl-NL" dirty="0"/>
          </a:p>
        </p:txBody>
      </p:sp>
      <p:sp>
        <p:nvSpPr>
          <p:cNvPr id="7178" name="Text Box 10"/>
          <p:cNvSpPr txBox="1">
            <a:spLocks noChangeArrowheads="1"/>
          </p:cNvSpPr>
          <p:nvPr/>
        </p:nvSpPr>
        <p:spPr bwMode="auto">
          <a:xfrm>
            <a:off x="5096421" y="4181639"/>
            <a:ext cx="2197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b="1" i="1" dirty="0"/>
              <a:t>N(d) = {</a:t>
            </a:r>
            <a:r>
              <a:rPr lang="en-GB" b="1" i="1" dirty="0" err="1"/>
              <a:t>a,c,h</a:t>
            </a:r>
            <a:r>
              <a:rPr lang="en-GB" b="1" i="1" dirty="0"/>
              <a:t>}</a:t>
            </a:r>
          </a:p>
        </p:txBody>
      </p:sp>
      <p:grpSp>
        <p:nvGrpSpPr>
          <p:cNvPr id="7182" name="Group 14"/>
          <p:cNvGrpSpPr>
            <a:grpSpLocks/>
          </p:cNvGrpSpPr>
          <p:nvPr/>
        </p:nvGrpSpPr>
        <p:grpSpPr bwMode="auto">
          <a:xfrm>
            <a:off x="1835696" y="4027474"/>
            <a:ext cx="2820988" cy="1814513"/>
            <a:chOff x="1488" y="2832"/>
            <a:chExt cx="1777" cy="1143"/>
          </a:xfrm>
        </p:grpSpPr>
        <p:sp>
          <p:nvSpPr>
            <p:cNvPr id="7172" name="AutoShape 4"/>
            <p:cNvSpPr>
              <a:spLocks noChangeArrowheads="1"/>
            </p:cNvSpPr>
            <p:nvPr/>
          </p:nvSpPr>
          <p:spPr bwMode="auto">
            <a:xfrm>
              <a:off x="1632" y="2976"/>
              <a:ext cx="1440" cy="864"/>
            </a:xfrm>
            <a:prstGeom prst="cube">
              <a:avLst>
                <a:gd name="adj" fmla="val 25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nl-NL" sz="1600"/>
            </a:p>
          </p:txBody>
        </p:sp>
        <p:sp>
          <p:nvSpPr>
            <p:cNvPr id="7173" name="Text Box 5"/>
            <p:cNvSpPr txBox="1">
              <a:spLocks noChangeArrowheads="1"/>
            </p:cNvSpPr>
            <p:nvPr/>
          </p:nvSpPr>
          <p:spPr bwMode="auto">
            <a:xfrm>
              <a:off x="2774" y="297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b="1" i="1">
                  <a:solidFill>
                    <a:srgbClr val="FF0000"/>
                  </a:solidFill>
                </a:rPr>
                <a:t>d</a:t>
              </a:r>
              <a:endParaRPr lang="en-GB" b="1" i="1"/>
            </a:p>
          </p:txBody>
        </p:sp>
        <p:sp>
          <p:nvSpPr>
            <p:cNvPr id="7174" name="Text Box 6"/>
            <p:cNvSpPr txBox="1">
              <a:spLocks noChangeArrowheads="1"/>
            </p:cNvSpPr>
            <p:nvPr/>
          </p:nvSpPr>
          <p:spPr bwMode="auto">
            <a:xfrm>
              <a:off x="3024" y="2832"/>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b="1" i="1"/>
                <a:t>h</a:t>
              </a:r>
            </a:p>
          </p:txBody>
        </p:sp>
        <p:sp>
          <p:nvSpPr>
            <p:cNvPr id="7175" name="Text Box 7"/>
            <p:cNvSpPr txBox="1">
              <a:spLocks noChangeArrowheads="1"/>
            </p:cNvSpPr>
            <p:nvPr/>
          </p:nvSpPr>
          <p:spPr bwMode="auto">
            <a:xfrm>
              <a:off x="1488" y="364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b="1" i="1"/>
                <a:t>b</a:t>
              </a:r>
            </a:p>
          </p:txBody>
        </p:sp>
        <p:sp>
          <p:nvSpPr>
            <p:cNvPr id="7176" name="Text Box 8"/>
            <p:cNvSpPr txBox="1">
              <a:spLocks noChangeArrowheads="1"/>
            </p:cNvSpPr>
            <p:nvPr/>
          </p:nvSpPr>
          <p:spPr bwMode="auto">
            <a:xfrm>
              <a:off x="1536" y="307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b="1" i="1"/>
                <a:t>c</a:t>
              </a:r>
            </a:p>
          </p:txBody>
        </p:sp>
        <p:sp>
          <p:nvSpPr>
            <p:cNvPr id="7177" name="Text Box 9"/>
            <p:cNvSpPr txBox="1">
              <a:spLocks noChangeArrowheads="1"/>
            </p:cNvSpPr>
            <p:nvPr/>
          </p:nvSpPr>
          <p:spPr bwMode="auto">
            <a:xfrm>
              <a:off x="2736" y="364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b="1" i="1"/>
                <a:t>a</a:t>
              </a:r>
            </a:p>
          </p:txBody>
        </p:sp>
        <p:sp>
          <p:nvSpPr>
            <p:cNvPr id="7179" name="Text Box 11"/>
            <p:cNvSpPr txBox="1">
              <a:spLocks noChangeArrowheads="1"/>
            </p:cNvSpPr>
            <p:nvPr/>
          </p:nvSpPr>
          <p:spPr bwMode="auto">
            <a:xfrm>
              <a:off x="1728" y="283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b="1" i="1"/>
                <a:t>g</a:t>
              </a:r>
            </a:p>
          </p:txBody>
        </p:sp>
        <p:sp>
          <p:nvSpPr>
            <p:cNvPr id="7180" name="Text Box 12"/>
            <p:cNvSpPr txBox="1">
              <a:spLocks noChangeArrowheads="1"/>
            </p:cNvSpPr>
            <p:nvPr/>
          </p:nvSpPr>
          <p:spPr bwMode="auto">
            <a:xfrm>
              <a:off x="2976" y="3456"/>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b="1" i="1"/>
                <a:t>e</a:t>
              </a:r>
            </a:p>
          </p:txBody>
        </p:sp>
        <p:sp>
          <p:nvSpPr>
            <p:cNvPr id="7181" name="Text Box 13"/>
            <p:cNvSpPr txBox="1">
              <a:spLocks noChangeArrowheads="1"/>
            </p:cNvSpPr>
            <p:nvPr/>
          </p:nvSpPr>
          <p:spPr bwMode="auto">
            <a:xfrm>
              <a:off x="1920" y="3456"/>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b="1" i="1"/>
                <a:t>f</a:t>
              </a:r>
            </a:p>
          </p:txBody>
        </p:sp>
      </p:grpSp>
    </p:spTree>
    <p:extLst>
      <p:ext uri="{BB962C8B-B14F-4D97-AF65-F5344CB8AC3E}">
        <p14:creationId xmlns:p14="http://schemas.microsoft.com/office/powerpoint/2010/main" val="154325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GB" dirty="0"/>
              <a:t>Local Search and </a:t>
            </a:r>
            <a:r>
              <a:rPr lang="en-GB" dirty="0" smtClean="0"/>
              <a:t>graphs:</a:t>
            </a:r>
            <a:r>
              <a:rPr lang="en-GB" dirty="0"/>
              <a:t/>
            </a:r>
            <a:br>
              <a:rPr lang="en-GB" dirty="0"/>
            </a:br>
            <a:r>
              <a:rPr lang="en-GB" dirty="0"/>
              <a:t>Landscapes &amp; Graphs</a:t>
            </a:r>
          </a:p>
        </p:txBody>
      </p:sp>
      <p:sp>
        <p:nvSpPr>
          <p:cNvPr id="8195" name="Rectangle 3"/>
          <p:cNvSpPr>
            <a:spLocks noGrp="1" noChangeArrowheads="1"/>
          </p:cNvSpPr>
          <p:nvPr>
            <p:ph idx="1"/>
          </p:nvPr>
        </p:nvSpPr>
        <p:spPr/>
        <p:txBody>
          <a:bodyPr/>
          <a:lstStyle/>
          <a:p>
            <a:pPr>
              <a:lnSpc>
                <a:spcPct val="110000"/>
              </a:lnSpc>
            </a:pPr>
            <a:r>
              <a:rPr lang="en-GB" sz="2400" dirty="0"/>
              <a:t>The combination of representation and operator defines a graph </a:t>
            </a:r>
            <a:r>
              <a:rPr lang="en-GB" sz="2400" i="1" dirty="0"/>
              <a:t>G(V,E)</a:t>
            </a:r>
            <a:r>
              <a:rPr lang="en-GB" sz="2400" dirty="0"/>
              <a:t> on the search </a:t>
            </a:r>
            <a:r>
              <a:rPr lang="en-GB" sz="2400" dirty="0" smtClean="0"/>
              <a:t>space </a:t>
            </a:r>
            <a:r>
              <a:rPr lang="en-GB" sz="2400" dirty="0"/>
              <a:t>(useful for analysis)</a:t>
            </a:r>
          </a:p>
          <a:p>
            <a:pPr>
              <a:lnSpc>
                <a:spcPct val="110000"/>
              </a:lnSpc>
            </a:pPr>
            <a:r>
              <a:rPr lang="en-GB" sz="2400" i="1" dirty="0"/>
              <a:t>V</a:t>
            </a:r>
            <a:r>
              <a:rPr lang="en-GB" sz="2400" dirty="0"/>
              <a:t>, the set of vertices, is the set of all points that can be represented (the potential solutions)</a:t>
            </a:r>
          </a:p>
          <a:p>
            <a:pPr>
              <a:lnSpc>
                <a:spcPct val="110000"/>
              </a:lnSpc>
            </a:pPr>
            <a:r>
              <a:rPr lang="en-GB" sz="2400" i="1" dirty="0"/>
              <a:t>E</a:t>
            </a:r>
            <a:r>
              <a:rPr lang="en-GB" sz="2400" dirty="0"/>
              <a:t>, the set of edges, is the possible transitions that can arise from a single application of the operator</a:t>
            </a:r>
          </a:p>
          <a:p>
            <a:pPr lvl="2">
              <a:lnSpc>
                <a:spcPct val="110000"/>
              </a:lnSpc>
            </a:pPr>
            <a:r>
              <a:rPr lang="en-GB" dirty="0"/>
              <a:t>note that the edges in </a:t>
            </a:r>
            <a:r>
              <a:rPr lang="en-GB" i="1" dirty="0"/>
              <a:t>E</a:t>
            </a:r>
            <a:r>
              <a:rPr lang="en-GB" dirty="0"/>
              <a:t> can have weights attached to them, and that they need not be symmetrical</a:t>
            </a:r>
          </a:p>
        </p:txBody>
      </p:sp>
      <p:sp>
        <p:nvSpPr>
          <p:cNvPr id="2" name="Slide Number Placeholder 1"/>
          <p:cNvSpPr>
            <a:spLocks noGrp="1"/>
          </p:cNvSpPr>
          <p:nvPr>
            <p:ph type="sldNum" sz="quarter" idx="12"/>
          </p:nvPr>
        </p:nvSpPr>
        <p:spPr/>
        <p:txBody>
          <a:bodyPr/>
          <a:lstStyle/>
          <a:p>
            <a:fld id="{4D2C79EF-7848-4BB8-9EAD-361897B20434}" type="slidenum">
              <a:rPr lang="nl-NL" smtClean="0"/>
              <a:pPr/>
              <a:t>11</a:t>
            </a:fld>
            <a:endParaRPr lang="nl-NL" dirty="0"/>
          </a:p>
        </p:txBody>
      </p:sp>
    </p:spTree>
    <p:extLst>
      <p:ext uri="{BB962C8B-B14F-4D97-AF65-F5344CB8AC3E}">
        <p14:creationId xmlns:p14="http://schemas.microsoft.com/office/powerpoint/2010/main" val="4146981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dirty="0"/>
              <a:t>Local Search and graphs:</a:t>
            </a:r>
            <a:br>
              <a:rPr lang="en-GB" dirty="0"/>
            </a:br>
            <a:r>
              <a:rPr lang="en-GB" dirty="0"/>
              <a:t>Example Graphs for </a:t>
            </a:r>
            <a:r>
              <a:rPr lang="en-GB" dirty="0" smtClean="0"/>
              <a:t>Binary</a:t>
            </a:r>
            <a:r>
              <a:rPr lang="sl-SI" dirty="0" smtClean="0"/>
              <a:t> </a:t>
            </a:r>
            <a:r>
              <a:rPr lang="sl-SI" dirty="0" err="1" smtClean="0"/>
              <a:t>Problems</a:t>
            </a:r>
            <a:endParaRPr lang="en-GB" dirty="0"/>
          </a:p>
        </p:txBody>
      </p:sp>
      <p:sp>
        <p:nvSpPr>
          <p:cNvPr id="9219" name="Rectangle 3"/>
          <p:cNvSpPr>
            <a:spLocks noGrp="1" noChangeArrowheads="1"/>
          </p:cNvSpPr>
          <p:nvPr>
            <p:ph idx="1"/>
          </p:nvPr>
        </p:nvSpPr>
        <p:spPr/>
        <p:txBody>
          <a:bodyPr/>
          <a:lstStyle/>
          <a:p>
            <a:r>
              <a:rPr lang="en-GB" sz="2400" dirty="0"/>
              <a:t>Example : 3 dimensional binary problem as above</a:t>
            </a:r>
          </a:p>
          <a:p>
            <a:pPr lvl="1"/>
            <a:r>
              <a:rPr lang="en-GB" sz="2000" i="1" dirty="0"/>
              <a:t>V = {</a:t>
            </a:r>
            <a:r>
              <a:rPr lang="en-GB" sz="2000" i="1" dirty="0" err="1"/>
              <a:t>a,b,c,d,e,f,g,h</a:t>
            </a:r>
            <a:r>
              <a:rPr lang="en-GB" sz="2000" i="1" dirty="0"/>
              <a:t>,}</a:t>
            </a:r>
          </a:p>
          <a:p>
            <a:pPr lvl="1"/>
            <a:r>
              <a:rPr lang="en-GB" sz="2000" dirty="0"/>
              <a:t>Search by flipping each bit in turn</a:t>
            </a:r>
          </a:p>
          <a:p>
            <a:pPr lvl="2"/>
            <a:r>
              <a:rPr lang="en-GB" sz="1800" i="1" dirty="0"/>
              <a:t>E</a:t>
            </a:r>
            <a:r>
              <a:rPr lang="en-GB" sz="1800" i="1" baseline="-25000" dirty="0"/>
              <a:t>1</a:t>
            </a:r>
            <a:r>
              <a:rPr lang="en-GB" sz="1800" i="1" dirty="0"/>
              <a:t> = { </a:t>
            </a:r>
            <a:r>
              <a:rPr lang="en-GB" sz="1800" i="1" dirty="0" err="1"/>
              <a:t>ab</a:t>
            </a:r>
            <a:r>
              <a:rPr lang="en-GB" sz="1800" i="1" dirty="0"/>
              <a:t>, ad, </a:t>
            </a:r>
            <a:r>
              <a:rPr lang="en-GB" sz="1800" i="1" dirty="0" err="1"/>
              <a:t>ae</a:t>
            </a:r>
            <a:r>
              <a:rPr lang="en-GB" sz="1800" i="1" dirty="0"/>
              <a:t>, </a:t>
            </a:r>
            <a:r>
              <a:rPr lang="en-GB" sz="1800" i="1" dirty="0" err="1"/>
              <a:t>bc</a:t>
            </a:r>
            <a:r>
              <a:rPr lang="en-GB" sz="1800" i="1" dirty="0"/>
              <a:t>, bf, cd, cg, dh, </a:t>
            </a:r>
            <a:r>
              <a:rPr lang="en-GB" sz="1800" i="1" dirty="0" err="1"/>
              <a:t>fg</a:t>
            </a:r>
            <a:r>
              <a:rPr lang="en-GB" sz="1800" i="1" dirty="0"/>
              <a:t>, </a:t>
            </a:r>
            <a:r>
              <a:rPr lang="en-GB" sz="1800" i="1" dirty="0" err="1"/>
              <a:t>fe</a:t>
            </a:r>
            <a:r>
              <a:rPr lang="en-GB" sz="1800" i="1" dirty="0"/>
              <a:t>, </a:t>
            </a:r>
            <a:r>
              <a:rPr lang="en-GB" sz="1800" i="1" dirty="0" err="1"/>
              <a:t>gh</a:t>
            </a:r>
            <a:r>
              <a:rPr lang="en-GB" sz="1800" i="1" dirty="0"/>
              <a:t>, eh}</a:t>
            </a:r>
          </a:p>
          <a:p>
            <a:pPr lvl="2"/>
            <a:r>
              <a:rPr lang="en-GB" sz="1800" dirty="0"/>
              <a:t>symmetrical and all values equally likely</a:t>
            </a:r>
          </a:p>
          <a:p>
            <a:pPr lvl="2"/>
            <a:r>
              <a:rPr lang="en-GB" sz="1800" i="1" dirty="0"/>
              <a:t>E</a:t>
            </a:r>
            <a:r>
              <a:rPr lang="en-GB" sz="1800" i="1" baseline="-25000" dirty="0"/>
              <a:t>2</a:t>
            </a:r>
            <a:r>
              <a:rPr lang="en-GB" sz="1800" i="1" dirty="0"/>
              <a:t> = </a:t>
            </a:r>
            <a:r>
              <a:rPr lang="en-GB" sz="1800" i="1" dirty="0">
                <a:sym typeface="Symbol" pitchFamily="18" charset="2"/>
              </a:rPr>
              <a:t>{</a:t>
            </a:r>
            <a:r>
              <a:rPr lang="en-GB" sz="1800" i="1" dirty="0" err="1">
                <a:sym typeface="Symbol" pitchFamily="18" charset="2"/>
              </a:rPr>
              <a:t>ac,bd,af,be,dg</a:t>
            </a:r>
            <a:r>
              <a:rPr lang="en-GB" sz="1800" i="1" dirty="0">
                <a:sym typeface="Symbol" pitchFamily="18" charset="2"/>
              </a:rPr>
              <a:t>, </a:t>
            </a:r>
            <a:r>
              <a:rPr lang="en-GB" sz="1800" i="1" dirty="0" err="1">
                <a:sym typeface="Symbol" pitchFamily="18" charset="2"/>
              </a:rPr>
              <a:t>ch</a:t>
            </a:r>
            <a:r>
              <a:rPr lang="en-GB" sz="1800" i="1" dirty="0">
                <a:sym typeface="Symbol" pitchFamily="18" charset="2"/>
              </a:rPr>
              <a:t>, </a:t>
            </a:r>
            <a:r>
              <a:rPr lang="en-GB" sz="1800" i="1" dirty="0" err="1">
                <a:sym typeface="Symbol" pitchFamily="18" charset="2"/>
              </a:rPr>
              <a:t>fh</a:t>
            </a:r>
            <a:r>
              <a:rPr lang="en-GB" sz="1800" i="1" dirty="0">
                <a:sym typeface="Symbol" pitchFamily="18" charset="2"/>
              </a:rPr>
              <a:t>, </a:t>
            </a:r>
            <a:r>
              <a:rPr lang="en-GB" sz="1800" i="1" dirty="0" err="1">
                <a:sym typeface="Symbol" pitchFamily="18" charset="2"/>
              </a:rPr>
              <a:t>ge</a:t>
            </a:r>
            <a:r>
              <a:rPr lang="en-GB" sz="1800" i="1" dirty="0">
                <a:sym typeface="Symbol" pitchFamily="18" charset="2"/>
              </a:rPr>
              <a:t>, ah, de, </a:t>
            </a:r>
            <a:r>
              <a:rPr lang="en-GB" sz="1800" i="1" dirty="0" err="1">
                <a:sym typeface="Symbol" pitchFamily="18" charset="2"/>
              </a:rPr>
              <a:t>bg</a:t>
            </a:r>
            <a:r>
              <a:rPr lang="en-GB" sz="1800" i="1" dirty="0">
                <a:sym typeface="Symbol" pitchFamily="18" charset="2"/>
              </a:rPr>
              <a:t>, </a:t>
            </a:r>
            <a:r>
              <a:rPr lang="en-GB" sz="1800" i="1" dirty="0" err="1">
                <a:sym typeface="Symbol" pitchFamily="18" charset="2"/>
              </a:rPr>
              <a:t>cf</a:t>
            </a:r>
            <a:r>
              <a:rPr lang="en-GB" sz="1800" i="1" dirty="0">
                <a:sym typeface="Symbol" pitchFamily="18" charset="2"/>
              </a:rPr>
              <a:t>} </a:t>
            </a:r>
          </a:p>
          <a:p>
            <a:pPr lvl="2"/>
            <a:r>
              <a:rPr lang="en-GB" sz="1800" i="1" dirty="0"/>
              <a:t>E</a:t>
            </a:r>
            <a:r>
              <a:rPr lang="en-GB" sz="1800" i="1" baseline="-25000" dirty="0"/>
              <a:t>3</a:t>
            </a:r>
            <a:r>
              <a:rPr lang="en-GB" sz="1800" i="1" dirty="0"/>
              <a:t> = </a:t>
            </a:r>
            <a:r>
              <a:rPr lang="en-GB" sz="1800" i="1" dirty="0">
                <a:sym typeface="Symbol" pitchFamily="18" charset="2"/>
              </a:rPr>
              <a:t>{</a:t>
            </a:r>
            <a:r>
              <a:rPr lang="en-GB" sz="1800" i="1" dirty="0" err="1">
                <a:sym typeface="Symbol" pitchFamily="18" charset="2"/>
              </a:rPr>
              <a:t>ag</a:t>
            </a:r>
            <a:r>
              <a:rPr lang="en-GB" sz="1800" i="1" dirty="0">
                <a:sym typeface="Symbol" pitchFamily="18" charset="2"/>
              </a:rPr>
              <a:t>, </a:t>
            </a:r>
            <a:r>
              <a:rPr lang="en-GB" sz="1800" i="1" dirty="0" err="1">
                <a:sym typeface="Symbol" pitchFamily="18" charset="2"/>
              </a:rPr>
              <a:t>bh</a:t>
            </a:r>
            <a:r>
              <a:rPr lang="en-GB" sz="1800" i="1" dirty="0">
                <a:sym typeface="Symbol" pitchFamily="18" charset="2"/>
              </a:rPr>
              <a:t>, </a:t>
            </a:r>
            <a:r>
              <a:rPr lang="en-GB" sz="1800" i="1" dirty="0" err="1">
                <a:sym typeface="Symbol" pitchFamily="18" charset="2"/>
              </a:rPr>
              <a:t>ce</a:t>
            </a:r>
            <a:r>
              <a:rPr lang="en-GB" sz="1800" i="1" dirty="0">
                <a:sym typeface="Symbol" pitchFamily="18" charset="2"/>
              </a:rPr>
              <a:t>, </a:t>
            </a:r>
            <a:r>
              <a:rPr lang="en-GB" sz="1800" i="1" dirty="0" err="1">
                <a:sym typeface="Symbol" pitchFamily="18" charset="2"/>
              </a:rPr>
              <a:t>df</a:t>
            </a:r>
            <a:r>
              <a:rPr lang="en-GB" sz="1800" i="1" dirty="0">
                <a:sym typeface="Symbol" pitchFamily="18" charset="2"/>
              </a:rPr>
              <a:t>}</a:t>
            </a:r>
            <a:endParaRPr lang="en-GB" sz="1800" dirty="0"/>
          </a:p>
          <a:p>
            <a:pPr lvl="1"/>
            <a:r>
              <a:rPr lang="en-GB" sz="2000" dirty="0"/>
              <a:t>Bit flipping mutation with </a:t>
            </a:r>
            <a:r>
              <a:rPr lang="en-GB" sz="2000" dirty="0" err="1"/>
              <a:t>prob</a:t>
            </a:r>
            <a:r>
              <a:rPr lang="en-GB" sz="2000" dirty="0"/>
              <a:t> </a:t>
            </a:r>
            <a:r>
              <a:rPr lang="en-GB" sz="2000" i="1" dirty="0"/>
              <a:t>p</a:t>
            </a:r>
            <a:r>
              <a:rPr lang="en-GB" sz="2000" dirty="0"/>
              <a:t> per bit implies weights for </a:t>
            </a:r>
            <a:r>
              <a:rPr lang="en-GB" sz="2000" dirty="0" smtClean="0"/>
              <a:t>edges</a:t>
            </a:r>
            <a:endParaRPr lang="en-GB" sz="2000" dirty="0"/>
          </a:p>
        </p:txBody>
      </p:sp>
      <p:sp>
        <p:nvSpPr>
          <p:cNvPr id="2" name="Slide Number Placeholder 1"/>
          <p:cNvSpPr>
            <a:spLocks noGrp="1"/>
          </p:cNvSpPr>
          <p:nvPr>
            <p:ph type="sldNum" sz="quarter" idx="12"/>
          </p:nvPr>
        </p:nvSpPr>
        <p:spPr/>
        <p:txBody>
          <a:bodyPr/>
          <a:lstStyle/>
          <a:p>
            <a:fld id="{4D2C79EF-7848-4BB8-9EAD-361897B20434}" type="slidenum">
              <a:rPr lang="nl-NL" smtClean="0"/>
              <a:pPr/>
              <a:t>12</a:t>
            </a:fld>
            <a:endParaRPr lang="nl-NL" dirty="0"/>
          </a:p>
        </p:txBody>
      </p:sp>
    </p:spTree>
    <p:extLst>
      <p:ext uri="{BB962C8B-B14F-4D97-AF65-F5344CB8AC3E}">
        <p14:creationId xmlns:p14="http://schemas.microsoft.com/office/powerpoint/2010/main" val="21614768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GB" dirty="0"/>
              <a:t>Local Search and graphs</a:t>
            </a:r>
            <a:r>
              <a:rPr lang="en-GB" dirty="0" smtClean="0"/>
              <a:t>:</a:t>
            </a:r>
            <a:r>
              <a:rPr lang="en-GB" dirty="0"/>
              <a:t/>
            </a:r>
            <a:br>
              <a:rPr lang="en-GB" dirty="0"/>
            </a:br>
            <a:r>
              <a:rPr lang="en-GB" dirty="0"/>
              <a:t>Graphs</a:t>
            </a:r>
          </a:p>
        </p:txBody>
      </p:sp>
      <p:sp>
        <p:nvSpPr>
          <p:cNvPr id="10243" name="Rectangle 3"/>
          <p:cNvSpPr>
            <a:spLocks noGrp="1" noChangeArrowheads="1"/>
          </p:cNvSpPr>
          <p:nvPr>
            <p:ph idx="1"/>
          </p:nvPr>
        </p:nvSpPr>
        <p:spPr/>
        <p:txBody>
          <a:bodyPr>
            <a:normAutofit/>
          </a:bodyPr>
          <a:lstStyle/>
          <a:p>
            <a:pPr>
              <a:lnSpc>
                <a:spcPct val="110000"/>
              </a:lnSpc>
            </a:pPr>
            <a:r>
              <a:rPr lang="en-GB"/>
              <a:t>The </a:t>
            </a:r>
            <a:r>
              <a:rPr lang="en-GB" b="1" i="1"/>
              <a:t>Degree</a:t>
            </a:r>
            <a:r>
              <a:rPr lang="en-GB"/>
              <a:t> of  a graph is the maximum number of edges coming into/out of a single point, - the size of the biggest neighbourhood</a:t>
            </a:r>
          </a:p>
          <a:p>
            <a:pPr lvl="1">
              <a:lnSpc>
                <a:spcPct val="110000"/>
              </a:lnSpc>
            </a:pPr>
            <a:r>
              <a:rPr lang="en-GB"/>
              <a:t>single bit changing search: degree is </a:t>
            </a:r>
            <a:r>
              <a:rPr lang="en-GB" i="1"/>
              <a:t>l</a:t>
            </a:r>
          </a:p>
          <a:p>
            <a:pPr lvl="1">
              <a:lnSpc>
                <a:spcPct val="110000"/>
              </a:lnSpc>
            </a:pPr>
            <a:r>
              <a:rPr lang="en-GB"/>
              <a:t>bit-wise mutation on binary: degree is 2</a:t>
            </a:r>
            <a:r>
              <a:rPr lang="en-GB" i="1" baseline="30000"/>
              <a:t>l</a:t>
            </a:r>
            <a:r>
              <a:rPr lang="en-GB"/>
              <a:t> -1</a:t>
            </a:r>
          </a:p>
          <a:p>
            <a:pPr lvl="1">
              <a:lnSpc>
                <a:spcPct val="110000"/>
              </a:lnSpc>
            </a:pPr>
            <a:r>
              <a:rPr lang="en-GB"/>
              <a:t>2-opt: degree is O(</a:t>
            </a:r>
            <a:r>
              <a:rPr lang="en-GB" i="1"/>
              <a:t>N</a:t>
            </a:r>
            <a:r>
              <a:rPr lang="en-GB" i="1" baseline="30000"/>
              <a:t>2</a:t>
            </a:r>
            <a:r>
              <a:rPr lang="en-GB"/>
              <a:t>)</a:t>
            </a:r>
          </a:p>
          <a:p>
            <a:pPr>
              <a:lnSpc>
                <a:spcPct val="110000"/>
              </a:lnSpc>
            </a:pPr>
            <a:r>
              <a:rPr lang="en-GB"/>
              <a:t>Local Search algorithms look at points in the neighbourhood of a solution, so complexity is related to degree of graph</a:t>
            </a:r>
            <a:endParaRPr lang="en-GB" sz="3200"/>
          </a:p>
        </p:txBody>
      </p:sp>
      <p:sp>
        <p:nvSpPr>
          <p:cNvPr id="2" name="Slide Number Placeholder 1"/>
          <p:cNvSpPr>
            <a:spLocks noGrp="1"/>
          </p:cNvSpPr>
          <p:nvPr>
            <p:ph type="sldNum" sz="quarter" idx="12"/>
          </p:nvPr>
        </p:nvSpPr>
        <p:spPr/>
        <p:txBody>
          <a:bodyPr/>
          <a:lstStyle/>
          <a:p>
            <a:fld id="{4D2C79EF-7848-4BB8-9EAD-361897B20434}" type="slidenum">
              <a:rPr lang="nl-NL" smtClean="0"/>
              <a:pPr/>
              <a:t>13</a:t>
            </a:fld>
            <a:endParaRPr lang="nl-NL" dirty="0"/>
          </a:p>
        </p:txBody>
      </p:sp>
    </p:spTree>
    <p:extLst>
      <p:ext uri="{BB962C8B-B14F-4D97-AF65-F5344CB8AC3E}">
        <p14:creationId xmlns:p14="http://schemas.microsoft.com/office/powerpoint/2010/main" val="21934664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GB" dirty="0"/>
              <a:t>Local Search and graphs</a:t>
            </a:r>
            <a:r>
              <a:rPr lang="en-GB" dirty="0" smtClean="0"/>
              <a:t>:</a:t>
            </a:r>
            <a:r>
              <a:rPr lang="en-GB" dirty="0"/>
              <a:t/>
            </a:r>
            <a:br>
              <a:rPr lang="en-GB" dirty="0"/>
            </a:br>
            <a:r>
              <a:rPr lang="en-GB" dirty="0"/>
              <a:t>Pivot </a:t>
            </a:r>
            <a:r>
              <a:rPr lang="en-GB" dirty="0" smtClean="0"/>
              <a:t>Rules</a:t>
            </a:r>
            <a:endParaRPr lang="en-GB" dirty="0"/>
          </a:p>
        </p:txBody>
      </p:sp>
      <p:sp>
        <p:nvSpPr>
          <p:cNvPr id="7" name="Content Placeholder 6"/>
          <p:cNvSpPr>
            <a:spLocks noGrp="1"/>
          </p:cNvSpPr>
          <p:nvPr>
            <p:ph idx="1"/>
          </p:nvPr>
        </p:nvSpPr>
        <p:spPr/>
        <p:txBody>
          <a:bodyPr>
            <a:normAutofit/>
          </a:bodyPr>
          <a:lstStyle/>
          <a:p>
            <a:pPr lvl="0">
              <a:buClr>
                <a:prstClr val="black"/>
              </a:buClr>
            </a:pPr>
            <a:r>
              <a:rPr lang="en-GB" dirty="0">
                <a:solidFill>
                  <a:prstClr val="black"/>
                </a:solidFill>
              </a:rPr>
              <a:t>Is the neighbourhood searched randomly, systematically or exhaustively ?</a:t>
            </a:r>
          </a:p>
          <a:p>
            <a:pPr lvl="0">
              <a:buClr>
                <a:prstClr val="black"/>
              </a:buClr>
            </a:pPr>
            <a:r>
              <a:rPr lang="en-GB" dirty="0">
                <a:solidFill>
                  <a:prstClr val="black"/>
                </a:solidFill>
              </a:rPr>
              <a:t>does the  search stop as soon as a fitter neighbour is found (</a:t>
            </a:r>
            <a:r>
              <a:rPr lang="en-GB" b="1" i="1" dirty="0">
                <a:solidFill>
                  <a:prstClr val="black"/>
                </a:solidFill>
              </a:rPr>
              <a:t>Greedy Ascent</a:t>
            </a:r>
            <a:r>
              <a:rPr lang="en-GB" dirty="0">
                <a:solidFill>
                  <a:prstClr val="black"/>
                </a:solidFill>
              </a:rPr>
              <a:t>) </a:t>
            </a:r>
          </a:p>
          <a:p>
            <a:pPr lvl="0">
              <a:buClr>
                <a:prstClr val="black"/>
              </a:buClr>
            </a:pPr>
            <a:r>
              <a:rPr lang="en-GB" dirty="0">
                <a:solidFill>
                  <a:prstClr val="black"/>
                </a:solidFill>
              </a:rPr>
              <a:t>or is the whole set of neighbours examined and the best chosen (</a:t>
            </a:r>
            <a:r>
              <a:rPr lang="en-GB" b="1" i="1" dirty="0">
                <a:solidFill>
                  <a:prstClr val="black"/>
                </a:solidFill>
              </a:rPr>
              <a:t>Steepest Ascent</a:t>
            </a:r>
            <a:r>
              <a:rPr lang="en-GB" dirty="0">
                <a:solidFill>
                  <a:prstClr val="black"/>
                </a:solidFill>
              </a:rPr>
              <a:t>)</a:t>
            </a:r>
          </a:p>
          <a:p>
            <a:pPr lvl="0">
              <a:buClr>
                <a:prstClr val="black"/>
              </a:buClr>
            </a:pPr>
            <a:r>
              <a:rPr lang="en-GB" dirty="0">
                <a:solidFill>
                  <a:prstClr val="black"/>
                </a:solidFill>
              </a:rPr>
              <a:t>of course there is no one best answer,  but some are quicker than others to run ........</a:t>
            </a:r>
          </a:p>
          <a:p>
            <a:endParaRPr lang="nl-NL" dirty="0"/>
          </a:p>
        </p:txBody>
      </p:sp>
      <p:sp>
        <p:nvSpPr>
          <p:cNvPr id="2" name="Slide Number Placeholder 1"/>
          <p:cNvSpPr>
            <a:spLocks noGrp="1"/>
          </p:cNvSpPr>
          <p:nvPr>
            <p:ph type="sldNum" sz="quarter" idx="12"/>
          </p:nvPr>
        </p:nvSpPr>
        <p:spPr/>
        <p:txBody>
          <a:bodyPr/>
          <a:lstStyle/>
          <a:p>
            <a:fld id="{4D2C79EF-7848-4BB8-9EAD-361897B20434}" type="slidenum">
              <a:rPr lang="nl-NL" smtClean="0"/>
              <a:pPr/>
              <a:t>14</a:t>
            </a:fld>
            <a:endParaRPr lang="nl-NL" dirty="0"/>
          </a:p>
        </p:txBody>
      </p:sp>
    </p:spTree>
    <p:extLst>
      <p:ext uri="{BB962C8B-B14F-4D97-AF65-F5344CB8AC3E}">
        <p14:creationId xmlns:p14="http://schemas.microsoft.com/office/powerpoint/2010/main" val="299372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GB" dirty="0"/>
              <a:t>Local Search and graphs</a:t>
            </a:r>
            <a:r>
              <a:rPr lang="en-GB" dirty="0" smtClean="0"/>
              <a:t>:</a:t>
            </a:r>
            <a:r>
              <a:rPr lang="en-GB" dirty="0"/>
              <a:t/>
            </a:r>
            <a:br>
              <a:rPr lang="en-GB" dirty="0"/>
            </a:br>
            <a:r>
              <a:rPr lang="en-GB" dirty="0"/>
              <a:t>Variations of Local Search</a:t>
            </a:r>
          </a:p>
        </p:txBody>
      </p:sp>
      <p:sp>
        <p:nvSpPr>
          <p:cNvPr id="11267" name="Rectangle 3"/>
          <p:cNvSpPr>
            <a:spLocks noGrp="1" noChangeArrowheads="1"/>
          </p:cNvSpPr>
          <p:nvPr>
            <p:ph idx="1"/>
          </p:nvPr>
        </p:nvSpPr>
        <p:spPr/>
        <p:txBody>
          <a:bodyPr>
            <a:normAutofit/>
          </a:bodyPr>
          <a:lstStyle/>
          <a:p>
            <a:pPr>
              <a:lnSpc>
                <a:spcPct val="90000"/>
              </a:lnSpc>
            </a:pPr>
            <a:r>
              <a:rPr lang="en-GB" dirty="0"/>
              <a:t>Does the search happen in representation space or solution space ?</a:t>
            </a:r>
          </a:p>
          <a:p>
            <a:pPr>
              <a:lnSpc>
                <a:spcPct val="90000"/>
              </a:lnSpc>
            </a:pPr>
            <a:r>
              <a:rPr lang="en-GB" dirty="0"/>
              <a:t>How many iterations of the local search are done ?</a:t>
            </a:r>
          </a:p>
          <a:p>
            <a:pPr>
              <a:lnSpc>
                <a:spcPct val="90000"/>
              </a:lnSpc>
            </a:pPr>
            <a:r>
              <a:rPr lang="en-GB" dirty="0"/>
              <a:t>Is local search applied to the whole population</a:t>
            </a:r>
            <a:r>
              <a:rPr lang="en-GB" dirty="0" smtClean="0"/>
              <a:t>?</a:t>
            </a:r>
            <a:endParaRPr lang="en-GB" dirty="0"/>
          </a:p>
          <a:p>
            <a:pPr lvl="1">
              <a:lnSpc>
                <a:spcPct val="90000"/>
              </a:lnSpc>
            </a:pPr>
            <a:r>
              <a:rPr lang="en-GB" dirty="0"/>
              <a:t>or just the best ?</a:t>
            </a:r>
          </a:p>
          <a:p>
            <a:pPr lvl="1">
              <a:lnSpc>
                <a:spcPct val="90000"/>
              </a:lnSpc>
            </a:pPr>
            <a:r>
              <a:rPr lang="en-GB" dirty="0"/>
              <a:t>or just the worst </a:t>
            </a:r>
            <a:r>
              <a:rPr lang="en-GB" dirty="0" smtClean="0"/>
              <a:t>?</a:t>
            </a:r>
            <a:endParaRPr lang="en-GB" dirty="0"/>
          </a:p>
        </p:txBody>
      </p:sp>
      <p:sp>
        <p:nvSpPr>
          <p:cNvPr id="2" name="Slide Number Placeholder 1"/>
          <p:cNvSpPr>
            <a:spLocks noGrp="1"/>
          </p:cNvSpPr>
          <p:nvPr>
            <p:ph type="sldNum" sz="quarter" idx="12"/>
          </p:nvPr>
        </p:nvSpPr>
        <p:spPr/>
        <p:txBody>
          <a:bodyPr/>
          <a:lstStyle/>
          <a:p>
            <a:fld id="{4D2C79EF-7848-4BB8-9EAD-361897B20434}" type="slidenum">
              <a:rPr lang="nl-NL" smtClean="0"/>
              <a:pPr/>
              <a:t>15</a:t>
            </a:fld>
            <a:endParaRPr lang="nl-NL" dirty="0"/>
          </a:p>
        </p:txBody>
      </p:sp>
    </p:spTree>
    <p:extLst>
      <p:ext uri="{BB962C8B-B14F-4D97-AF65-F5344CB8AC3E}">
        <p14:creationId xmlns:p14="http://schemas.microsoft.com/office/powerpoint/2010/main" val="194704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GB" dirty="0"/>
              <a:t>Local Search and graphs</a:t>
            </a:r>
            <a:r>
              <a:rPr lang="en-GB" dirty="0" smtClean="0"/>
              <a:t>:</a:t>
            </a:r>
            <a:r>
              <a:rPr lang="en-GB" sz="3200" dirty="0" smtClean="0"/>
              <a:t/>
            </a:r>
            <a:br>
              <a:rPr lang="en-GB" sz="3200" dirty="0" smtClean="0"/>
            </a:br>
            <a:r>
              <a:rPr lang="en-GB" sz="3200" dirty="0" smtClean="0"/>
              <a:t>Two </a:t>
            </a:r>
            <a:r>
              <a:rPr lang="en-GB" sz="3200" dirty="0"/>
              <a:t>Models of Lifetime Adaptation</a:t>
            </a:r>
            <a:endParaRPr lang="en-GB" dirty="0"/>
          </a:p>
        </p:txBody>
      </p:sp>
      <p:sp>
        <p:nvSpPr>
          <p:cNvPr id="12291" name="Rectangle 3"/>
          <p:cNvSpPr>
            <a:spLocks noGrp="1" noChangeArrowheads="1"/>
          </p:cNvSpPr>
          <p:nvPr>
            <p:ph idx="1"/>
          </p:nvPr>
        </p:nvSpPr>
        <p:spPr/>
        <p:txBody>
          <a:bodyPr/>
          <a:lstStyle/>
          <a:p>
            <a:r>
              <a:rPr lang="en-GB" sz="3200"/>
              <a:t>Lamarckian</a:t>
            </a:r>
          </a:p>
          <a:p>
            <a:pPr lvl="2"/>
            <a:r>
              <a:rPr lang="en-GB" sz="2400"/>
              <a:t>traits acquired by an individual during its lifetime can be transmitted to its offspring</a:t>
            </a:r>
          </a:p>
          <a:p>
            <a:pPr lvl="2"/>
            <a:r>
              <a:rPr lang="en-GB" sz="2400"/>
              <a:t>e.g. replace individual with fitter neighbour</a:t>
            </a:r>
          </a:p>
          <a:p>
            <a:r>
              <a:rPr lang="en-GB" sz="3200"/>
              <a:t>Baldwinian</a:t>
            </a:r>
          </a:p>
          <a:p>
            <a:pPr lvl="2"/>
            <a:r>
              <a:rPr lang="en-GB" sz="2400"/>
              <a:t>traits acquired by individual cannot be transmitted to its offspring</a:t>
            </a:r>
          </a:p>
          <a:p>
            <a:pPr lvl="2"/>
            <a:r>
              <a:rPr lang="en-GB" sz="2400"/>
              <a:t>e.g. individual receives fitness (but not genotype) of fitter neighbour</a:t>
            </a:r>
          </a:p>
        </p:txBody>
      </p:sp>
      <p:sp>
        <p:nvSpPr>
          <p:cNvPr id="2" name="Slide Number Placeholder 1"/>
          <p:cNvSpPr>
            <a:spLocks noGrp="1"/>
          </p:cNvSpPr>
          <p:nvPr>
            <p:ph type="sldNum" sz="quarter" idx="12"/>
          </p:nvPr>
        </p:nvSpPr>
        <p:spPr/>
        <p:txBody>
          <a:bodyPr/>
          <a:lstStyle/>
          <a:p>
            <a:fld id="{4D2C79EF-7848-4BB8-9EAD-361897B20434}" type="slidenum">
              <a:rPr lang="nl-NL" smtClean="0"/>
              <a:pPr/>
              <a:t>16</a:t>
            </a:fld>
            <a:endParaRPr lang="nl-NL" dirty="0"/>
          </a:p>
        </p:txBody>
      </p:sp>
    </p:spTree>
    <p:extLst>
      <p:ext uri="{BB962C8B-B14F-4D97-AF65-F5344CB8AC3E}">
        <p14:creationId xmlns:p14="http://schemas.microsoft.com/office/powerpoint/2010/main" val="2396353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GB" dirty="0"/>
              <a:t>Local Search and graphs</a:t>
            </a:r>
            <a:r>
              <a:rPr lang="en-GB" dirty="0" smtClean="0"/>
              <a:t>:</a:t>
            </a:r>
            <a:r>
              <a:rPr lang="en-GB" dirty="0"/>
              <a:t/>
            </a:r>
            <a:br>
              <a:rPr lang="en-GB" dirty="0"/>
            </a:br>
            <a:r>
              <a:rPr lang="en-GB" dirty="0"/>
              <a:t>The Baldwin effect</a:t>
            </a:r>
          </a:p>
        </p:txBody>
      </p:sp>
      <p:sp>
        <p:nvSpPr>
          <p:cNvPr id="22531" name="Rectangle 3"/>
          <p:cNvSpPr>
            <a:spLocks noGrp="1" noChangeArrowheads="1"/>
          </p:cNvSpPr>
          <p:nvPr>
            <p:ph idx="1"/>
          </p:nvPr>
        </p:nvSpPr>
        <p:spPr/>
        <p:txBody>
          <a:bodyPr/>
          <a:lstStyle/>
          <a:p>
            <a:r>
              <a:rPr lang="en-GB"/>
              <a:t>LOTS of work has been done on this</a:t>
            </a:r>
          </a:p>
          <a:p>
            <a:pPr lvl="1"/>
            <a:r>
              <a:rPr lang="en-GB"/>
              <a:t> the central dogma of genetics is that traits acquired during an organisms lifetime </a:t>
            </a:r>
            <a:r>
              <a:rPr lang="en-GB" b="1" i="1"/>
              <a:t>cannot</a:t>
            </a:r>
            <a:r>
              <a:rPr lang="en-GB"/>
              <a:t> be written back into its gametes</a:t>
            </a:r>
          </a:p>
          <a:p>
            <a:pPr lvl="1"/>
            <a:r>
              <a:rPr lang="en-GB"/>
              <a:t>e.g. Hinton &amp; Nowlan ‘87, ECJ special issue etc</a:t>
            </a:r>
          </a:p>
          <a:p>
            <a:r>
              <a:rPr lang="en-GB"/>
              <a:t>In MAs we are not constrained by biological realities so can do Lamarckism</a:t>
            </a:r>
          </a:p>
        </p:txBody>
      </p:sp>
      <p:sp>
        <p:nvSpPr>
          <p:cNvPr id="2" name="Slide Number Placeholder 1"/>
          <p:cNvSpPr>
            <a:spLocks noGrp="1"/>
          </p:cNvSpPr>
          <p:nvPr>
            <p:ph type="sldNum" sz="quarter" idx="12"/>
          </p:nvPr>
        </p:nvSpPr>
        <p:spPr/>
        <p:txBody>
          <a:bodyPr/>
          <a:lstStyle/>
          <a:p>
            <a:fld id="{4D2C79EF-7848-4BB8-9EAD-361897B20434}" type="slidenum">
              <a:rPr lang="nl-NL" smtClean="0"/>
              <a:pPr/>
              <a:t>17</a:t>
            </a:fld>
            <a:endParaRPr lang="nl-NL" dirty="0"/>
          </a:p>
        </p:txBody>
      </p:sp>
    </p:spTree>
    <p:extLst>
      <p:ext uri="{BB962C8B-B14F-4D97-AF65-F5344CB8AC3E}">
        <p14:creationId xmlns:p14="http://schemas.microsoft.com/office/powerpoint/2010/main" val="3821208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dirty="0"/>
              <a:t>Local Search and graphs</a:t>
            </a:r>
            <a:r>
              <a:rPr lang="en-GB" dirty="0" smtClean="0"/>
              <a:t>:</a:t>
            </a:r>
            <a:br>
              <a:rPr lang="en-GB" dirty="0" smtClean="0"/>
            </a:br>
            <a:r>
              <a:rPr lang="en-GB" dirty="0" smtClean="0"/>
              <a:t>Induced landscapes</a:t>
            </a:r>
            <a:endParaRPr lang="en-GB" dirty="0"/>
          </a:p>
        </p:txBody>
      </p:sp>
      <p:sp>
        <p:nvSpPr>
          <p:cNvPr id="2" name="Slide Number Placeholder 1"/>
          <p:cNvSpPr>
            <a:spLocks noGrp="1"/>
          </p:cNvSpPr>
          <p:nvPr>
            <p:ph type="sldNum" sz="quarter" idx="12"/>
          </p:nvPr>
        </p:nvSpPr>
        <p:spPr/>
        <p:txBody>
          <a:bodyPr/>
          <a:lstStyle/>
          <a:p>
            <a:fld id="{4D2C79EF-7848-4BB8-9EAD-361897B20434}" type="slidenum">
              <a:rPr lang="nl-NL" smtClean="0"/>
              <a:pPr/>
              <a:t>18</a:t>
            </a:fld>
            <a:endParaRPr lang="nl-NL" dirty="0"/>
          </a:p>
        </p:txBody>
      </p:sp>
      <p:grpSp>
        <p:nvGrpSpPr>
          <p:cNvPr id="1293" name="Group 1286"/>
          <p:cNvGrpSpPr>
            <a:grpSpLocks/>
          </p:cNvGrpSpPr>
          <p:nvPr/>
        </p:nvGrpSpPr>
        <p:grpSpPr bwMode="auto">
          <a:xfrm>
            <a:off x="971600" y="1646907"/>
            <a:ext cx="4743450" cy="3748087"/>
            <a:chOff x="778" y="1437"/>
            <a:chExt cx="2988" cy="2361"/>
          </a:xfrm>
        </p:grpSpPr>
        <p:grpSp>
          <p:nvGrpSpPr>
            <p:cNvPr id="1294" name="Group 100"/>
            <p:cNvGrpSpPr>
              <a:grpSpLocks/>
            </p:cNvGrpSpPr>
            <p:nvPr/>
          </p:nvGrpSpPr>
          <p:grpSpPr bwMode="auto">
            <a:xfrm>
              <a:off x="823" y="1475"/>
              <a:ext cx="15" cy="2323"/>
              <a:chOff x="823" y="1475"/>
              <a:chExt cx="15" cy="2323"/>
            </a:xfrm>
          </p:grpSpPr>
          <p:sp>
            <p:nvSpPr>
              <p:cNvPr id="2470" name="Freeform 4"/>
              <p:cNvSpPr>
                <a:spLocks/>
              </p:cNvSpPr>
              <p:nvPr/>
            </p:nvSpPr>
            <p:spPr bwMode="auto">
              <a:xfrm>
                <a:off x="823" y="1475"/>
                <a:ext cx="15" cy="12"/>
              </a:xfrm>
              <a:custGeom>
                <a:avLst/>
                <a:gdLst>
                  <a:gd name="T0" fmla="*/ 15 w 15"/>
                  <a:gd name="T1" fmla="*/ 8 h 12"/>
                  <a:gd name="T2" fmla="*/ 15 w 15"/>
                  <a:gd name="T3" fmla="*/ 6 h 12"/>
                  <a:gd name="T4" fmla="*/ 12 w 15"/>
                  <a:gd name="T5" fmla="*/ 4 h 12"/>
                  <a:gd name="T6" fmla="*/ 10 w 15"/>
                  <a:gd name="T7" fmla="*/ 2 h 12"/>
                  <a:gd name="T8" fmla="*/ 7 w 15"/>
                  <a:gd name="T9" fmla="*/ 0 h 12"/>
                  <a:gd name="T10" fmla="*/ 7 w 15"/>
                  <a:gd name="T11" fmla="*/ 0 h 12"/>
                  <a:gd name="T12" fmla="*/ 5 w 15"/>
                  <a:gd name="T13" fmla="*/ 2 h 12"/>
                  <a:gd name="T14" fmla="*/ 3 w 15"/>
                  <a:gd name="T15" fmla="*/ 4 h 12"/>
                  <a:gd name="T16" fmla="*/ 0 w 15"/>
                  <a:gd name="T17" fmla="*/ 6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2">
                    <a:moveTo>
                      <a:pt x="15" y="8"/>
                    </a:moveTo>
                    <a:lnTo>
                      <a:pt x="15" y="6"/>
                    </a:lnTo>
                    <a:lnTo>
                      <a:pt x="12" y="4"/>
                    </a:lnTo>
                    <a:lnTo>
                      <a:pt x="10" y="2"/>
                    </a:lnTo>
                    <a:lnTo>
                      <a:pt x="7" y="0"/>
                    </a:lnTo>
                    <a:lnTo>
                      <a:pt x="7" y="0"/>
                    </a:lnTo>
                    <a:lnTo>
                      <a:pt x="5" y="2"/>
                    </a:lnTo>
                    <a:lnTo>
                      <a:pt x="3" y="4"/>
                    </a:lnTo>
                    <a:lnTo>
                      <a:pt x="0" y="6"/>
                    </a:lnTo>
                    <a:lnTo>
                      <a:pt x="0" y="6"/>
                    </a:lnTo>
                    <a:lnTo>
                      <a:pt x="0" y="6"/>
                    </a:lnTo>
                    <a:lnTo>
                      <a:pt x="3" y="8"/>
                    </a:lnTo>
                    <a:lnTo>
                      <a:pt x="5" y="10"/>
                    </a:lnTo>
                    <a:lnTo>
                      <a:pt x="7" y="12"/>
                    </a:lnTo>
                    <a:lnTo>
                      <a:pt x="7" y="12"/>
                    </a:lnTo>
                    <a:lnTo>
                      <a:pt x="10" y="10"/>
                    </a:lnTo>
                    <a:lnTo>
                      <a:pt x="12" y="8"/>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71" name="Freeform 5"/>
              <p:cNvSpPr>
                <a:spLocks/>
              </p:cNvSpPr>
              <p:nvPr/>
            </p:nvSpPr>
            <p:spPr bwMode="auto">
              <a:xfrm>
                <a:off x="823" y="1499"/>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72" name="Freeform 6"/>
              <p:cNvSpPr>
                <a:spLocks/>
              </p:cNvSpPr>
              <p:nvPr/>
            </p:nvSpPr>
            <p:spPr bwMode="auto">
              <a:xfrm>
                <a:off x="823" y="15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73" name="Freeform 7"/>
              <p:cNvSpPr>
                <a:spLocks/>
              </p:cNvSpPr>
              <p:nvPr/>
            </p:nvSpPr>
            <p:spPr bwMode="auto">
              <a:xfrm>
                <a:off x="823" y="15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74" name="Freeform 8"/>
              <p:cNvSpPr>
                <a:spLocks/>
              </p:cNvSpPr>
              <p:nvPr/>
            </p:nvSpPr>
            <p:spPr bwMode="auto">
              <a:xfrm>
                <a:off x="823" y="1572"/>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75" name="Freeform 9"/>
              <p:cNvSpPr>
                <a:spLocks/>
              </p:cNvSpPr>
              <p:nvPr/>
            </p:nvSpPr>
            <p:spPr bwMode="auto">
              <a:xfrm>
                <a:off x="823" y="15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76" name="Freeform 10"/>
              <p:cNvSpPr>
                <a:spLocks/>
              </p:cNvSpPr>
              <p:nvPr/>
            </p:nvSpPr>
            <p:spPr bwMode="auto">
              <a:xfrm>
                <a:off x="823" y="16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77" name="Freeform 11"/>
              <p:cNvSpPr>
                <a:spLocks/>
              </p:cNvSpPr>
              <p:nvPr/>
            </p:nvSpPr>
            <p:spPr bwMode="auto">
              <a:xfrm>
                <a:off x="823" y="16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78" name="Freeform 12"/>
              <p:cNvSpPr>
                <a:spLocks/>
              </p:cNvSpPr>
              <p:nvPr/>
            </p:nvSpPr>
            <p:spPr bwMode="auto">
              <a:xfrm>
                <a:off x="823" y="167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79" name="Freeform 13"/>
              <p:cNvSpPr>
                <a:spLocks/>
              </p:cNvSpPr>
              <p:nvPr/>
            </p:nvSpPr>
            <p:spPr bwMode="auto">
              <a:xfrm>
                <a:off x="823" y="16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80" name="Freeform 14"/>
              <p:cNvSpPr>
                <a:spLocks/>
              </p:cNvSpPr>
              <p:nvPr/>
            </p:nvSpPr>
            <p:spPr bwMode="auto">
              <a:xfrm>
                <a:off x="823" y="17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81" name="Freeform 15"/>
              <p:cNvSpPr>
                <a:spLocks/>
              </p:cNvSpPr>
              <p:nvPr/>
            </p:nvSpPr>
            <p:spPr bwMode="auto">
              <a:xfrm>
                <a:off x="823" y="174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82" name="Freeform 16"/>
              <p:cNvSpPr>
                <a:spLocks/>
              </p:cNvSpPr>
              <p:nvPr/>
            </p:nvSpPr>
            <p:spPr bwMode="auto">
              <a:xfrm>
                <a:off x="823" y="17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83" name="Freeform 17"/>
              <p:cNvSpPr>
                <a:spLocks/>
              </p:cNvSpPr>
              <p:nvPr/>
            </p:nvSpPr>
            <p:spPr bwMode="auto">
              <a:xfrm>
                <a:off x="823" y="17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84" name="Freeform 18"/>
              <p:cNvSpPr>
                <a:spLocks/>
              </p:cNvSpPr>
              <p:nvPr/>
            </p:nvSpPr>
            <p:spPr bwMode="auto">
              <a:xfrm>
                <a:off x="823" y="181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85" name="Freeform 19"/>
              <p:cNvSpPr>
                <a:spLocks/>
              </p:cNvSpPr>
              <p:nvPr/>
            </p:nvSpPr>
            <p:spPr bwMode="auto">
              <a:xfrm>
                <a:off x="823" y="18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86" name="Freeform 20"/>
              <p:cNvSpPr>
                <a:spLocks/>
              </p:cNvSpPr>
              <p:nvPr/>
            </p:nvSpPr>
            <p:spPr bwMode="auto">
              <a:xfrm>
                <a:off x="823" y="18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87" name="Freeform 21"/>
              <p:cNvSpPr>
                <a:spLocks/>
              </p:cNvSpPr>
              <p:nvPr/>
            </p:nvSpPr>
            <p:spPr bwMode="auto">
              <a:xfrm>
                <a:off x="823" y="188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88" name="Freeform 22"/>
              <p:cNvSpPr>
                <a:spLocks/>
              </p:cNvSpPr>
              <p:nvPr/>
            </p:nvSpPr>
            <p:spPr bwMode="auto">
              <a:xfrm>
                <a:off x="823" y="19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89" name="Freeform 23"/>
              <p:cNvSpPr>
                <a:spLocks/>
              </p:cNvSpPr>
              <p:nvPr/>
            </p:nvSpPr>
            <p:spPr bwMode="auto">
              <a:xfrm>
                <a:off x="823" y="19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90" name="Freeform 24"/>
              <p:cNvSpPr>
                <a:spLocks/>
              </p:cNvSpPr>
              <p:nvPr/>
            </p:nvSpPr>
            <p:spPr bwMode="auto">
              <a:xfrm>
                <a:off x="823" y="1961"/>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91" name="Freeform 25"/>
              <p:cNvSpPr>
                <a:spLocks/>
              </p:cNvSpPr>
              <p:nvPr/>
            </p:nvSpPr>
            <p:spPr bwMode="auto">
              <a:xfrm>
                <a:off x="823" y="19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92" name="Freeform 26"/>
              <p:cNvSpPr>
                <a:spLocks/>
              </p:cNvSpPr>
              <p:nvPr/>
            </p:nvSpPr>
            <p:spPr bwMode="auto">
              <a:xfrm>
                <a:off x="823" y="20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93" name="Freeform 27"/>
              <p:cNvSpPr>
                <a:spLocks/>
              </p:cNvSpPr>
              <p:nvPr/>
            </p:nvSpPr>
            <p:spPr bwMode="auto">
              <a:xfrm>
                <a:off x="823" y="2034"/>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94" name="Freeform 28"/>
              <p:cNvSpPr>
                <a:spLocks/>
              </p:cNvSpPr>
              <p:nvPr/>
            </p:nvSpPr>
            <p:spPr bwMode="auto">
              <a:xfrm>
                <a:off x="823" y="20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95" name="Freeform 29"/>
              <p:cNvSpPr>
                <a:spLocks/>
              </p:cNvSpPr>
              <p:nvPr/>
            </p:nvSpPr>
            <p:spPr bwMode="auto">
              <a:xfrm>
                <a:off x="823" y="20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96" name="Freeform 30"/>
              <p:cNvSpPr>
                <a:spLocks/>
              </p:cNvSpPr>
              <p:nvPr/>
            </p:nvSpPr>
            <p:spPr bwMode="auto">
              <a:xfrm>
                <a:off x="823" y="2107"/>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97" name="Freeform 31"/>
              <p:cNvSpPr>
                <a:spLocks/>
              </p:cNvSpPr>
              <p:nvPr/>
            </p:nvSpPr>
            <p:spPr bwMode="auto">
              <a:xfrm>
                <a:off x="823" y="21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98" name="Freeform 32"/>
              <p:cNvSpPr>
                <a:spLocks/>
              </p:cNvSpPr>
              <p:nvPr/>
            </p:nvSpPr>
            <p:spPr bwMode="auto">
              <a:xfrm>
                <a:off x="823" y="21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99" name="Freeform 33"/>
              <p:cNvSpPr>
                <a:spLocks/>
              </p:cNvSpPr>
              <p:nvPr/>
            </p:nvSpPr>
            <p:spPr bwMode="auto">
              <a:xfrm>
                <a:off x="823" y="2180"/>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00" name="Freeform 34"/>
              <p:cNvSpPr>
                <a:spLocks/>
              </p:cNvSpPr>
              <p:nvPr/>
            </p:nvSpPr>
            <p:spPr bwMode="auto">
              <a:xfrm>
                <a:off x="823" y="22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01" name="Freeform 35"/>
              <p:cNvSpPr>
                <a:spLocks/>
              </p:cNvSpPr>
              <p:nvPr/>
            </p:nvSpPr>
            <p:spPr bwMode="auto">
              <a:xfrm>
                <a:off x="823" y="22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02" name="Freeform 36"/>
              <p:cNvSpPr>
                <a:spLocks/>
              </p:cNvSpPr>
              <p:nvPr/>
            </p:nvSpPr>
            <p:spPr bwMode="auto">
              <a:xfrm>
                <a:off x="823" y="22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03" name="Freeform 37"/>
              <p:cNvSpPr>
                <a:spLocks/>
              </p:cNvSpPr>
              <p:nvPr/>
            </p:nvSpPr>
            <p:spPr bwMode="auto">
              <a:xfrm>
                <a:off x="823" y="227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04" name="Freeform 38"/>
              <p:cNvSpPr>
                <a:spLocks/>
              </p:cNvSpPr>
              <p:nvPr/>
            </p:nvSpPr>
            <p:spPr bwMode="auto">
              <a:xfrm>
                <a:off x="823" y="23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05" name="Freeform 39"/>
              <p:cNvSpPr>
                <a:spLocks/>
              </p:cNvSpPr>
              <p:nvPr/>
            </p:nvSpPr>
            <p:spPr bwMode="auto">
              <a:xfrm>
                <a:off x="823" y="23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06" name="Freeform 40"/>
              <p:cNvSpPr>
                <a:spLocks/>
              </p:cNvSpPr>
              <p:nvPr/>
            </p:nvSpPr>
            <p:spPr bwMode="auto">
              <a:xfrm>
                <a:off x="823" y="235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07" name="Freeform 41"/>
              <p:cNvSpPr>
                <a:spLocks/>
              </p:cNvSpPr>
              <p:nvPr/>
            </p:nvSpPr>
            <p:spPr bwMode="auto">
              <a:xfrm>
                <a:off x="823" y="23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08" name="Freeform 42"/>
              <p:cNvSpPr>
                <a:spLocks/>
              </p:cNvSpPr>
              <p:nvPr/>
            </p:nvSpPr>
            <p:spPr bwMode="auto">
              <a:xfrm>
                <a:off x="823" y="23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09" name="Freeform 43"/>
              <p:cNvSpPr>
                <a:spLocks/>
              </p:cNvSpPr>
              <p:nvPr/>
            </p:nvSpPr>
            <p:spPr bwMode="auto">
              <a:xfrm>
                <a:off x="823" y="24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10" name="Freeform 44"/>
              <p:cNvSpPr>
                <a:spLocks/>
              </p:cNvSpPr>
              <p:nvPr/>
            </p:nvSpPr>
            <p:spPr bwMode="auto">
              <a:xfrm>
                <a:off x="823" y="24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11" name="Freeform 45"/>
              <p:cNvSpPr>
                <a:spLocks/>
              </p:cNvSpPr>
              <p:nvPr/>
            </p:nvSpPr>
            <p:spPr bwMode="auto">
              <a:xfrm>
                <a:off x="823" y="24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12" name="Freeform 46"/>
              <p:cNvSpPr>
                <a:spLocks/>
              </p:cNvSpPr>
              <p:nvPr/>
            </p:nvSpPr>
            <p:spPr bwMode="auto">
              <a:xfrm>
                <a:off x="823" y="24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13" name="Freeform 47"/>
              <p:cNvSpPr>
                <a:spLocks/>
              </p:cNvSpPr>
              <p:nvPr/>
            </p:nvSpPr>
            <p:spPr bwMode="auto">
              <a:xfrm>
                <a:off x="823" y="25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14" name="Freeform 48"/>
              <p:cNvSpPr>
                <a:spLocks/>
              </p:cNvSpPr>
              <p:nvPr/>
            </p:nvSpPr>
            <p:spPr bwMode="auto">
              <a:xfrm>
                <a:off x="823" y="25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15" name="Freeform 49"/>
              <p:cNvSpPr>
                <a:spLocks/>
              </p:cNvSpPr>
              <p:nvPr/>
            </p:nvSpPr>
            <p:spPr bwMode="auto">
              <a:xfrm>
                <a:off x="823" y="2569"/>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16" name="Freeform 50"/>
              <p:cNvSpPr>
                <a:spLocks/>
              </p:cNvSpPr>
              <p:nvPr/>
            </p:nvSpPr>
            <p:spPr bwMode="auto">
              <a:xfrm>
                <a:off x="823" y="25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17" name="Freeform 51"/>
              <p:cNvSpPr>
                <a:spLocks/>
              </p:cNvSpPr>
              <p:nvPr/>
            </p:nvSpPr>
            <p:spPr bwMode="auto">
              <a:xfrm>
                <a:off x="823" y="26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18" name="Freeform 52"/>
              <p:cNvSpPr>
                <a:spLocks/>
              </p:cNvSpPr>
              <p:nvPr/>
            </p:nvSpPr>
            <p:spPr bwMode="auto">
              <a:xfrm>
                <a:off x="823" y="2642"/>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19" name="Freeform 53"/>
              <p:cNvSpPr>
                <a:spLocks/>
              </p:cNvSpPr>
              <p:nvPr/>
            </p:nvSpPr>
            <p:spPr bwMode="auto">
              <a:xfrm>
                <a:off x="823" y="26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20" name="Freeform 54"/>
              <p:cNvSpPr>
                <a:spLocks/>
              </p:cNvSpPr>
              <p:nvPr/>
            </p:nvSpPr>
            <p:spPr bwMode="auto">
              <a:xfrm>
                <a:off x="823" y="26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21" name="Freeform 55"/>
              <p:cNvSpPr>
                <a:spLocks/>
              </p:cNvSpPr>
              <p:nvPr/>
            </p:nvSpPr>
            <p:spPr bwMode="auto">
              <a:xfrm>
                <a:off x="823" y="2715"/>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22" name="Freeform 56"/>
              <p:cNvSpPr>
                <a:spLocks/>
              </p:cNvSpPr>
              <p:nvPr/>
            </p:nvSpPr>
            <p:spPr bwMode="auto">
              <a:xfrm>
                <a:off x="823" y="27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23" name="Freeform 57"/>
              <p:cNvSpPr>
                <a:spLocks/>
              </p:cNvSpPr>
              <p:nvPr/>
            </p:nvSpPr>
            <p:spPr bwMode="auto">
              <a:xfrm>
                <a:off x="823" y="27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24" name="Freeform 58"/>
              <p:cNvSpPr>
                <a:spLocks/>
              </p:cNvSpPr>
              <p:nvPr/>
            </p:nvSpPr>
            <p:spPr bwMode="auto">
              <a:xfrm>
                <a:off x="823" y="2788"/>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25" name="Freeform 59"/>
              <p:cNvSpPr>
                <a:spLocks/>
              </p:cNvSpPr>
              <p:nvPr/>
            </p:nvSpPr>
            <p:spPr bwMode="auto">
              <a:xfrm>
                <a:off x="823" y="28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26" name="Freeform 60"/>
              <p:cNvSpPr>
                <a:spLocks/>
              </p:cNvSpPr>
              <p:nvPr/>
            </p:nvSpPr>
            <p:spPr bwMode="auto">
              <a:xfrm>
                <a:off x="823" y="28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27" name="Freeform 61"/>
              <p:cNvSpPr>
                <a:spLocks/>
              </p:cNvSpPr>
              <p:nvPr/>
            </p:nvSpPr>
            <p:spPr bwMode="auto">
              <a:xfrm>
                <a:off x="823" y="28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28" name="Freeform 62"/>
              <p:cNvSpPr>
                <a:spLocks/>
              </p:cNvSpPr>
              <p:nvPr/>
            </p:nvSpPr>
            <p:spPr bwMode="auto">
              <a:xfrm>
                <a:off x="823" y="28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29" name="Freeform 63"/>
              <p:cNvSpPr>
                <a:spLocks/>
              </p:cNvSpPr>
              <p:nvPr/>
            </p:nvSpPr>
            <p:spPr bwMode="auto">
              <a:xfrm>
                <a:off x="823" y="29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30" name="Freeform 64"/>
              <p:cNvSpPr>
                <a:spLocks/>
              </p:cNvSpPr>
              <p:nvPr/>
            </p:nvSpPr>
            <p:spPr bwMode="auto">
              <a:xfrm>
                <a:off x="823" y="293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31" name="Freeform 65"/>
              <p:cNvSpPr>
                <a:spLocks/>
              </p:cNvSpPr>
              <p:nvPr/>
            </p:nvSpPr>
            <p:spPr bwMode="auto">
              <a:xfrm>
                <a:off x="823" y="29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32" name="Freeform 66"/>
              <p:cNvSpPr>
                <a:spLocks/>
              </p:cNvSpPr>
              <p:nvPr/>
            </p:nvSpPr>
            <p:spPr bwMode="auto">
              <a:xfrm>
                <a:off x="823" y="29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33" name="Freeform 67"/>
              <p:cNvSpPr>
                <a:spLocks/>
              </p:cNvSpPr>
              <p:nvPr/>
            </p:nvSpPr>
            <p:spPr bwMode="auto">
              <a:xfrm>
                <a:off x="823" y="300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34" name="Freeform 68"/>
              <p:cNvSpPr>
                <a:spLocks/>
              </p:cNvSpPr>
              <p:nvPr/>
            </p:nvSpPr>
            <p:spPr bwMode="auto">
              <a:xfrm>
                <a:off x="823" y="30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35" name="Freeform 69"/>
              <p:cNvSpPr>
                <a:spLocks/>
              </p:cNvSpPr>
              <p:nvPr/>
            </p:nvSpPr>
            <p:spPr bwMode="auto">
              <a:xfrm>
                <a:off x="823" y="30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36" name="Freeform 70"/>
              <p:cNvSpPr>
                <a:spLocks/>
              </p:cNvSpPr>
              <p:nvPr/>
            </p:nvSpPr>
            <p:spPr bwMode="auto">
              <a:xfrm>
                <a:off x="823" y="308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37" name="Freeform 71"/>
              <p:cNvSpPr>
                <a:spLocks/>
              </p:cNvSpPr>
              <p:nvPr/>
            </p:nvSpPr>
            <p:spPr bwMode="auto">
              <a:xfrm>
                <a:off x="823" y="31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38" name="Freeform 72"/>
              <p:cNvSpPr>
                <a:spLocks/>
              </p:cNvSpPr>
              <p:nvPr/>
            </p:nvSpPr>
            <p:spPr bwMode="auto">
              <a:xfrm>
                <a:off x="823" y="31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39" name="Freeform 73"/>
              <p:cNvSpPr>
                <a:spLocks/>
              </p:cNvSpPr>
              <p:nvPr/>
            </p:nvSpPr>
            <p:spPr bwMode="auto">
              <a:xfrm>
                <a:off x="823" y="31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40" name="Freeform 74"/>
              <p:cNvSpPr>
                <a:spLocks/>
              </p:cNvSpPr>
              <p:nvPr/>
            </p:nvSpPr>
            <p:spPr bwMode="auto">
              <a:xfrm>
                <a:off x="823" y="3177"/>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41" name="Freeform 75"/>
              <p:cNvSpPr>
                <a:spLocks/>
              </p:cNvSpPr>
              <p:nvPr/>
            </p:nvSpPr>
            <p:spPr bwMode="auto">
              <a:xfrm>
                <a:off x="823" y="32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42" name="Freeform 76"/>
              <p:cNvSpPr>
                <a:spLocks/>
              </p:cNvSpPr>
              <p:nvPr/>
            </p:nvSpPr>
            <p:spPr bwMode="auto">
              <a:xfrm>
                <a:off x="823" y="32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43" name="Freeform 77"/>
              <p:cNvSpPr>
                <a:spLocks/>
              </p:cNvSpPr>
              <p:nvPr/>
            </p:nvSpPr>
            <p:spPr bwMode="auto">
              <a:xfrm>
                <a:off x="823" y="3250"/>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44" name="Freeform 78"/>
              <p:cNvSpPr>
                <a:spLocks/>
              </p:cNvSpPr>
              <p:nvPr/>
            </p:nvSpPr>
            <p:spPr bwMode="auto">
              <a:xfrm>
                <a:off x="823" y="32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45" name="Freeform 79"/>
              <p:cNvSpPr>
                <a:spLocks/>
              </p:cNvSpPr>
              <p:nvPr/>
            </p:nvSpPr>
            <p:spPr bwMode="auto">
              <a:xfrm>
                <a:off x="823" y="32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46" name="Freeform 80"/>
              <p:cNvSpPr>
                <a:spLocks/>
              </p:cNvSpPr>
              <p:nvPr/>
            </p:nvSpPr>
            <p:spPr bwMode="auto">
              <a:xfrm>
                <a:off x="823" y="3323"/>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47" name="Freeform 81"/>
              <p:cNvSpPr>
                <a:spLocks/>
              </p:cNvSpPr>
              <p:nvPr/>
            </p:nvSpPr>
            <p:spPr bwMode="auto">
              <a:xfrm>
                <a:off x="823" y="33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48" name="Freeform 82"/>
              <p:cNvSpPr>
                <a:spLocks/>
              </p:cNvSpPr>
              <p:nvPr/>
            </p:nvSpPr>
            <p:spPr bwMode="auto">
              <a:xfrm>
                <a:off x="823" y="33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49" name="Freeform 83"/>
              <p:cNvSpPr>
                <a:spLocks/>
              </p:cNvSpPr>
              <p:nvPr/>
            </p:nvSpPr>
            <p:spPr bwMode="auto">
              <a:xfrm>
                <a:off x="823" y="3396"/>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50" name="Freeform 84"/>
              <p:cNvSpPr>
                <a:spLocks/>
              </p:cNvSpPr>
              <p:nvPr/>
            </p:nvSpPr>
            <p:spPr bwMode="auto">
              <a:xfrm>
                <a:off x="823" y="34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51" name="Freeform 85"/>
              <p:cNvSpPr>
                <a:spLocks/>
              </p:cNvSpPr>
              <p:nvPr/>
            </p:nvSpPr>
            <p:spPr bwMode="auto">
              <a:xfrm>
                <a:off x="823" y="34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52" name="Freeform 86"/>
              <p:cNvSpPr>
                <a:spLocks/>
              </p:cNvSpPr>
              <p:nvPr/>
            </p:nvSpPr>
            <p:spPr bwMode="auto">
              <a:xfrm>
                <a:off x="823" y="346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53" name="Freeform 87"/>
              <p:cNvSpPr>
                <a:spLocks/>
              </p:cNvSpPr>
              <p:nvPr/>
            </p:nvSpPr>
            <p:spPr bwMode="auto">
              <a:xfrm>
                <a:off x="823" y="34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54" name="Freeform 88"/>
              <p:cNvSpPr>
                <a:spLocks/>
              </p:cNvSpPr>
              <p:nvPr/>
            </p:nvSpPr>
            <p:spPr bwMode="auto">
              <a:xfrm>
                <a:off x="823" y="35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55" name="Freeform 89"/>
              <p:cNvSpPr>
                <a:spLocks/>
              </p:cNvSpPr>
              <p:nvPr/>
            </p:nvSpPr>
            <p:spPr bwMode="auto">
              <a:xfrm>
                <a:off x="823" y="354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56" name="Freeform 90"/>
              <p:cNvSpPr>
                <a:spLocks/>
              </p:cNvSpPr>
              <p:nvPr/>
            </p:nvSpPr>
            <p:spPr bwMode="auto">
              <a:xfrm>
                <a:off x="823" y="35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57" name="Freeform 91"/>
              <p:cNvSpPr>
                <a:spLocks/>
              </p:cNvSpPr>
              <p:nvPr/>
            </p:nvSpPr>
            <p:spPr bwMode="auto">
              <a:xfrm>
                <a:off x="823" y="35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58" name="Freeform 92"/>
              <p:cNvSpPr>
                <a:spLocks/>
              </p:cNvSpPr>
              <p:nvPr/>
            </p:nvSpPr>
            <p:spPr bwMode="auto">
              <a:xfrm>
                <a:off x="823" y="361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59" name="Freeform 93"/>
              <p:cNvSpPr>
                <a:spLocks/>
              </p:cNvSpPr>
              <p:nvPr/>
            </p:nvSpPr>
            <p:spPr bwMode="auto">
              <a:xfrm>
                <a:off x="823" y="36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60" name="Freeform 94"/>
              <p:cNvSpPr>
                <a:spLocks/>
              </p:cNvSpPr>
              <p:nvPr/>
            </p:nvSpPr>
            <p:spPr bwMode="auto">
              <a:xfrm>
                <a:off x="823" y="36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61" name="Freeform 95"/>
              <p:cNvSpPr>
                <a:spLocks/>
              </p:cNvSpPr>
              <p:nvPr/>
            </p:nvSpPr>
            <p:spPr bwMode="auto">
              <a:xfrm>
                <a:off x="823" y="368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62" name="Freeform 96"/>
              <p:cNvSpPr>
                <a:spLocks/>
              </p:cNvSpPr>
              <p:nvPr/>
            </p:nvSpPr>
            <p:spPr bwMode="auto">
              <a:xfrm>
                <a:off x="823" y="37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63" name="Freeform 97"/>
              <p:cNvSpPr>
                <a:spLocks/>
              </p:cNvSpPr>
              <p:nvPr/>
            </p:nvSpPr>
            <p:spPr bwMode="auto">
              <a:xfrm>
                <a:off x="823" y="37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64" name="Freeform 98"/>
              <p:cNvSpPr>
                <a:spLocks/>
              </p:cNvSpPr>
              <p:nvPr/>
            </p:nvSpPr>
            <p:spPr bwMode="auto">
              <a:xfrm>
                <a:off x="823" y="37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565" name="Freeform 99"/>
              <p:cNvSpPr>
                <a:spLocks/>
              </p:cNvSpPr>
              <p:nvPr/>
            </p:nvSpPr>
            <p:spPr bwMode="auto">
              <a:xfrm>
                <a:off x="823" y="3785"/>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grpSp>
        <p:grpSp>
          <p:nvGrpSpPr>
            <p:cNvPr id="1295" name="Group 197"/>
            <p:cNvGrpSpPr>
              <a:grpSpLocks/>
            </p:cNvGrpSpPr>
            <p:nvPr/>
          </p:nvGrpSpPr>
          <p:grpSpPr bwMode="auto">
            <a:xfrm>
              <a:off x="1063" y="1475"/>
              <a:ext cx="15" cy="2323"/>
              <a:chOff x="1063" y="1475"/>
              <a:chExt cx="15" cy="2323"/>
            </a:xfrm>
          </p:grpSpPr>
          <p:sp>
            <p:nvSpPr>
              <p:cNvPr id="2374" name="Freeform 101"/>
              <p:cNvSpPr>
                <a:spLocks/>
              </p:cNvSpPr>
              <p:nvPr/>
            </p:nvSpPr>
            <p:spPr bwMode="auto">
              <a:xfrm>
                <a:off x="1063" y="1475"/>
                <a:ext cx="15" cy="12"/>
              </a:xfrm>
              <a:custGeom>
                <a:avLst/>
                <a:gdLst>
                  <a:gd name="T0" fmla="*/ 15 w 15"/>
                  <a:gd name="T1" fmla="*/ 8 h 12"/>
                  <a:gd name="T2" fmla="*/ 15 w 15"/>
                  <a:gd name="T3" fmla="*/ 6 h 12"/>
                  <a:gd name="T4" fmla="*/ 12 w 15"/>
                  <a:gd name="T5" fmla="*/ 4 h 12"/>
                  <a:gd name="T6" fmla="*/ 10 w 15"/>
                  <a:gd name="T7" fmla="*/ 2 h 12"/>
                  <a:gd name="T8" fmla="*/ 7 w 15"/>
                  <a:gd name="T9" fmla="*/ 0 h 12"/>
                  <a:gd name="T10" fmla="*/ 7 w 15"/>
                  <a:gd name="T11" fmla="*/ 0 h 12"/>
                  <a:gd name="T12" fmla="*/ 5 w 15"/>
                  <a:gd name="T13" fmla="*/ 2 h 12"/>
                  <a:gd name="T14" fmla="*/ 3 w 15"/>
                  <a:gd name="T15" fmla="*/ 4 h 12"/>
                  <a:gd name="T16" fmla="*/ 0 w 15"/>
                  <a:gd name="T17" fmla="*/ 6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2">
                    <a:moveTo>
                      <a:pt x="15" y="8"/>
                    </a:moveTo>
                    <a:lnTo>
                      <a:pt x="15" y="6"/>
                    </a:lnTo>
                    <a:lnTo>
                      <a:pt x="12" y="4"/>
                    </a:lnTo>
                    <a:lnTo>
                      <a:pt x="10" y="2"/>
                    </a:lnTo>
                    <a:lnTo>
                      <a:pt x="7" y="0"/>
                    </a:lnTo>
                    <a:lnTo>
                      <a:pt x="7" y="0"/>
                    </a:lnTo>
                    <a:lnTo>
                      <a:pt x="5" y="2"/>
                    </a:lnTo>
                    <a:lnTo>
                      <a:pt x="3" y="4"/>
                    </a:lnTo>
                    <a:lnTo>
                      <a:pt x="0" y="6"/>
                    </a:lnTo>
                    <a:lnTo>
                      <a:pt x="0" y="6"/>
                    </a:lnTo>
                    <a:lnTo>
                      <a:pt x="0" y="6"/>
                    </a:lnTo>
                    <a:lnTo>
                      <a:pt x="3" y="8"/>
                    </a:lnTo>
                    <a:lnTo>
                      <a:pt x="5" y="10"/>
                    </a:lnTo>
                    <a:lnTo>
                      <a:pt x="7" y="12"/>
                    </a:lnTo>
                    <a:lnTo>
                      <a:pt x="7" y="12"/>
                    </a:lnTo>
                    <a:lnTo>
                      <a:pt x="10" y="10"/>
                    </a:lnTo>
                    <a:lnTo>
                      <a:pt x="12" y="8"/>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75" name="Freeform 102"/>
              <p:cNvSpPr>
                <a:spLocks/>
              </p:cNvSpPr>
              <p:nvPr/>
            </p:nvSpPr>
            <p:spPr bwMode="auto">
              <a:xfrm>
                <a:off x="1063" y="1499"/>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76" name="Freeform 103"/>
              <p:cNvSpPr>
                <a:spLocks/>
              </p:cNvSpPr>
              <p:nvPr/>
            </p:nvSpPr>
            <p:spPr bwMode="auto">
              <a:xfrm>
                <a:off x="1063" y="15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77" name="Freeform 104"/>
              <p:cNvSpPr>
                <a:spLocks/>
              </p:cNvSpPr>
              <p:nvPr/>
            </p:nvSpPr>
            <p:spPr bwMode="auto">
              <a:xfrm>
                <a:off x="1063" y="15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78" name="Freeform 105"/>
              <p:cNvSpPr>
                <a:spLocks/>
              </p:cNvSpPr>
              <p:nvPr/>
            </p:nvSpPr>
            <p:spPr bwMode="auto">
              <a:xfrm>
                <a:off x="1063" y="1572"/>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79" name="Freeform 106"/>
              <p:cNvSpPr>
                <a:spLocks/>
              </p:cNvSpPr>
              <p:nvPr/>
            </p:nvSpPr>
            <p:spPr bwMode="auto">
              <a:xfrm>
                <a:off x="1063" y="15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80" name="Freeform 107"/>
              <p:cNvSpPr>
                <a:spLocks/>
              </p:cNvSpPr>
              <p:nvPr/>
            </p:nvSpPr>
            <p:spPr bwMode="auto">
              <a:xfrm>
                <a:off x="1063" y="16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81" name="Freeform 108"/>
              <p:cNvSpPr>
                <a:spLocks/>
              </p:cNvSpPr>
              <p:nvPr/>
            </p:nvSpPr>
            <p:spPr bwMode="auto">
              <a:xfrm>
                <a:off x="1063" y="16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82" name="Freeform 109"/>
              <p:cNvSpPr>
                <a:spLocks/>
              </p:cNvSpPr>
              <p:nvPr/>
            </p:nvSpPr>
            <p:spPr bwMode="auto">
              <a:xfrm>
                <a:off x="1063" y="167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83" name="Freeform 110"/>
              <p:cNvSpPr>
                <a:spLocks/>
              </p:cNvSpPr>
              <p:nvPr/>
            </p:nvSpPr>
            <p:spPr bwMode="auto">
              <a:xfrm>
                <a:off x="1063" y="16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84" name="Freeform 111"/>
              <p:cNvSpPr>
                <a:spLocks/>
              </p:cNvSpPr>
              <p:nvPr/>
            </p:nvSpPr>
            <p:spPr bwMode="auto">
              <a:xfrm>
                <a:off x="1063" y="17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85" name="Freeform 112"/>
              <p:cNvSpPr>
                <a:spLocks/>
              </p:cNvSpPr>
              <p:nvPr/>
            </p:nvSpPr>
            <p:spPr bwMode="auto">
              <a:xfrm>
                <a:off x="1063" y="174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86" name="Freeform 113"/>
              <p:cNvSpPr>
                <a:spLocks/>
              </p:cNvSpPr>
              <p:nvPr/>
            </p:nvSpPr>
            <p:spPr bwMode="auto">
              <a:xfrm>
                <a:off x="1063" y="17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87" name="Freeform 114"/>
              <p:cNvSpPr>
                <a:spLocks/>
              </p:cNvSpPr>
              <p:nvPr/>
            </p:nvSpPr>
            <p:spPr bwMode="auto">
              <a:xfrm>
                <a:off x="1063" y="17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88" name="Freeform 115"/>
              <p:cNvSpPr>
                <a:spLocks/>
              </p:cNvSpPr>
              <p:nvPr/>
            </p:nvSpPr>
            <p:spPr bwMode="auto">
              <a:xfrm>
                <a:off x="1063" y="181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89" name="Freeform 116"/>
              <p:cNvSpPr>
                <a:spLocks/>
              </p:cNvSpPr>
              <p:nvPr/>
            </p:nvSpPr>
            <p:spPr bwMode="auto">
              <a:xfrm>
                <a:off x="1063" y="18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90" name="Freeform 117"/>
              <p:cNvSpPr>
                <a:spLocks/>
              </p:cNvSpPr>
              <p:nvPr/>
            </p:nvSpPr>
            <p:spPr bwMode="auto">
              <a:xfrm>
                <a:off x="1063" y="18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91" name="Freeform 118"/>
              <p:cNvSpPr>
                <a:spLocks/>
              </p:cNvSpPr>
              <p:nvPr/>
            </p:nvSpPr>
            <p:spPr bwMode="auto">
              <a:xfrm>
                <a:off x="1063" y="188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92" name="Freeform 119"/>
              <p:cNvSpPr>
                <a:spLocks/>
              </p:cNvSpPr>
              <p:nvPr/>
            </p:nvSpPr>
            <p:spPr bwMode="auto">
              <a:xfrm>
                <a:off x="1063" y="19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93" name="Freeform 120"/>
              <p:cNvSpPr>
                <a:spLocks/>
              </p:cNvSpPr>
              <p:nvPr/>
            </p:nvSpPr>
            <p:spPr bwMode="auto">
              <a:xfrm>
                <a:off x="1063" y="19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94" name="Freeform 121"/>
              <p:cNvSpPr>
                <a:spLocks/>
              </p:cNvSpPr>
              <p:nvPr/>
            </p:nvSpPr>
            <p:spPr bwMode="auto">
              <a:xfrm>
                <a:off x="1063" y="1961"/>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95" name="Freeform 122"/>
              <p:cNvSpPr>
                <a:spLocks/>
              </p:cNvSpPr>
              <p:nvPr/>
            </p:nvSpPr>
            <p:spPr bwMode="auto">
              <a:xfrm>
                <a:off x="1063" y="19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96" name="Freeform 123"/>
              <p:cNvSpPr>
                <a:spLocks/>
              </p:cNvSpPr>
              <p:nvPr/>
            </p:nvSpPr>
            <p:spPr bwMode="auto">
              <a:xfrm>
                <a:off x="1063" y="20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97" name="Freeform 124"/>
              <p:cNvSpPr>
                <a:spLocks/>
              </p:cNvSpPr>
              <p:nvPr/>
            </p:nvSpPr>
            <p:spPr bwMode="auto">
              <a:xfrm>
                <a:off x="1063" y="2034"/>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98" name="Freeform 125"/>
              <p:cNvSpPr>
                <a:spLocks/>
              </p:cNvSpPr>
              <p:nvPr/>
            </p:nvSpPr>
            <p:spPr bwMode="auto">
              <a:xfrm>
                <a:off x="1063" y="20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99" name="Freeform 126"/>
              <p:cNvSpPr>
                <a:spLocks/>
              </p:cNvSpPr>
              <p:nvPr/>
            </p:nvSpPr>
            <p:spPr bwMode="auto">
              <a:xfrm>
                <a:off x="1063" y="20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00" name="Freeform 127"/>
              <p:cNvSpPr>
                <a:spLocks/>
              </p:cNvSpPr>
              <p:nvPr/>
            </p:nvSpPr>
            <p:spPr bwMode="auto">
              <a:xfrm>
                <a:off x="1063" y="2107"/>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01" name="Freeform 128"/>
              <p:cNvSpPr>
                <a:spLocks/>
              </p:cNvSpPr>
              <p:nvPr/>
            </p:nvSpPr>
            <p:spPr bwMode="auto">
              <a:xfrm>
                <a:off x="1063" y="21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02" name="Freeform 129"/>
              <p:cNvSpPr>
                <a:spLocks/>
              </p:cNvSpPr>
              <p:nvPr/>
            </p:nvSpPr>
            <p:spPr bwMode="auto">
              <a:xfrm>
                <a:off x="1063" y="21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03" name="Freeform 130"/>
              <p:cNvSpPr>
                <a:spLocks/>
              </p:cNvSpPr>
              <p:nvPr/>
            </p:nvSpPr>
            <p:spPr bwMode="auto">
              <a:xfrm>
                <a:off x="1063" y="2180"/>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04" name="Freeform 131"/>
              <p:cNvSpPr>
                <a:spLocks/>
              </p:cNvSpPr>
              <p:nvPr/>
            </p:nvSpPr>
            <p:spPr bwMode="auto">
              <a:xfrm>
                <a:off x="1063" y="22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05" name="Freeform 132"/>
              <p:cNvSpPr>
                <a:spLocks/>
              </p:cNvSpPr>
              <p:nvPr/>
            </p:nvSpPr>
            <p:spPr bwMode="auto">
              <a:xfrm>
                <a:off x="1063" y="22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06" name="Freeform 133"/>
              <p:cNvSpPr>
                <a:spLocks/>
              </p:cNvSpPr>
              <p:nvPr/>
            </p:nvSpPr>
            <p:spPr bwMode="auto">
              <a:xfrm>
                <a:off x="1063" y="22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07" name="Freeform 134"/>
              <p:cNvSpPr>
                <a:spLocks/>
              </p:cNvSpPr>
              <p:nvPr/>
            </p:nvSpPr>
            <p:spPr bwMode="auto">
              <a:xfrm>
                <a:off x="1063" y="227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08" name="Freeform 135"/>
              <p:cNvSpPr>
                <a:spLocks/>
              </p:cNvSpPr>
              <p:nvPr/>
            </p:nvSpPr>
            <p:spPr bwMode="auto">
              <a:xfrm>
                <a:off x="1063" y="23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09" name="Freeform 136"/>
              <p:cNvSpPr>
                <a:spLocks/>
              </p:cNvSpPr>
              <p:nvPr/>
            </p:nvSpPr>
            <p:spPr bwMode="auto">
              <a:xfrm>
                <a:off x="1063" y="23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10" name="Freeform 137"/>
              <p:cNvSpPr>
                <a:spLocks/>
              </p:cNvSpPr>
              <p:nvPr/>
            </p:nvSpPr>
            <p:spPr bwMode="auto">
              <a:xfrm>
                <a:off x="1063" y="235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11" name="Freeform 138"/>
              <p:cNvSpPr>
                <a:spLocks/>
              </p:cNvSpPr>
              <p:nvPr/>
            </p:nvSpPr>
            <p:spPr bwMode="auto">
              <a:xfrm>
                <a:off x="1063" y="23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12" name="Freeform 139"/>
              <p:cNvSpPr>
                <a:spLocks/>
              </p:cNvSpPr>
              <p:nvPr/>
            </p:nvSpPr>
            <p:spPr bwMode="auto">
              <a:xfrm>
                <a:off x="1063" y="23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13" name="Freeform 140"/>
              <p:cNvSpPr>
                <a:spLocks/>
              </p:cNvSpPr>
              <p:nvPr/>
            </p:nvSpPr>
            <p:spPr bwMode="auto">
              <a:xfrm>
                <a:off x="1063" y="24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14" name="Freeform 141"/>
              <p:cNvSpPr>
                <a:spLocks/>
              </p:cNvSpPr>
              <p:nvPr/>
            </p:nvSpPr>
            <p:spPr bwMode="auto">
              <a:xfrm>
                <a:off x="1063" y="24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15" name="Freeform 142"/>
              <p:cNvSpPr>
                <a:spLocks/>
              </p:cNvSpPr>
              <p:nvPr/>
            </p:nvSpPr>
            <p:spPr bwMode="auto">
              <a:xfrm>
                <a:off x="1063" y="24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16" name="Freeform 143"/>
              <p:cNvSpPr>
                <a:spLocks/>
              </p:cNvSpPr>
              <p:nvPr/>
            </p:nvSpPr>
            <p:spPr bwMode="auto">
              <a:xfrm>
                <a:off x="1063" y="24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17" name="Freeform 144"/>
              <p:cNvSpPr>
                <a:spLocks/>
              </p:cNvSpPr>
              <p:nvPr/>
            </p:nvSpPr>
            <p:spPr bwMode="auto">
              <a:xfrm>
                <a:off x="1063" y="25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18" name="Freeform 145"/>
              <p:cNvSpPr>
                <a:spLocks/>
              </p:cNvSpPr>
              <p:nvPr/>
            </p:nvSpPr>
            <p:spPr bwMode="auto">
              <a:xfrm>
                <a:off x="1063" y="25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19" name="Freeform 146"/>
              <p:cNvSpPr>
                <a:spLocks/>
              </p:cNvSpPr>
              <p:nvPr/>
            </p:nvSpPr>
            <p:spPr bwMode="auto">
              <a:xfrm>
                <a:off x="1063" y="2569"/>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20" name="Freeform 147"/>
              <p:cNvSpPr>
                <a:spLocks/>
              </p:cNvSpPr>
              <p:nvPr/>
            </p:nvSpPr>
            <p:spPr bwMode="auto">
              <a:xfrm>
                <a:off x="1063" y="25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21" name="Freeform 148"/>
              <p:cNvSpPr>
                <a:spLocks/>
              </p:cNvSpPr>
              <p:nvPr/>
            </p:nvSpPr>
            <p:spPr bwMode="auto">
              <a:xfrm>
                <a:off x="1063" y="26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22" name="Freeform 149"/>
              <p:cNvSpPr>
                <a:spLocks/>
              </p:cNvSpPr>
              <p:nvPr/>
            </p:nvSpPr>
            <p:spPr bwMode="auto">
              <a:xfrm>
                <a:off x="1063" y="2642"/>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23" name="Freeform 150"/>
              <p:cNvSpPr>
                <a:spLocks/>
              </p:cNvSpPr>
              <p:nvPr/>
            </p:nvSpPr>
            <p:spPr bwMode="auto">
              <a:xfrm>
                <a:off x="1063" y="26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24" name="Freeform 151"/>
              <p:cNvSpPr>
                <a:spLocks/>
              </p:cNvSpPr>
              <p:nvPr/>
            </p:nvSpPr>
            <p:spPr bwMode="auto">
              <a:xfrm>
                <a:off x="1063" y="26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25" name="Freeform 152"/>
              <p:cNvSpPr>
                <a:spLocks/>
              </p:cNvSpPr>
              <p:nvPr/>
            </p:nvSpPr>
            <p:spPr bwMode="auto">
              <a:xfrm>
                <a:off x="1063" y="2715"/>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26" name="Freeform 153"/>
              <p:cNvSpPr>
                <a:spLocks/>
              </p:cNvSpPr>
              <p:nvPr/>
            </p:nvSpPr>
            <p:spPr bwMode="auto">
              <a:xfrm>
                <a:off x="1063" y="27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27" name="Freeform 154"/>
              <p:cNvSpPr>
                <a:spLocks/>
              </p:cNvSpPr>
              <p:nvPr/>
            </p:nvSpPr>
            <p:spPr bwMode="auto">
              <a:xfrm>
                <a:off x="1063" y="27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28" name="Freeform 155"/>
              <p:cNvSpPr>
                <a:spLocks/>
              </p:cNvSpPr>
              <p:nvPr/>
            </p:nvSpPr>
            <p:spPr bwMode="auto">
              <a:xfrm>
                <a:off x="1063" y="2788"/>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29" name="Freeform 156"/>
              <p:cNvSpPr>
                <a:spLocks/>
              </p:cNvSpPr>
              <p:nvPr/>
            </p:nvSpPr>
            <p:spPr bwMode="auto">
              <a:xfrm>
                <a:off x="1063" y="28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30" name="Freeform 157"/>
              <p:cNvSpPr>
                <a:spLocks/>
              </p:cNvSpPr>
              <p:nvPr/>
            </p:nvSpPr>
            <p:spPr bwMode="auto">
              <a:xfrm>
                <a:off x="1063" y="28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31" name="Freeform 158"/>
              <p:cNvSpPr>
                <a:spLocks/>
              </p:cNvSpPr>
              <p:nvPr/>
            </p:nvSpPr>
            <p:spPr bwMode="auto">
              <a:xfrm>
                <a:off x="1063" y="28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32" name="Freeform 159"/>
              <p:cNvSpPr>
                <a:spLocks/>
              </p:cNvSpPr>
              <p:nvPr/>
            </p:nvSpPr>
            <p:spPr bwMode="auto">
              <a:xfrm>
                <a:off x="1063" y="28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33" name="Freeform 160"/>
              <p:cNvSpPr>
                <a:spLocks/>
              </p:cNvSpPr>
              <p:nvPr/>
            </p:nvSpPr>
            <p:spPr bwMode="auto">
              <a:xfrm>
                <a:off x="1063" y="29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34" name="Freeform 161"/>
              <p:cNvSpPr>
                <a:spLocks/>
              </p:cNvSpPr>
              <p:nvPr/>
            </p:nvSpPr>
            <p:spPr bwMode="auto">
              <a:xfrm>
                <a:off x="1063" y="293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35" name="Freeform 162"/>
              <p:cNvSpPr>
                <a:spLocks/>
              </p:cNvSpPr>
              <p:nvPr/>
            </p:nvSpPr>
            <p:spPr bwMode="auto">
              <a:xfrm>
                <a:off x="1063" y="29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36" name="Freeform 163"/>
              <p:cNvSpPr>
                <a:spLocks/>
              </p:cNvSpPr>
              <p:nvPr/>
            </p:nvSpPr>
            <p:spPr bwMode="auto">
              <a:xfrm>
                <a:off x="1063" y="29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37" name="Freeform 164"/>
              <p:cNvSpPr>
                <a:spLocks/>
              </p:cNvSpPr>
              <p:nvPr/>
            </p:nvSpPr>
            <p:spPr bwMode="auto">
              <a:xfrm>
                <a:off x="1063" y="300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38" name="Freeform 165"/>
              <p:cNvSpPr>
                <a:spLocks/>
              </p:cNvSpPr>
              <p:nvPr/>
            </p:nvSpPr>
            <p:spPr bwMode="auto">
              <a:xfrm>
                <a:off x="1063" y="30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39" name="Freeform 166"/>
              <p:cNvSpPr>
                <a:spLocks/>
              </p:cNvSpPr>
              <p:nvPr/>
            </p:nvSpPr>
            <p:spPr bwMode="auto">
              <a:xfrm>
                <a:off x="1063" y="30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40" name="Freeform 167"/>
              <p:cNvSpPr>
                <a:spLocks/>
              </p:cNvSpPr>
              <p:nvPr/>
            </p:nvSpPr>
            <p:spPr bwMode="auto">
              <a:xfrm>
                <a:off x="1063" y="308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41" name="Freeform 168"/>
              <p:cNvSpPr>
                <a:spLocks/>
              </p:cNvSpPr>
              <p:nvPr/>
            </p:nvSpPr>
            <p:spPr bwMode="auto">
              <a:xfrm>
                <a:off x="1063" y="31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42" name="Freeform 169"/>
              <p:cNvSpPr>
                <a:spLocks/>
              </p:cNvSpPr>
              <p:nvPr/>
            </p:nvSpPr>
            <p:spPr bwMode="auto">
              <a:xfrm>
                <a:off x="1063" y="31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43" name="Freeform 170"/>
              <p:cNvSpPr>
                <a:spLocks/>
              </p:cNvSpPr>
              <p:nvPr/>
            </p:nvSpPr>
            <p:spPr bwMode="auto">
              <a:xfrm>
                <a:off x="1063" y="31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44" name="Freeform 171"/>
              <p:cNvSpPr>
                <a:spLocks/>
              </p:cNvSpPr>
              <p:nvPr/>
            </p:nvSpPr>
            <p:spPr bwMode="auto">
              <a:xfrm>
                <a:off x="1063" y="3177"/>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45" name="Freeform 172"/>
              <p:cNvSpPr>
                <a:spLocks/>
              </p:cNvSpPr>
              <p:nvPr/>
            </p:nvSpPr>
            <p:spPr bwMode="auto">
              <a:xfrm>
                <a:off x="1063" y="32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46" name="Freeform 173"/>
              <p:cNvSpPr>
                <a:spLocks/>
              </p:cNvSpPr>
              <p:nvPr/>
            </p:nvSpPr>
            <p:spPr bwMode="auto">
              <a:xfrm>
                <a:off x="1063" y="32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47" name="Freeform 174"/>
              <p:cNvSpPr>
                <a:spLocks/>
              </p:cNvSpPr>
              <p:nvPr/>
            </p:nvSpPr>
            <p:spPr bwMode="auto">
              <a:xfrm>
                <a:off x="1063" y="3250"/>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48" name="Freeform 175"/>
              <p:cNvSpPr>
                <a:spLocks/>
              </p:cNvSpPr>
              <p:nvPr/>
            </p:nvSpPr>
            <p:spPr bwMode="auto">
              <a:xfrm>
                <a:off x="1063" y="32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49" name="Freeform 176"/>
              <p:cNvSpPr>
                <a:spLocks/>
              </p:cNvSpPr>
              <p:nvPr/>
            </p:nvSpPr>
            <p:spPr bwMode="auto">
              <a:xfrm>
                <a:off x="1063" y="32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0" name="Freeform 177"/>
              <p:cNvSpPr>
                <a:spLocks/>
              </p:cNvSpPr>
              <p:nvPr/>
            </p:nvSpPr>
            <p:spPr bwMode="auto">
              <a:xfrm>
                <a:off x="1063" y="3323"/>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1" name="Freeform 178"/>
              <p:cNvSpPr>
                <a:spLocks/>
              </p:cNvSpPr>
              <p:nvPr/>
            </p:nvSpPr>
            <p:spPr bwMode="auto">
              <a:xfrm>
                <a:off x="1063" y="33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2" name="Freeform 179"/>
              <p:cNvSpPr>
                <a:spLocks/>
              </p:cNvSpPr>
              <p:nvPr/>
            </p:nvSpPr>
            <p:spPr bwMode="auto">
              <a:xfrm>
                <a:off x="1063" y="33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3" name="Freeform 180"/>
              <p:cNvSpPr>
                <a:spLocks/>
              </p:cNvSpPr>
              <p:nvPr/>
            </p:nvSpPr>
            <p:spPr bwMode="auto">
              <a:xfrm>
                <a:off x="1063" y="3396"/>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4" name="Freeform 181"/>
              <p:cNvSpPr>
                <a:spLocks/>
              </p:cNvSpPr>
              <p:nvPr/>
            </p:nvSpPr>
            <p:spPr bwMode="auto">
              <a:xfrm>
                <a:off x="1063" y="34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5" name="Freeform 182"/>
              <p:cNvSpPr>
                <a:spLocks/>
              </p:cNvSpPr>
              <p:nvPr/>
            </p:nvSpPr>
            <p:spPr bwMode="auto">
              <a:xfrm>
                <a:off x="1063" y="34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6" name="Freeform 183"/>
              <p:cNvSpPr>
                <a:spLocks/>
              </p:cNvSpPr>
              <p:nvPr/>
            </p:nvSpPr>
            <p:spPr bwMode="auto">
              <a:xfrm>
                <a:off x="1063" y="346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7" name="Freeform 184"/>
              <p:cNvSpPr>
                <a:spLocks/>
              </p:cNvSpPr>
              <p:nvPr/>
            </p:nvSpPr>
            <p:spPr bwMode="auto">
              <a:xfrm>
                <a:off x="1063" y="34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8" name="Freeform 185"/>
              <p:cNvSpPr>
                <a:spLocks/>
              </p:cNvSpPr>
              <p:nvPr/>
            </p:nvSpPr>
            <p:spPr bwMode="auto">
              <a:xfrm>
                <a:off x="1063" y="35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9" name="Freeform 186"/>
              <p:cNvSpPr>
                <a:spLocks/>
              </p:cNvSpPr>
              <p:nvPr/>
            </p:nvSpPr>
            <p:spPr bwMode="auto">
              <a:xfrm>
                <a:off x="1063" y="354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60" name="Freeform 187"/>
              <p:cNvSpPr>
                <a:spLocks/>
              </p:cNvSpPr>
              <p:nvPr/>
            </p:nvSpPr>
            <p:spPr bwMode="auto">
              <a:xfrm>
                <a:off x="1063" y="35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61" name="Freeform 188"/>
              <p:cNvSpPr>
                <a:spLocks/>
              </p:cNvSpPr>
              <p:nvPr/>
            </p:nvSpPr>
            <p:spPr bwMode="auto">
              <a:xfrm>
                <a:off x="1063" y="35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62" name="Freeform 189"/>
              <p:cNvSpPr>
                <a:spLocks/>
              </p:cNvSpPr>
              <p:nvPr/>
            </p:nvSpPr>
            <p:spPr bwMode="auto">
              <a:xfrm>
                <a:off x="1063" y="361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63" name="Freeform 190"/>
              <p:cNvSpPr>
                <a:spLocks/>
              </p:cNvSpPr>
              <p:nvPr/>
            </p:nvSpPr>
            <p:spPr bwMode="auto">
              <a:xfrm>
                <a:off x="1063" y="36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64" name="Freeform 191"/>
              <p:cNvSpPr>
                <a:spLocks/>
              </p:cNvSpPr>
              <p:nvPr/>
            </p:nvSpPr>
            <p:spPr bwMode="auto">
              <a:xfrm>
                <a:off x="1063" y="36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65" name="Freeform 192"/>
              <p:cNvSpPr>
                <a:spLocks/>
              </p:cNvSpPr>
              <p:nvPr/>
            </p:nvSpPr>
            <p:spPr bwMode="auto">
              <a:xfrm>
                <a:off x="1063" y="368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66" name="Freeform 193"/>
              <p:cNvSpPr>
                <a:spLocks/>
              </p:cNvSpPr>
              <p:nvPr/>
            </p:nvSpPr>
            <p:spPr bwMode="auto">
              <a:xfrm>
                <a:off x="1063" y="37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67" name="Freeform 194"/>
              <p:cNvSpPr>
                <a:spLocks/>
              </p:cNvSpPr>
              <p:nvPr/>
            </p:nvSpPr>
            <p:spPr bwMode="auto">
              <a:xfrm>
                <a:off x="1063" y="37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68" name="Freeform 195"/>
              <p:cNvSpPr>
                <a:spLocks/>
              </p:cNvSpPr>
              <p:nvPr/>
            </p:nvSpPr>
            <p:spPr bwMode="auto">
              <a:xfrm>
                <a:off x="1063" y="37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69" name="Freeform 196"/>
              <p:cNvSpPr>
                <a:spLocks/>
              </p:cNvSpPr>
              <p:nvPr/>
            </p:nvSpPr>
            <p:spPr bwMode="auto">
              <a:xfrm>
                <a:off x="1063" y="3785"/>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grpSp>
        <p:grpSp>
          <p:nvGrpSpPr>
            <p:cNvPr id="1296" name="Group 294"/>
            <p:cNvGrpSpPr>
              <a:grpSpLocks/>
            </p:cNvGrpSpPr>
            <p:nvPr/>
          </p:nvGrpSpPr>
          <p:grpSpPr bwMode="auto">
            <a:xfrm>
              <a:off x="1296" y="1437"/>
              <a:ext cx="14" cy="2322"/>
              <a:chOff x="1296" y="1437"/>
              <a:chExt cx="14" cy="2322"/>
            </a:xfrm>
          </p:grpSpPr>
          <p:sp>
            <p:nvSpPr>
              <p:cNvPr id="2278" name="Freeform 198"/>
              <p:cNvSpPr>
                <a:spLocks/>
              </p:cNvSpPr>
              <p:nvPr/>
            </p:nvSpPr>
            <p:spPr bwMode="auto">
              <a:xfrm>
                <a:off x="1296" y="1437"/>
                <a:ext cx="14" cy="12"/>
              </a:xfrm>
              <a:custGeom>
                <a:avLst/>
                <a:gdLst>
                  <a:gd name="T0" fmla="*/ 14 w 14"/>
                  <a:gd name="T1" fmla="*/ 8 h 12"/>
                  <a:gd name="T2" fmla="*/ 14 w 14"/>
                  <a:gd name="T3" fmla="*/ 6 h 12"/>
                  <a:gd name="T4" fmla="*/ 12 w 14"/>
                  <a:gd name="T5" fmla="*/ 4 h 12"/>
                  <a:gd name="T6" fmla="*/ 10 w 14"/>
                  <a:gd name="T7" fmla="*/ 2 h 12"/>
                  <a:gd name="T8" fmla="*/ 7 w 14"/>
                  <a:gd name="T9" fmla="*/ 0 h 12"/>
                  <a:gd name="T10" fmla="*/ 7 w 14"/>
                  <a:gd name="T11" fmla="*/ 0 h 12"/>
                  <a:gd name="T12" fmla="*/ 5 w 14"/>
                  <a:gd name="T13" fmla="*/ 2 h 12"/>
                  <a:gd name="T14" fmla="*/ 2 w 14"/>
                  <a:gd name="T15" fmla="*/ 4 h 12"/>
                  <a:gd name="T16" fmla="*/ 0 w 14"/>
                  <a:gd name="T17" fmla="*/ 6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2">
                    <a:moveTo>
                      <a:pt x="14" y="8"/>
                    </a:moveTo>
                    <a:lnTo>
                      <a:pt x="14" y="6"/>
                    </a:lnTo>
                    <a:lnTo>
                      <a:pt x="12" y="4"/>
                    </a:lnTo>
                    <a:lnTo>
                      <a:pt x="10" y="2"/>
                    </a:lnTo>
                    <a:lnTo>
                      <a:pt x="7" y="0"/>
                    </a:lnTo>
                    <a:lnTo>
                      <a:pt x="7" y="0"/>
                    </a:lnTo>
                    <a:lnTo>
                      <a:pt x="5" y="2"/>
                    </a:lnTo>
                    <a:lnTo>
                      <a:pt x="2" y="4"/>
                    </a:lnTo>
                    <a:lnTo>
                      <a:pt x="0" y="6"/>
                    </a:lnTo>
                    <a:lnTo>
                      <a:pt x="0" y="6"/>
                    </a:lnTo>
                    <a:lnTo>
                      <a:pt x="0" y="6"/>
                    </a:lnTo>
                    <a:lnTo>
                      <a:pt x="2" y="8"/>
                    </a:lnTo>
                    <a:lnTo>
                      <a:pt x="5" y="10"/>
                    </a:lnTo>
                    <a:lnTo>
                      <a:pt x="7" y="12"/>
                    </a:lnTo>
                    <a:lnTo>
                      <a:pt x="7" y="12"/>
                    </a:lnTo>
                    <a:lnTo>
                      <a:pt x="10" y="10"/>
                    </a:lnTo>
                    <a:lnTo>
                      <a:pt x="12" y="8"/>
                    </a:lnTo>
                    <a:lnTo>
                      <a:pt x="1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79" name="Freeform 199"/>
              <p:cNvSpPr>
                <a:spLocks/>
              </p:cNvSpPr>
              <p:nvPr/>
            </p:nvSpPr>
            <p:spPr bwMode="auto">
              <a:xfrm>
                <a:off x="1296" y="1461"/>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80" name="Freeform 200"/>
              <p:cNvSpPr>
                <a:spLocks/>
              </p:cNvSpPr>
              <p:nvPr/>
            </p:nvSpPr>
            <p:spPr bwMode="auto">
              <a:xfrm>
                <a:off x="1296" y="1485"/>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81" name="Freeform 201"/>
              <p:cNvSpPr>
                <a:spLocks/>
              </p:cNvSpPr>
              <p:nvPr/>
            </p:nvSpPr>
            <p:spPr bwMode="auto">
              <a:xfrm>
                <a:off x="1296" y="1510"/>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82" name="Freeform 202"/>
              <p:cNvSpPr>
                <a:spLocks/>
              </p:cNvSpPr>
              <p:nvPr/>
            </p:nvSpPr>
            <p:spPr bwMode="auto">
              <a:xfrm>
                <a:off x="1296" y="1534"/>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83" name="Freeform 203"/>
              <p:cNvSpPr>
                <a:spLocks/>
              </p:cNvSpPr>
              <p:nvPr/>
            </p:nvSpPr>
            <p:spPr bwMode="auto">
              <a:xfrm>
                <a:off x="1296" y="1558"/>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84" name="Freeform 204"/>
              <p:cNvSpPr>
                <a:spLocks/>
              </p:cNvSpPr>
              <p:nvPr/>
            </p:nvSpPr>
            <p:spPr bwMode="auto">
              <a:xfrm>
                <a:off x="1296" y="1583"/>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85" name="Freeform 205"/>
              <p:cNvSpPr>
                <a:spLocks/>
              </p:cNvSpPr>
              <p:nvPr/>
            </p:nvSpPr>
            <p:spPr bwMode="auto">
              <a:xfrm>
                <a:off x="1296" y="1607"/>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86" name="Freeform 206"/>
              <p:cNvSpPr>
                <a:spLocks/>
              </p:cNvSpPr>
              <p:nvPr/>
            </p:nvSpPr>
            <p:spPr bwMode="auto">
              <a:xfrm>
                <a:off x="1296" y="1631"/>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87" name="Freeform 207"/>
              <p:cNvSpPr>
                <a:spLocks/>
              </p:cNvSpPr>
              <p:nvPr/>
            </p:nvSpPr>
            <p:spPr bwMode="auto">
              <a:xfrm>
                <a:off x="1296" y="1655"/>
                <a:ext cx="14" cy="13"/>
              </a:xfrm>
              <a:custGeom>
                <a:avLst/>
                <a:gdLst>
                  <a:gd name="T0" fmla="*/ 14 w 14"/>
                  <a:gd name="T1" fmla="*/ 7 h 13"/>
                  <a:gd name="T2" fmla="*/ 14 w 14"/>
                  <a:gd name="T3" fmla="*/ 5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5 h 13"/>
                  <a:gd name="T18" fmla="*/ 0 w 14"/>
                  <a:gd name="T19" fmla="*/ 7 h 13"/>
                  <a:gd name="T20" fmla="*/ 0 w 14"/>
                  <a:gd name="T21" fmla="*/ 7 h 13"/>
                  <a:gd name="T22" fmla="*/ 2 w 14"/>
                  <a:gd name="T23" fmla="*/ 9 h 13"/>
                  <a:gd name="T24" fmla="*/ 5 w 14"/>
                  <a:gd name="T25" fmla="*/ 11 h 13"/>
                  <a:gd name="T26" fmla="*/ 7 w 14"/>
                  <a:gd name="T27" fmla="*/ 13 h 13"/>
                  <a:gd name="T28" fmla="*/ 7 w 14"/>
                  <a:gd name="T29" fmla="*/ 13 h 13"/>
                  <a:gd name="T30" fmla="*/ 10 w 14"/>
                  <a:gd name="T31" fmla="*/ 11 h 13"/>
                  <a:gd name="T32" fmla="*/ 12 w 14"/>
                  <a:gd name="T33" fmla="*/ 9 h 13"/>
                  <a:gd name="T34" fmla="*/ 14 w 14"/>
                  <a:gd name="T35" fmla="*/ 9 h 13"/>
                  <a:gd name="T36" fmla="*/ 14 w 14"/>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7"/>
                    </a:moveTo>
                    <a:lnTo>
                      <a:pt x="14" y="5"/>
                    </a:lnTo>
                    <a:lnTo>
                      <a:pt x="14" y="2"/>
                    </a:lnTo>
                    <a:lnTo>
                      <a:pt x="12" y="0"/>
                    </a:lnTo>
                    <a:lnTo>
                      <a:pt x="10" y="0"/>
                    </a:lnTo>
                    <a:lnTo>
                      <a:pt x="7" y="0"/>
                    </a:lnTo>
                    <a:lnTo>
                      <a:pt x="5" y="0"/>
                    </a:lnTo>
                    <a:lnTo>
                      <a:pt x="2" y="2"/>
                    </a:lnTo>
                    <a:lnTo>
                      <a:pt x="0" y="5"/>
                    </a:lnTo>
                    <a:lnTo>
                      <a:pt x="0" y="7"/>
                    </a:lnTo>
                    <a:lnTo>
                      <a:pt x="0" y="7"/>
                    </a:lnTo>
                    <a:lnTo>
                      <a:pt x="2" y="9"/>
                    </a:lnTo>
                    <a:lnTo>
                      <a:pt x="5" y="11"/>
                    </a:lnTo>
                    <a:lnTo>
                      <a:pt x="7" y="13"/>
                    </a:lnTo>
                    <a:lnTo>
                      <a:pt x="7" y="13"/>
                    </a:lnTo>
                    <a:lnTo>
                      <a:pt x="10" y="11"/>
                    </a:lnTo>
                    <a:lnTo>
                      <a:pt x="12" y="9"/>
                    </a:lnTo>
                    <a:lnTo>
                      <a:pt x="14" y="9"/>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88" name="Freeform 208"/>
              <p:cNvSpPr>
                <a:spLocks/>
              </p:cNvSpPr>
              <p:nvPr/>
            </p:nvSpPr>
            <p:spPr bwMode="auto">
              <a:xfrm>
                <a:off x="1296" y="1680"/>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89" name="Freeform 209"/>
              <p:cNvSpPr>
                <a:spLocks/>
              </p:cNvSpPr>
              <p:nvPr/>
            </p:nvSpPr>
            <p:spPr bwMode="auto">
              <a:xfrm>
                <a:off x="1296" y="1704"/>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90" name="Freeform 210"/>
              <p:cNvSpPr>
                <a:spLocks/>
              </p:cNvSpPr>
              <p:nvPr/>
            </p:nvSpPr>
            <p:spPr bwMode="auto">
              <a:xfrm>
                <a:off x="1296" y="1728"/>
                <a:ext cx="14" cy="13"/>
              </a:xfrm>
              <a:custGeom>
                <a:avLst/>
                <a:gdLst>
                  <a:gd name="T0" fmla="*/ 14 w 14"/>
                  <a:gd name="T1" fmla="*/ 7 h 13"/>
                  <a:gd name="T2" fmla="*/ 14 w 14"/>
                  <a:gd name="T3" fmla="*/ 4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4 h 13"/>
                  <a:gd name="T18" fmla="*/ 0 w 14"/>
                  <a:gd name="T19" fmla="*/ 7 h 13"/>
                  <a:gd name="T20" fmla="*/ 0 w 14"/>
                  <a:gd name="T21" fmla="*/ 7 h 13"/>
                  <a:gd name="T22" fmla="*/ 2 w 14"/>
                  <a:gd name="T23" fmla="*/ 9 h 13"/>
                  <a:gd name="T24" fmla="*/ 5 w 14"/>
                  <a:gd name="T25" fmla="*/ 11 h 13"/>
                  <a:gd name="T26" fmla="*/ 7 w 14"/>
                  <a:gd name="T27" fmla="*/ 13 h 13"/>
                  <a:gd name="T28" fmla="*/ 7 w 14"/>
                  <a:gd name="T29" fmla="*/ 13 h 13"/>
                  <a:gd name="T30" fmla="*/ 10 w 14"/>
                  <a:gd name="T31" fmla="*/ 11 h 13"/>
                  <a:gd name="T32" fmla="*/ 12 w 14"/>
                  <a:gd name="T33" fmla="*/ 9 h 13"/>
                  <a:gd name="T34" fmla="*/ 14 w 14"/>
                  <a:gd name="T35" fmla="*/ 9 h 13"/>
                  <a:gd name="T36" fmla="*/ 14 w 14"/>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7"/>
                    </a:moveTo>
                    <a:lnTo>
                      <a:pt x="14" y="4"/>
                    </a:lnTo>
                    <a:lnTo>
                      <a:pt x="14" y="2"/>
                    </a:lnTo>
                    <a:lnTo>
                      <a:pt x="12" y="0"/>
                    </a:lnTo>
                    <a:lnTo>
                      <a:pt x="10" y="0"/>
                    </a:lnTo>
                    <a:lnTo>
                      <a:pt x="7" y="0"/>
                    </a:lnTo>
                    <a:lnTo>
                      <a:pt x="5" y="0"/>
                    </a:lnTo>
                    <a:lnTo>
                      <a:pt x="2" y="2"/>
                    </a:lnTo>
                    <a:lnTo>
                      <a:pt x="0" y="4"/>
                    </a:lnTo>
                    <a:lnTo>
                      <a:pt x="0" y="7"/>
                    </a:lnTo>
                    <a:lnTo>
                      <a:pt x="0" y="7"/>
                    </a:lnTo>
                    <a:lnTo>
                      <a:pt x="2" y="9"/>
                    </a:lnTo>
                    <a:lnTo>
                      <a:pt x="5" y="11"/>
                    </a:lnTo>
                    <a:lnTo>
                      <a:pt x="7" y="13"/>
                    </a:lnTo>
                    <a:lnTo>
                      <a:pt x="7" y="13"/>
                    </a:lnTo>
                    <a:lnTo>
                      <a:pt x="10" y="11"/>
                    </a:lnTo>
                    <a:lnTo>
                      <a:pt x="12" y="9"/>
                    </a:lnTo>
                    <a:lnTo>
                      <a:pt x="14" y="9"/>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91" name="Freeform 211"/>
              <p:cNvSpPr>
                <a:spLocks/>
              </p:cNvSpPr>
              <p:nvPr/>
            </p:nvSpPr>
            <p:spPr bwMode="auto">
              <a:xfrm>
                <a:off x="1296" y="1753"/>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92" name="Freeform 212"/>
              <p:cNvSpPr>
                <a:spLocks/>
              </p:cNvSpPr>
              <p:nvPr/>
            </p:nvSpPr>
            <p:spPr bwMode="auto">
              <a:xfrm>
                <a:off x="1296" y="1777"/>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93" name="Freeform 213"/>
              <p:cNvSpPr>
                <a:spLocks/>
              </p:cNvSpPr>
              <p:nvPr/>
            </p:nvSpPr>
            <p:spPr bwMode="auto">
              <a:xfrm>
                <a:off x="1296" y="1801"/>
                <a:ext cx="14" cy="13"/>
              </a:xfrm>
              <a:custGeom>
                <a:avLst/>
                <a:gdLst>
                  <a:gd name="T0" fmla="*/ 14 w 14"/>
                  <a:gd name="T1" fmla="*/ 6 h 13"/>
                  <a:gd name="T2" fmla="*/ 14 w 14"/>
                  <a:gd name="T3" fmla="*/ 4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4 h 13"/>
                  <a:gd name="T18" fmla="*/ 0 w 14"/>
                  <a:gd name="T19" fmla="*/ 6 h 13"/>
                  <a:gd name="T20" fmla="*/ 0 w 14"/>
                  <a:gd name="T21" fmla="*/ 6 h 13"/>
                  <a:gd name="T22" fmla="*/ 2 w 14"/>
                  <a:gd name="T23" fmla="*/ 8 h 13"/>
                  <a:gd name="T24" fmla="*/ 5 w 14"/>
                  <a:gd name="T25" fmla="*/ 11 h 13"/>
                  <a:gd name="T26" fmla="*/ 7 w 14"/>
                  <a:gd name="T27" fmla="*/ 13 h 13"/>
                  <a:gd name="T28" fmla="*/ 7 w 14"/>
                  <a:gd name="T29" fmla="*/ 13 h 13"/>
                  <a:gd name="T30" fmla="*/ 10 w 14"/>
                  <a:gd name="T31" fmla="*/ 11 h 13"/>
                  <a:gd name="T32" fmla="*/ 12 w 14"/>
                  <a:gd name="T33" fmla="*/ 8 h 13"/>
                  <a:gd name="T34" fmla="*/ 14 w 14"/>
                  <a:gd name="T35" fmla="*/ 8 h 13"/>
                  <a:gd name="T36" fmla="*/ 14 w 14"/>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1"/>
                    </a:lnTo>
                    <a:lnTo>
                      <a:pt x="7" y="13"/>
                    </a:lnTo>
                    <a:lnTo>
                      <a:pt x="7" y="13"/>
                    </a:lnTo>
                    <a:lnTo>
                      <a:pt x="10" y="11"/>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94" name="Freeform 214"/>
              <p:cNvSpPr>
                <a:spLocks/>
              </p:cNvSpPr>
              <p:nvPr/>
            </p:nvSpPr>
            <p:spPr bwMode="auto">
              <a:xfrm>
                <a:off x="1296" y="1826"/>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95" name="Freeform 215"/>
              <p:cNvSpPr>
                <a:spLocks/>
              </p:cNvSpPr>
              <p:nvPr/>
            </p:nvSpPr>
            <p:spPr bwMode="auto">
              <a:xfrm>
                <a:off x="1296" y="1850"/>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96" name="Freeform 216"/>
              <p:cNvSpPr>
                <a:spLocks/>
              </p:cNvSpPr>
              <p:nvPr/>
            </p:nvSpPr>
            <p:spPr bwMode="auto">
              <a:xfrm>
                <a:off x="1296" y="1874"/>
                <a:ext cx="14" cy="13"/>
              </a:xfrm>
              <a:custGeom>
                <a:avLst/>
                <a:gdLst>
                  <a:gd name="T0" fmla="*/ 14 w 14"/>
                  <a:gd name="T1" fmla="*/ 6 h 13"/>
                  <a:gd name="T2" fmla="*/ 14 w 14"/>
                  <a:gd name="T3" fmla="*/ 4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4 h 13"/>
                  <a:gd name="T18" fmla="*/ 0 w 14"/>
                  <a:gd name="T19" fmla="*/ 6 h 13"/>
                  <a:gd name="T20" fmla="*/ 0 w 14"/>
                  <a:gd name="T21" fmla="*/ 6 h 13"/>
                  <a:gd name="T22" fmla="*/ 2 w 14"/>
                  <a:gd name="T23" fmla="*/ 8 h 13"/>
                  <a:gd name="T24" fmla="*/ 5 w 14"/>
                  <a:gd name="T25" fmla="*/ 10 h 13"/>
                  <a:gd name="T26" fmla="*/ 7 w 14"/>
                  <a:gd name="T27" fmla="*/ 13 h 13"/>
                  <a:gd name="T28" fmla="*/ 7 w 14"/>
                  <a:gd name="T29" fmla="*/ 13 h 13"/>
                  <a:gd name="T30" fmla="*/ 10 w 14"/>
                  <a:gd name="T31" fmla="*/ 10 h 13"/>
                  <a:gd name="T32" fmla="*/ 12 w 14"/>
                  <a:gd name="T33" fmla="*/ 8 h 13"/>
                  <a:gd name="T34" fmla="*/ 14 w 14"/>
                  <a:gd name="T35" fmla="*/ 8 h 13"/>
                  <a:gd name="T36" fmla="*/ 14 w 14"/>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3"/>
                    </a:lnTo>
                    <a:lnTo>
                      <a:pt x="7" y="13"/>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97" name="Freeform 217"/>
              <p:cNvSpPr>
                <a:spLocks/>
              </p:cNvSpPr>
              <p:nvPr/>
            </p:nvSpPr>
            <p:spPr bwMode="auto">
              <a:xfrm>
                <a:off x="1296" y="1899"/>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98" name="Freeform 218"/>
              <p:cNvSpPr>
                <a:spLocks/>
              </p:cNvSpPr>
              <p:nvPr/>
            </p:nvSpPr>
            <p:spPr bwMode="auto">
              <a:xfrm>
                <a:off x="1296" y="1923"/>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99" name="Freeform 219"/>
              <p:cNvSpPr>
                <a:spLocks/>
              </p:cNvSpPr>
              <p:nvPr/>
            </p:nvSpPr>
            <p:spPr bwMode="auto">
              <a:xfrm>
                <a:off x="1296" y="1947"/>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00" name="Freeform 220"/>
              <p:cNvSpPr>
                <a:spLocks/>
              </p:cNvSpPr>
              <p:nvPr/>
            </p:nvSpPr>
            <p:spPr bwMode="auto">
              <a:xfrm>
                <a:off x="1296" y="1972"/>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01" name="Freeform 221"/>
              <p:cNvSpPr>
                <a:spLocks/>
              </p:cNvSpPr>
              <p:nvPr/>
            </p:nvSpPr>
            <p:spPr bwMode="auto">
              <a:xfrm>
                <a:off x="1296" y="1996"/>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02" name="Freeform 222"/>
              <p:cNvSpPr>
                <a:spLocks/>
              </p:cNvSpPr>
              <p:nvPr/>
            </p:nvSpPr>
            <p:spPr bwMode="auto">
              <a:xfrm>
                <a:off x="1296" y="2020"/>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03" name="Freeform 223"/>
              <p:cNvSpPr>
                <a:spLocks/>
              </p:cNvSpPr>
              <p:nvPr/>
            </p:nvSpPr>
            <p:spPr bwMode="auto">
              <a:xfrm>
                <a:off x="1296" y="2045"/>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04" name="Freeform 224"/>
              <p:cNvSpPr>
                <a:spLocks/>
              </p:cNvSpPr>
              <p:nvPr/>
            </p:nvSpPr>
            <p:spPr bwMode="auto">
              <a:xfrm>
                <a:off x="1296" y="2069"/>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05" name="Freeform 225"/>
              <p:cNvSpPr>
                <a:spLocks/>
              </p:cNvSpPr>
              <p:nvPr/>
            </p:nvSpPr>
            <p:spPr bwMode="auto">
              <a:xfrm>
                <a:off x="1296" y="2093"/>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06" name="Freeform 226"/>
              <p:cNvSpPr>
                <a:spLocks/>
              </p:cNvSpPr>
              <p:nvPr/>
            </p:nvSpPr>
            <p:spPr bwMode="auto">
              <a:xfrm>
                <a:off x="1296" y="2118"/>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07" name="Freeform 227"/>
              <p:cNvSpPr>
                <a:spLocks/>
              </p:cNvSpPr>
              <p:nvPr/>
            </p:nvSpPr>
            <p:spPr bwMode="auto">
              <a:xfrm>
                <a:off x="1296" y="2142"/>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08" name="Freeform 228"/>
              <p:cNvSpPr>
                <a:spLocks/>
              </p:cNvSpPr>
              <p:nvPr/>
            </p:nvSpPr>
            <p:spPr bwMode="auto">
              <a:xfrm>
                <a:off x="1296" y="2166"/>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09" name="Freeform 229"/>
              <p:cNvSpPr>
                <a:spLocks/>
              </p:cNvSpPr>
              <p:nvPr/>
            </p:nvSpPr>
            <p:spPr bwMode="auto">
              <a:xfrm>
                <a:off x="1296" y="2191"/>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10" name="Freeform 230"/>
              <p:cNvSpPr>
                <a:spLocks/>
              </p:cNvSpPr>
              <p:nvPr/>
            </p:nvSpPr>
            <p:spPr bwMode="auto">
              <a:xfrm>
                <a:off x="1296" y="2215"/>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11" name="Freeform 231"/>
              <p:cNvSpPr>
                <a:spLocks/>
              </p:cNvSpPr>
              <p:nvPr/>
            </p:nvSpPr>
            <p:spPr bwMode="auto">
              <a:xfrm>
                <a:off x="1296" y="2239"/>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12" name="Freeform 232"/>
              <p:cNvSpPr>
                <a:spLocks/>
              </p:cNvSpPr>
              <p:nvPr/>
            </p:nvSpPr>
            <p:spPr bwMode="auto">
              <a:xfrm>
                <a:off x="1296" y="2263"/>
                <a:ext cx="14" cy="13"/>
              </a:xfrm>
              <a:custGeom>
                <a:avLst/>
                <a:gdLst>
                  <a:gd name="T0" fmla="*/ 14 w 14"/>
                  <a:gd name="T1" fmla="*/ 7 h 13"/>
                  <a:gd name="T2" fmla="*/ 14 w 14"/>
                  <a:gd name="T3" fmla="*/ 5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5 h 13"/>
                  <a:gd name="T18" fmla="*/ 0 w 14"/>
                  <a:gd name="T19" fmla="*/ 7 h 13"/>
                  <a:gd name="T20" fmla="*/ 0 w 14"/>
                  <a:gd name="T21" fmla="*/ 7 h 13"/>
                  <a:gd name="T22" fmla="*/ 2 w 14"/>
                  <a:gd name="T23" fmla="*/ 9 h 13"/>
                  <a:gd name="T24" fmla="*/ 5 w 14"/>
                  <a:gd name="T25" fmla="*/ 11 h 13"/>
                  <a:gd name="T26" fmla="*/ 7 w 14"/>
                  <a:gd name="T27" fmla="*/ 13 h 13"/>
                  <a:gd name="T28" fmla="*/ 7 w 14"/>
                  <a:gd name="T29" fmla="*/ 13 h 13"/>
                  <a:gd name="T30" fmla="*/ 10 w 14"/>
                  <a:gd name="T31" fmla="*/ 11 h 13"/>
                  <a:gd name="T32" fmla="*/ 12 w 14"/>
                  <a:gd name="T33" fmla="*/ 9 h 13"/>
                  <a:gd name="T34" fmla="*/ 14 w 14"/>
                  <a:gd name="T35" fmla="*/ 9 h 13"/>
                  <a:gd name="T36" fmla="*/ 14 w 14"/>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7"/>
                    </a:moveTo>
                    <a:lnTo>
                      <a:pt x="14" y="5"/>
                    </a:lnTo>
                    <a:lnTo>
                      <a:pt x="14" y="2"/>
                    </a:lnTo>
                    <a:lnTo>
                      <a:pt x="12" y="0"/>
                    </a:lnTo>
                    <a:lnTo>
                      <a:pt x="10" y="0"/>
                    </a:lnTo>
                    <a:lnTo>
                      <a:pt x="7" y="0"/>
                    </a:lnTo>
                    <a:lnTo>
                      <a:pt x="5" y="0"/>
                    </a:lnTo>
                    <a:lnTo>
                      <a:pt x="2" y="2"/>
                    </a:lnTo>
                    <a:lnTo>
                      <a:pt x="0" y="5"/>
                    </a:lnTo>
                    <a:lnTo>
                      <a:pt x="0" y="7"/>
                    </a:lnTo>
                    <a:lnTo>
                      <a:pt x="0" y="7"/>
                    </a:lnTo>
                    <a:lnTo>
                      <a:pt x="2" y="9"/>
                    </a:lnTo>
                    <a:lnTo>
                      <a:pt x="5" y="11"/>
                    </a:lnTo>
                    <a:lnTo>
                      <a:pt x="7" y="13"/>
                    </a:lnTo>
                    <a:lnTo>
                      <a:pt x="7" y="13"/>
                    </a:lnTo>
                    <a:lnTo>
                      <a:pt x="10" y="11"/>
                    </a:lnTo>
                    <a:lnTo>
                      <a:pt x="12" y="9"/>
                    </a:lnTo>
                    <a:lnTo>
                      <a:pt x="14" y="9"/>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13" name="Freeform 233"/>
              <p:cNvSpPr>
                <a:spLocks/>
              </p:cNvSpPr>
              <p:nvPr/>
            </p:nvSpPr>
            <p:spPr bwMode="auto">
              <a:xfrm>
                <a:off x="1296" y="2288"/>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14" name="Freeform 234"/>
              <p:cNvSpPr>
                <a:spLocks/>
              </p:cNvSpPr>
              <p:nvPr/>
            </p:nvSpPr>
            <p:spPr bwMode="auto">
              <a:xfrm>
                <a:off x="1296" y="2312"/>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15" name="Freeform 235"/>
              <p:cNvSpPr>
                <a:spLocks/>
              </p:cNvSpPr>
              <p:nvPr/>
            </p:nvSpPr>
            <p:spPr bwMode="auto">
              <a:xfrm>
                <a:off x="1296" y="2336"/>
                <a:ext cx="14" cy="13"/>
              </a:xfrm>
              <a:custGeom>
                <a:avLst/>
                <a:gdLst>
                  <a:gd name="T0" fmla="*/ 14 w 14"/>
                  <a:gd name="T1" fmla="*/ 7 h 13"/>
                  <a:gd name="T2" fmla="*/ 14 w 14"/>
                  <a:gd name="T3" fmla="*/ 4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4 h 13"/>
                  <a:gd name="T18" fmla="*/ 0 w 14"/>
                  <a:gd name="T19" fmla="*/ 7 h 13"/>
                  <a:gd name="T20" fmla="*/ 0 w 14"/>
                  <a:gd name="T21" fmla="*/ 7 h 13"/>
                  <a:gd name="T22" fmla="*/ 2 w 14"/>
                  <a:gd name="T23" fmla="*/ 9 h 13"/>
                  <a:gd name="T24" fmla="*/ 5 w 14"/>
                  <a:gd name="T25" fmla="*/ 11 h 13"/>
                  <a:gd name="T26" fmla="*/ 7 w 14"/>
                  <a:gd name="T27" fmla="*/ 13 h 13"/>
                  <a:gd name="T28" fmla="*/ 7 w 14"/>
                  <a:gd name="T29" fmla="*/ 13 h 13"/>
                  <a:gd name="T30" fmla="*/ 10 w 14"/>
                  <a:gd name="T31" fmla="*/ 11 h 13"/>
                  <a:gd name="T32" fmla="*/ 12 w 14"/>
                  <a:gd name="T33" fmla="*/ 9 h 13"/>
                  <a:gd name="T34" fmla="*/ 14 w 14"/>
                  <a:gd name="T35" fmla="*/ 9 h 13"/>
                  <a:gd name="T36" fmla="*/ 14 w 14"/>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7"/>
                    </a:moveTo>
                    <a:lnTo>
                      <a:pt x="14" y="4"/>
                    </a:lnTo>
                    <a:lnTo>
                      <a:pt x="14" y="2"/>
                    </a:lnTo>
                    <a:lnTo>
                      <a:pt x="12" y="0"/>
                    </a:lnTo>
                    <a:lnTo>
                      <a:pt x="10" y="0"/>
                    </a:lnTo>
                    <a:lnTo>
                      <a:pt x="7" y="0"/>
                    </a:lnTo>
                    <a:lnTo>
                      <a:pt x="5" y="0"/>
                    </a:lnTo>
                    <a:lnTo>
                      <a:pt x="2" y="2"/>
                    </a:lnTo>
                    <a:lnTo>
                      <a:pt x="0" y="4"/>
                    </a:lnTo>
                    <a:lnTo>
                      <a:pt x="0" y="7"/>
                    </a:lnTo>
                    <a:lnTo>
                      <a:pt x="0" y="7"/>
                    </a:lnTo>
                    <a:lnTo>
                      <a:pt x="2" y="9"/>
                    </a:lnTo>
                    <a:lnTo>
                      <a:pt x="5" y="11"/>
                    </a:lnTo>
                    <a:lnTo>
                      <a:pt x="7" y="13"/>
                    </a:lnTo>
                    <a:lnTo>
                      <a:pt x="7" y="13"/>
                    </a:lnTo>
                    <a:lnTo>
                      <a:pt x="10" y="11"/>
                    </a:lnTo>
                    <a:lnTo>
                      <a:pt x="12" y="9"/>
                    </a:lnTo>
                    <a:lnTo>
                      <a:pt x="14" y="9"/>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16" name="Freeform 236"/>
              <p:cNvSpPr>
                <a:spLocks/>
              </p:cNvSpPr>
              <p:nvPr/>
            </p:nvSpPr>
            <p:spPr bwMode="auto">
              <a:xfrm>
                <a:off x="1296" y="2361"/>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17" name="Freeform 237"/>
              <p:cNvSpPr>
                <a:spLocks/>
              </p:cNvSpPr>
              <p:nvPr/>
            </p:nvSpPr>
            <p:spPr bwMode="auto">
              <a:xfrm>
                <a:off x="1296" y="2385"/>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18" name="Freeform 238"/>
              <p:cNvSpPr>
                <a:spLocks/>
              </p:cNvSpPr>
              <p:nvPr/>
            </p:nvSpPr>
            <p:spPr bwMode="auto">
              <a:xfrm>
                <a:off x="1296" y="2409"/>
                <a:ext cx="14" cy="13"/>
              </a:xfrm>
              <a:custGeom>
                <a:avLst/>
                <a:gdLst>
                  <a:gd name="T0" fmla="*/ 14 w 14"/>
                  <a:gd name="T1" fmla="*/ 6 h 13"/>
                  <a:gd name="T2" fmla="*/ 14 w 14"/>
                  <a:gd name="T3" fmla="*/ 4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4 h 13"/>
                  <a:gd name="T18" fmla="*/ 0 w 14"/>
                  <a:gd name="T19" fmla="*/ 6 h 13"/>
                  <a:gd name="T20" fmla="*/ 0 w 14"/>
                  <a:gd name="T21" fmla="*/ 6 h 13"/>
                  <a:gd name="T22" fmla="*/ 2 w 14"/>
                  <a:gd name="T23" fmla="*/ 8 h 13"/>
                  <a:gd name="T24" fmla="*/ 5 w 14"/>
                  <a:gd name="T25" fmla="*/ 11 h 13"/>
                  <a:gd name="T26" fmla="*/ 7 w 14"/>
                  <a:gd name="T27" fmla="*/ 13 h 13"/>
                  <a:gd name="T28" fmla="*/ 7 w 14"/>
                  <a:gd name="T29" fmla="*/ 13 h 13"/>
                  <a:gd name="T30" fmla="*/ 10 w 14"/>
                  <a:gd name="T31" fmla="*/ 11 h 13"/>
                  <a:gd name="T32" fmla="*/ 12 w 14"/>
                  <a:gd name="T33" fmla="*/ 8 h 13"/>
                  <a:gd name="T34" fmla="*/ 14 w 14"/>
                  <a:gd name="T35" fmla="*/ 8 h 13"/>
                  <a:gd name="T36" fmla="*/ 14 w 14"/>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1"/>
                    </a:lnTo>
                    <a:lnTo>
                      <a:pt x="7" y="13"/>
                    </a:lnTo>
                    <a:lnTo>
                      <a:pt x="7" y="13"/>
                    </a:lnTo>
                    <a:lnTo>
                      <a:pt x="10" y="11"/>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19" name="Freeform 239"/>
              <p:cNvSpPr>
                <a:spLocks/>
              </p:cNvSpPr>
              <p:nvPr/>
            </p:nvSpPr>
            <p:spPr bwMode="auto">
              <a:xfrm>
                <a:off x="1296" y="2434"/>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20" name="Freeform 240"/>
              <p:cNvSpPr>
                <a:spLocks/>
              </p:cNvSpPr>
              <p:nvPr/>
            </p:nvSpPr>
            <p:spPr bwMode="auto">
              <a:xfrm>
                <a:off x="1296" y="2458"/>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21" name="Freeform 241"/>
              <p:cNvSpPr>
                <a:spLocks/>
              </p:cNvSpPr>
              <p:nvPr/>
            </p:nvSpPr>
            <p:spPr bwMode="auto">
              <a:xfrm>
                <a:off x="1296" y="2482"/>
                <a:ext cx="14" cy="13"/>
              </a:xfrm>
              <a:custGeom>
                <a:avLst/>
                <a:gdLst>
                  <a:gd name="T0" fmla="*/ 14 w 14"/>
                  <a:gd name="T1" fmla="*/ 6 h 13"/>
                  <a:gd name="T2" fmla="*/ 14 w 14"/>
                  <a:gd name="T3" fmla="*/ 4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4 h 13"/>
                  <a:gd name="T18" fmla="*/ 0 w 14"/>
                  <a:gd name="T19" fmla="*/ 6 h 13"/>
                  <a:gd name="T20" fmla="*/ 0 w 14"/>
                  <a:gd name="T21" fmla="*/ 6 h 13"/>
                  <a:gd name="T22" fmla="*/ 2 w 14"/>
                  <a:gd name="T23" fmla="*/ 8 h 13"/>
                  <a:gd name="T24" fmla="*/ 5 w 14"/>
                  <a:gd name="T25" fmla="*/ 10 h 13"/>
                  <a:gd name="T26" fmla="*/ 7 w 14"/>
                  <a:gd name="T27" fmla="*/ 13 h 13"/>
                  <a:gd name="T28" fmla="*/ 7 w 14"/>
                  <a:gd name="T29" fmla="*/ 13 h 13"/>
                  <a:gd name="T30" fmla="*/ 10 w 14"/>
                  <a:gd name="T31" fmla="*/ 10 h 13"/>
                  <a:gd name="T32" fmla="*/ 12 w 14"/>
                  <a:gd name="T33" fmla="*/ 8 h 13"/>
                  <a:gd name="T34" fmla="*/ 14 w 14"/>
                  <a:gd name="T35" fmla="*/ 8 h 13"/>
                  <a:gd name="T36" fmla="*/ 14 w 14"/>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3"/>
                    </a:lnTo>
                    <a:lnTo>
                      <a:pt x="7" y="13"/>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22" name="Freeform 242"/>
              <p:cNvSpPr>
                <a:spLocks/>
              </p:cNvSpPr>
              <p:nvPr/>
            </p:nvSpPr>
            <p:spPr bwMode="auto">
              <a:xfrm>
                <a:off x="1296" y="2507"/>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23" name="Freeform 243"/>
              <p:cNvSpPr>
                <a:spLocks/>
              </p:cNvSpPr>
              <p:nvPr/>
            </p:nvSpPr>
            <p:spPr bwMode="auto">
              <a:xfrm>
                <a:off x="1296" y="2531"/>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24" name="Freeform 244"/>
              <p:cNvSpPr>
                <a:spLocks/>
              </p:cNvSpPr>
              <p:nvPr/>
            </p:nvSpPr>
            <p:spPr bwMode="auto">
              <a:xfrm>
                <a:off x="1296" y="2555"/>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25" name="Freeform 245"/>
              <p:cNvSpPr>
                <a:spLocks/>
              </p:cNvSpPr>
              <p:nvPr/>
            </p:nvSpPr>
            <p:spPr bwMode="auto">
              <a:xfrm>
                <a:off x="1296" y="2580"/>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26" name="Freeform 246"/>
              <p:cNvSpPr>
                <a:spLocks/>
              </p:cNvSpPr>
              <p:nvPr/>
            </p:nvSpPr>
            <p:spPr bwMode="auto">
              <a:xfrm>
                <a:off x="1296" y="2604"/>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27" name="Freeform 247"/>
              <p:cNvSpPr>
                <a:spLocks/>
              </p:cNvSpPr>
              <p:nvPr/>
            </p:nvSpPr>
            <p:spPr bwMode="auto">
              <a:xfrm>
                <a:off x="1296" y="2628"/>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28" name="Freeform 248"/>
              <p:cNvSpPr>
                <a:spLocks/>
              </p:cNvSpPr>
              <p:nvPr/>
            </p:nvSpPr>
            <p:spPr bwMode="auto">
              <a:xfrm>
                <a:off x="1296" y="2653"/>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29" name="Freeform 249"/>
              <p:cNvSpPr>
                <a:spLocks/>
              </p:cNvSpPr>
              <p:nvPr/>
            </p:nvSpPr>
            <p:spPr bwMode="auto">
              <a:xfrm>
                <a:off x="1296" y="2677"/>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30" name="Freeform 250"/>
              <p:cNvSpPr>
                <a:spLocks/>
              </p:cNvSpPr>
              <p:nvPr/>
            </p:nvSpPr>
            <p:spPr bwMode="auto">
              <a:xfrm>
                <a:off x="1296" y="2701"/>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31" name="Freeform 251"/>
              <p:cNvSpPr>
                <a:spLocks/>
              </p:cNvSpPr>
              <p:nvPr/>
            </p:nvSpPr>
            <p:spPr bwMode="auto">
              <a:xfrm>
                <a:off x="1296" y="2726"/>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32" name="Freeform 252"/>
              <p:cNvSpPr>
                <a:spLocks/>
              </p:cNvSpPr>
              <p:nvPr/>
            </p:nvSpPr>
            <p:spPr bwMode="auto">
              <a:xfrm>
                <a:off x="1296" y="2750"/>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33" name="Freeform 253"/>
              <p:cNvSpPr>
                <a:spLocks/>
              </p:cNvSpPr>
              <p:nvPr/>
            </p:nvSpPr>
            <p:spPr bwMode="auto">
              <a:xfrm>
                <a:off x="1296" y="2774"/>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34" name="Freeform 254"/>
              <p:cNvSpPr>
                <a:spLocks/>
              </p:cNvSpPr>
              <p:nvPr/>
            </p:nvSpPr>
            <p:spPr bwMode="auto">
              <a:xfrm>
                <a:off x="1296" y="2799"/>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35" name="Freeform 255"/>
              <p:cNvSpPr>
                <a:spLocks/>
              </p:cNvSpPr>
              <p:nvPr/>
            </p:nvSpPr>
            <p:spPr bwMode="auto">
              <a:xfrm>
                <a:off x="1296" y="2823"/>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36" name="Freeform 256"/>
              <p:cNvSpPr>
                <a:spLocks/>
              </p:cNvSpPr>
              <p:nvPr/>
            </p:nvSpPr>
            <p:spPr bwMode="auto">
              <a:xfrm>
                <a:off x="1296" y="2847"/>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37" name="Freeform 257"/>
              <p:cNvSpPr>
                <a:spLocks/>
              </p:cNvSpPr>
              <p:nvPr/>
            </p:nvSpPr>
            <p:spPr bwMode="auto">
              <a:xfrm>
                <a:off x="1296" y="2871"/>
                <a:ext cx="14" cy="13"/>
              </a:xfrm>
              <a:custGeom>
                <a:avLst/>
                <a:gdLst>
                  <a:gd name="T0" fmla="*/ 14 w 14"/>
                  <a:gd name="T1" fmla="*/ 7 h 13"/>
                  <a:gd name="T2" fmla="*/ 14 w 14"/>
                  <a:gd name="T3" fmla="*/ 5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5 h 13"/>
                  <a:gd name="T18" fmla="*/ 0 w 14"/>
                  <a:gd name="T19" fmla="*/ 7 h 13"/>
                  <a:gd name="T20" fmla="*/ 0 w 14"/>
                  <a:gd name="T21" fmla="*/ 7 h 13"/>
                  <a:gd name="T22" fmla="*/ 2 w 14"/>
                  <a:gd name="T23" fmla="*/ 9 h 13"/>
                  <a:gd name="T24" fmla="*/ 5 w 14"/>
                  <a:gd name="T25" fmla="*/ 11 h 13"/>
                  <a:gd name="T26" fmla="*/ 7 w 14"/>
                  <a:gd name="T27" fmla="*/ 13 h 13"/>
                  <a:gd name="T28" fmla="*/ 7 w 14"/>
                  <a:gd name="T29" fmla="*/ 13 h 13"/>
                  <a:gd name="T30" fmla="*/ 10 w 14"/>
                  <a:gd name="T31" fmla="*/ 11 h 13"/>
                  <a:gd name="T32" fmla="*/ 12 w 14"/>
                  <a:gd name="T33" fmla="*/ 9 h 13"/>
                  <a:gd name="T34" fmla="*/ 14 w 14"/>
                  <a:gd name="T35" fmla="*/ 9 h 13"/>
                  <a:gd name="T36" fmla="*/ 14 w 14"/>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7"/>
                    </a:moveTo>
                    <a:lnTo>
                      <a:pt x="14" y="5"/>
                    </a:lnTo>
                    <a:lnTo>
                      <a:pt x="14" y="2"/>
                    </a:lnTo>
                    <a:lnTo>
                      <a:pt x="12" y="0"/>
                    </a:lnTo>
                    <a:lnTo>
                      <a:pt x="10" y="0"/>
                    </a:lnTo>
                    <a:lnTo>
                      <a:pt x="7" y="0"/>
                    </a:lnTo>
                    <a:lnTo>
                      <a:pt x="5" y="0"/>
                    </a:lnTo>
                    <a:lnTo>
                      <a:pt x="2" y="2"/>
                    </a:lnTo>
                    <a:lnTo>
                      <a:pt x="0" y="5"/>
                    </a:lnTo>
                    <a:lnTo>
                      <a:pt x="0" y="7"/>
                    </a:lnTo>
                    <a:lnTo>
                      <a:pt x="0" y="7"/>
                    </a:lnTo>
                    <a:lnTo>
                      <a:pt x="2" y="9"/>
                    </a:lnTo>
                    <a:lnTo>
                      <a:pt x="5" y="11"/>
                    </a:lnTo>
                    <a:lnTo>
                      <a:pt x="7" y="13"/>
                    </a:lnTo>
                    <a:lnTo>
                      <a:pt x="7" y="13"/>
                    </a:lnTo>
                    <a:lnTo>
                      <a:pt x="10" y="11"/>
                    </a:lnTo>
                    <a:lnTo>
                      <a:pt x="12" y="9"/>
                    </a:lnTo>
                    <a:lnTo>
                      <a:pt x="14" y="9"/>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38" name="Freeform 258"/>
              <p:cNvSpPr>
                <a:spLocks/>
              </p:cNvSpPr>
              <p:nvPr/>
            </p:nvSpPr>
            <p:spPr bwMode="auto">
              <a:xfrm>
                <a:off x="1296" y="2896"/>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39" name="Freeform 259"/>
              <p:cNvSpPr>
                <a:spLocks/>
              </p:cNvSpPr>
              <p:nvPr/>
            </p:nvSpPr>
            <p:spPr bwMode="auto">
              <a:xfrm>
                <a:off x="1296" y="2920"/>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40" name="Freeform 260"/>
              <p:cNvSpPr>
                <a:spLocks/>
              </p:cNvSpPr>
              <p:nvPr/>
            </p:nvSpPr>
            <p:spPr bwMode="auto">
              <a:xfrm>
                <a:off x="1296" y="2944"/>
                <a:ext cx="14" cy="13"/>
              </a:xfrm>
              <a:custGeom>
                <a:avLst/>
                <a:gdLst>
                  <a:gd name="T0" fmla="*/ 14 w 14"/>
                  <a:gd name="T1" fmla="*/ 7 h 13"/>
                  <a:gd name="T2" fmla="*/ 14 w 14"/>
                  <a:gd name="T3" fmla="*/ 4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4 h 13"/>
                  <a:gd name="T18" fmla="*/ 0 w 14"/>
                  <a:gd name="T19" fmla="*/ 7 h 13"/>
                  <a:gd name="T20" fmla="*/ 0 w 14"/>
                  <a:gd name="T21" fmla="*/ 7 h 13"/>
                  <a:gd name="T22" fmla="*/ 2 w 14"/>
                  <a:gd name="T23" fmla="*/ 9 h 13"/>
                  <a:gd name="T24" fmla="*/ 5 w 14"/>
                  <a:gd name="T25" fmla="*/ 11 h 13"/>
                  <a:gd name="T26" fmla="*/ 7 w 14"/>
                  <a:gd name="T27" fmla="*/ 13 h 13"/>
                  <a:gd name="T28" fmla="*/ 7 w 14"/>
                  <a:gd name="T29" fmla="*/ 13 h 13"/>
                  <a:gd name="T30" fmla="*/ 10 w 14"/>
                  <a:gd name="T31" fmla="*/ 11 h 13"/>
                  <a:gd name="T32" fmla="*/ 12 w 14"/>
                  <a:gd name="T33" fmla="*/ 9 h 13"/>
                  <a:gd name="T34" fmla="*/ 14 w 14"/>
                  <a:gd name="T35" fmla="*/ 9 h 13"/>
                  <a:gd name="T36" fmla="*/ 14 w 14"/>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7"/>
                    </a:moveTo>
                    <a:lnTo>
                      <a:pt x="14" y="4"/>
                    </a:lnTo>
                    <a:lnTo>
                      <a:pt x="14" y="2"/>
                    </a:lnTo>
                    <a:lnTo>
                      <a:pt x="12" y="0"/>
                    </a:lnTo>
                    <a:lnTo>
                      <a:pt x="10" y="0"/>
                    </a:lnTo>
                    <a:lnTo>
                      <a:pt x="7" y="0"/>
                    </a:lnTo>
                    <a:lnTo>
                      <a:pt x="5" y="0"/>
                    </a:lnTo>
                    <a:lnTo>
                      <a:pt x="2" y="2"/>
                    </a:lnTo>
                    <a:lnTo>
                      <a:pt x="0" y="4"/>
                    </a:lnTo>
                    <a:lnTo>
                      <a:pt x="0" y="7"/>
                    </a:lnTo>
                    <a:lnTo>
                      <a:pt x="0" y="7"/>
                    </a:lnTo>
                    <a:lnTo>
                      <a:pt x="2" y="9"/>
                    </a:lnTo>
                    <a:lnTo>
                      <a:pt x="5" y="11"/>
                    </a:lnTo>
                    <a:lnTo>
                      <a:pt x="7" y="13"/>
                    </a:lnTo>
                    <a:lnTo>
                      <a:pt x="7" y="13"/>
                    </a:lnTo>
                    <a:lnTo>
                      <a:pt x="10" y="11"/>
                    </a:lnTo>
                    <a:lnTo>
                      <a:pt x="12" y="9"/>
                    </a:lnTo>
                    <a:lnTo>
                      <a:pt x="14" y="9"/>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41" name="Freeform 261"/>
              <p:cNvSpPr>
                <a:spLocks/>
              </p:cNvSpPr>
              <p:nvPr/>
            </p:nvSpPr>
            <p:spPr bwMode="auto">
              <a:xfrm>
                <a:off x="1296" y="2969"/>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42" name="Freeform 262"/>
              <p:cNvSpPr>
                <a:spLocks/>
              </p:cNvSpPr>
              <p:nvPr/>
            </p:nvSpPr>
            <p:spPr bwMode="auto">
              <a:xfrm>
                <a:off x="1296" y="2993"/>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43" name="Freeform 263"/>
              <p:cNvSpPr>
                <a:spLocks/>
              </p:cNvSpPr>
              <p:nvPr/>
            </p:nvSpPr>
            <p:spPr bwMode="auto">
              <a:xfrm>
                <a:off x="1296" y="3017"/>
                <a:ext cx="14" cy="13"/>
              </a:xfrm>
              <a:custGeom>
                <a:avLst/>
                <a:gdLst>
                  <a:gd name="T0" fmla="*/ 14 w 14"/>
                  <a:gd name="T1" fmla="*/ 6 h 13"/>
                  <a:gd name="T2" fmla="*/ 14 w 14"/>
                  <a:gd name="T3" fmla="*/ 4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4 h 13"/>
                  <a:gd name="T18" fmla="*/ 0 w 14"/>
                  <a:gd name="T19" fmla="*/ 6 h 13"/>
                  <a:gd name="T20" fmla="*/ 0 w 14"/>
                  <a:gd name="T21" fmla="*/ 6 h 13"/>
                  <a:gd name="T22" fmla="*/ 2 w 14"/>
                  <a:gd name="T23" fmla="*/ 8 h 13"/>
                  <a:gd name="T24" fmla="*/ 5 w 14"/>
                  <a:gd name="T25" fmla="*/ 11 h 13"/>
                  <a:gd name="T26" fmla="*/ 7 w 14"/>
                  <a:gd name="T27" fmla="*/ 13 h 13"/>
                  <a:gd name="T28" fmla="*/ 7 w 14"/>
                  <a:gd name="T29" fmla="*/ 13 h 13"/>
                  <a:gd name="T30" fmla="*/ 10 w 14"/>
                  <a:gd name="T31" fmla="*/ 11 h 13"/>
                  <a:gd name="T32" fmla="*/ 12 w 14"/>
                  <a:gd name="T33" fmla="*/ 8 h 13"/>
                  <a:gd name="T34" fmla="*/ 14 w 14"/>
                  <a:gd name="T35" fmla="*/ 8 h 13"/>
                  <a:gd name="T36" fmla="*/ 14 w 14"/>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1"/>
                    </a:lnTo>
                    <a:lnTo>
                      <a:pt x="7" y="13"/>
                    </a:lnTo>
                    <a:lnTo>
                      <a:pt x="7" y="13"/>
                    </a:lnTo>
                    <a:lnTo>
                      <a:pt x="10" y="11"/>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44" name="Freeform 264"/>
              <p:cNvSpPr>
                <a:spLocks/>
              </p:cNvSpPr>
              <p:nvPr/>
            </p:nvSpPr>
            <p:spPr bwMode="auto">
              <a:xfrm>
                <a:off x="1296" y="3042"/>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45" name="Freeform 265"/>
              <p:cNvSpPr>
                <a:spLocks/>
              </p:cNvSpPr>
              <p:nvPr/>
            </p:nvSpPr>
            <p:spPr bwMode="auto">
              <a:xfrm>
                <a:off x="1296" y="3066"/>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46" name="Freeform 266"/>
              <p:cNvSpPr>
                <a:spLocks/>
              </p:cNvSpPr>
              <p:nvPr/>
            </p:nvSpPr>
            <p:spPr bwMode="auto">
              <a:xfrm>
                <a:off x="1296" y="3090"/>
                <a:ext cx="14" cy="13"/>
              </a:xfrm>
              <a:custGeom>
                <a:avLst/>
                <a:gdLst>
                  <a:gd name="T0" fmla="*/ 14 w 14"/>
                  <a:gd name="T1" fmla="*/ 6 h 13"/>
                  <a:gd name="T2" fmla="*/ 14 w 14"/>
                  <a:gd name="T3" fmla="*/ 4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4 h 13"/>
                  <a:gd name="T18" fmla="*/ 0 w 14"/>
                  <a:gd name="T19" fmla="*/ 6 h 13"/>
                  <a:gd name="T20" fmla="*/ 0 w 14"/>
                  <a:gd name="T21" fmla="*/ 6 h 13"/>
                  <a:gd name="T22" fmla="*/ 2 w 14"/>
                  <a:gd name="T23" fmla="*/ 8 h 13"/>
                  <a:gd name="T24" fmla="*/ 5 w 14"/>
                  <a:gd name="T25" fmla="*/ 10 h 13"/>
                  <a:gd name="T26" fmla="*/ 7 w 14"/>
                  <a:gd name="T27" fmla="*/ 13 h 13"/>
                  <a:gd name="T28" fmla="*/ 7 w 14"/>
                  <a:gd name="T29" fmla="*/ 13 h 13"/>
                  <a:gd name="T30" fmla="*/ 10 w 14"/>
                  <a:gd name="T31" fmla="*/ 10 h 13"/>
                  <a:gd name="T32" fmla="*/ 12 w 14"/>
                  <a:gd name="T33" fmla="*/ 8 h 13"/>
                  <a:gd name="T34" fmla="*/ 14 w 14"/>
                  <a:gd name="T35" fmla="*/ 8 h 13"/>
                  <a:gd name="T36" fmla="*/ 14 w 14"/>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3"/>
                    </a:lnTo>
                    <a:lnTo>
                      <a:pt x="7" y="13"/>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47" name="Freeform 267"/>
              <p:cNvSpPr>
                <a:spLocks/>
              </p:cNvSpPr>
              <p:nvPr/>
            </p:nvSpPr>
            <p:spPr bwMode="auto">
              <a:xfrm>
                <a:off x="1296" y="3115"/>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48" name="Freeform 268"/>
              <p:cNvSpPr>
                <a:spLocks/>
              </p:cNvSpPr>
              <p:nvPr/>
            </p:nvSpPr>
            <p:spPr bwMode="auto">
              <a:xfrm>
                <a:off x="1296" y="3139"/>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49" name="Freeform 269"/>
              <p:cNvSpPr>
                <a:spLocks/>
              </p:cNvSpPr>
              <p:nvPr/>
            </p:nvSpPr>
            <p:spPr bwMode="auto">
              <a:xfrm>
                <a:off x="1296" y="3163"/>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0" name="Freeform 270"/>
              <p:cNvSpPr>
                <a:spLocks/>
              </p:cNvSpPr>
              <p:nvPr/>
            </p:nvSpPr>
            <p:spPr bwMode="auto">
              <a:xfrm>
                <a:off x="1296" y="3188"/>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1" name="Freeform 271"/>
              <p:cNvSpPr>
                <a:spLocks/>
              </p:cNvSpPr>
              <p:nvPr/>
            </p:nvSpPr>
            <p:spPr bwMode="auto">
              <a:xfrm>
                <a:off x="1296" y="3212"/>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2" name="Freeform 272"/>
              <p:cNvSpPr>
                <a:spLocks/>
              </p:cNvSpPr>
              <p:nvPr/>
            </p:nvSpPr>
            <p:spPr bwMode="auto">
              <a:xfrm>
                <a:off x="1296" y="3236"/>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3" name="Freeform 273"/>
              <p:cNvSpPr>
                <a:spLocks/>
              </p:cNvSpPr>
              <p:nvPr/>
            </p:nvSpPr>
            <p:spPr bwMode="auto">
              <a:xfrm>
                <a:off x="1296" y="3261"/>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4" name="Freeform 274"/>
              <p:cNvSpPr>
                <a:spLocks/>
              </p:cNvSpPr>
              <p:nvPr/>
            </p:nvSpPr>
            <p:spPr bwMode="auto">
              <a:xfrm>
                <a:off x="1296" y="3285"/>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5" name="Freeform 275"/>
              <p:cNvSpPr>
                <a:spLocks/>
              </p:cNvSpPr>
              <p:nvPr/>
            </p:nvSpPr>
            <p:spPr bwMode="auto">
              <a:xfrm>
                <a:off x="1296" y="3309"/>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6" name="Freeform 276"/>
              <p:cNvSpPr>
                <a:spLocks/>
              </p:cNvSpPr>
              <p:nvPr/>
            </p:nvSpPr>
            <p:spPr bwMode="auto">
              <a:xfrm>
                <a:off x="1296" y="3334"/>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7" name="Freeform 277"/>
              <p:cNvSpPr>
                <a:spLocks/>
              </p:cNvSpPr>
              <p:nvPr/>
            </p:nvSpPr>
            <p:spPr bwMode="auto">
              <a:xfrm>
                <a:off x="1296" y="3358"/>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8" name="Freeform 278"/>
              <p:cNvSpPr>
                <a:spLocks/>
              </p:cNvSpPr>
              <p:nvPr/>
            </p:nvSpPr>
            <p:spPr bwMode="auto">
              <a:xfrm>
                <a:off x="1296" y="3382"/>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9" name="Freeform 279"/>
              <p:cNvSpPr>
                <a:spLocks/>
              </p:cNvSpPr>
              <p:nvPr/>
            </p:nvSpPr>
            <p:spPr bwMode="auto">
              <a:xfrm>
                <a:off x="1296" y="3407"/>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60" name="Freeform 280"/>
              <p:cNvSpPr>
                <a:spLocks/>
              </p:cNvSpPr>
              <p:nvPr/>
            </p:nvSpPr>
            <p:spPr bwMode="auto">
              <a:xfrm>
                <a:off x="1296" y="3431"/>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61" name="Freeform 281"/>
              <p:cNvSpPr>
                <a:spLocks/>
              </p:cNvSpPr>
              <p:nvPr/>
            </p:nvSpPr>
            <p:spPr bwMode="auto">
              <a:xfrm>
                <a:off x="1296" y="3455"/>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62" name="Freeform 282"/>
              <p:cNvSpPr>
                <a:spLocks/>
              </p:cNvSpPr>
              <p:nvPr/>
            </p:nvSpPr>
            <p:spPr bwMode="auto">
              <a:xfrm>
                <a:off x="1296" y="3479"/>
                <a:ext cx="14" cy="13"/>
              </a:xfrm>
              <a:custGeom>
                <a:avLst/>
                <a:gdLst>
                  <a:gd name="T0" fmla="*/ 14 w 14"/>
                  <a:gd name="T1" fmla="*/ 7 h 13"/>
                  <a:gd name="T2" fmla="*/ 14 w 14"/>
                  <a:gd name="T3" fmla="*/ 5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5 h 13"/>
                  <a:gd name="T18" fmla="*/ 0 w 14"/>
                  <a:gd name="T19" fmla="*/ 7 h 13"/>
                  <a:gd name="T20" fmla="*/ 0 w 14"/>
                  <a:gd name="T21" fmla="*/ 7 h 13"/>
                  <a:gd name="T22" fmla="*/ 2 w 14"/>
                  <a:gd name="T23" fmla="*/ 9 h 13"/>
                  <a:gd name="T24" fmla="*/ 5 w 14"/>
                  <a:gd name="T25" fmla="*/ 11 h 13"/>
                  <a:gd name="T26" fmla="*/ 7 w 14"/>
                  <a:gd name="T27" fmla="*/ 13 h 13"/>
                  <a:gd name="T28" fmla="*/ 7 w 14"/>
                  <a:gd name="T29" fmla="*/ 13 h 13"/>
                  <a:gd name="T30" fmla="*/ 10 w 14"/>
                  <a:gd name="T31" fmla="*/ 11 h 13"/>
                  <a:gd name="T32" fmla="*/ 12 w 14"/>
                  <a:gd name="T33" fmla="*/ 9 h 13"/>
                  <a:gd name="T34" fmla="*/ 14 w 14"/>
                  <a:gd name="T35" fmla="*/ 9 h 13"/>
                  <a:gd name="T36" fmla="*/ 14 w 14"/>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7"/>
                    </a:moveTo>
                    <a:lnTo>
                      <a:pt x="14" y="5"/>
                    </a:lnTo>
                    <a:lnTo>
                      <a:pt x="14" y="2"/>
                    </a:lnTo>
                    <a:lnTo>
                      <a:pt x="12" y="0"/>
                    </a:lnTo>
                    <a:lnTo>
                      <a:pt x="10" y="0"/>
                    </a:lnTo>
                    <a:lnTo>
                      <a:pt x="7" y="0"/>
                    </a:lnTo>
                    <a:lnTo>
                      <a:pt x="5" y="0"/>
                    </a:lnTo>
                    <a:lnTo>
                      <a:pt x="2" y="2"/>
                    </a:lnTo>
                    <a:lnTo>
                      <a:pt x="0" y="5"/>
                    </a:lnTo>
                    <a:lnTo>
                      <a:pt x="0" y="7"/>
                    </a:lnTo>
                    <a:lnTo>
                      <a:pt x="0" y="7"/>
                    </a:lnTo>
                    <a:lnTo>
                      <a:pt x="2" y="9"/>
                    </a:lnTo>
                    <a:lnTo>
                      <a:pt x="5" y="11"/>
                    </a:lnTo>
                    <a:lnTo>
                      <a:pt x="7" y="13"/>
                    </a:lnTo>
                    <a:lnTo>
                      <a:pt x="7" y="13"/>
                    </a:lnTo>
                    <a:lnTo>
                      <a:pt x="10" y="11"/>
                    </a:lnTo>
                    <a:lnTo>
                      <a:pt x="12" y="9"/>
                    </a:lnTo>
                    <a:lnTo>
                      <a:pt x="14" y="9"/>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63" name="Freeform 283"/>
              <p:cNvSpPr>
                <a:spLocks/>
              </p:cNvSpPr>
              <p:nvPr/>
            </p:nvSpPr>
            <p:spPr bwMode="auto">
              <a:xfrm>
                <a:off x="1296" y="3504"/>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64" name="Freeform 284"/>
              <p:cNvSpPr>
                <a:spLocks/>
              </p:cNvSpPr>
              <p:nvPr/>
            </p:nvSpPr>
            <p:spPr bwMode="auto">
              <a:xfrm>
                <a:off x="1296" y="3528"/>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65" name="Freeform 285"/>
              <p:cNvSpPr>
                <a:spLocks/>
              </p:cNvSpPr>
              <p:nvPr/>
            </p:nvSpPr>
            <p:spPr bwMode="auto">
              <a:xfrm>
                <a:off x="1296" y="3552"/>
                <a:ext cx="14" cy="13"/>
              </a:xfrm>
              <a:custGeom>
                <a:avLst/>
                <a:gdLst>
                  <a:gd name="T0" fmla="*/ 14 w 14"/>
                  <a:gd name="T1" fmla="*/ 7 h 13"/>
                  <a:gd name="T2" fmla="*/ 14 w 14"/>
                  <a:gd name="T3" fmla="*/ 4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4 h 13"/>
                  <a:gd name="T18" fmla="*/ 0 w 14"/>
                  <a:gd name="T19" fmla="*/ 7 h 13"/>
                  <a:gd name="T20" fmla="*/ 0 w 14"/>
                  <a:gd name="T21" fmla="*/ 7 h 13"/>
                  <a:gd name="T22" fmla="*/ 2 w 14"/>
                  <a:gd name="T23" fmla="*/ 9 h 13"/>
                  <a:gd name="T24" fmla="*/ 5 w 14"/>
                  <a:gd name="T25" fmla="*/ 11 h 13"/>
                  <a:gd name="T26" fmla="*/ 7 w 14"/>
                  <a:gd name="T27" fmla="*/ 13 h 13"/>
                  <a:gd name="T28" fmla="*/ 7 w 14"/>
                  <a:gd name="T29" fmla="*/ 13 h 13"/>
                  <a:gd name="T30" fmla="*/ 10 w 14"/>
                  <a:gd name="T31" fmla="*/ 11 h 13"/>
                  <a:gd name="T32" fmla="*/ 12 w 14"/>
                  <a:gd name="T33" fmla="*/ 9 h 13"/>
                  <a:gd name="T34" fmla="*/ 14 w 14"/>
                  <a:gd name="T35" fmla="*/ 9 h 13"/>
                  <a:gd name="T36" fmla="*/ 14 w 14"/>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7"/>
                    </a:moveTo>
                    <a:lnTo>
                      <a:pt x="14" y="4"/>
                    </a:lnTo>
                    <a:lnTo>
                      <a:pt x="14" y="2"/>
                    </a:lnTo>
                    <a:lnTo>
                      <a:pt x="12" y="0"/>
                    </a:lnTo>
                    <a:lnTo>
                      <a:pt x="10" y="0"/>
                    </a:lnTo>
                    <a:lnTo>
                      <a:pt x="7" y="0"/>
                    </a:lnTo>
                    <a:lnTo>
                      <a:pt x="5" y="0"/>
                    </a:lnTo>
                    <a:lnTo>
                      <a:pt x="2" y="2"/>
                    </a:lnTo>
                    <a:lnTo>
                      <a:pt x="0" y="4"/>
                    </a:lnTo>
                    <a:lnTo>
                      <a:pt x="0" y="7"/>
                    </a:lnTo>
                    <a:lnTo>
                      <a:pt x="0" y="7"/>
                    </a:lnTo>
                    <a:lnTo>
                      <a:pt x="2" y="9"/>
                    </a:lnTo>
                    <a:lnTo>
                      <a:pt x="5" y="11"/>
                    </a:lnTo>
                    <a:lnTo>
                      <a:pt x="7" y="13"/>
                    </a:lnTo>
                    <a:lnTo>
                      <a:pt x="7" y="13"/>
                    </a:lnTo>
                    <a:lnTo>
                      <a:pt x="10" y="11"/>
                    </a:lnTo>
                    <a:lnTo>
                      <a:pt x="12" y="9"/>
                    </a:lnTo>
                    <a:lnTo>
                      <a:pt x="14" y="9"/>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66" name="Freeform 286"/>
              <p:cNvSpPr>
                <a:spLocks/>
              </p:cNvSpPr>
              <p:nvPr/>
            </p:nvSpPr>
            <p:spPr bwMode="auto">
              <a:xfrm>
                <a:off x="1296" y="3577"/>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67" name="Freeform 287"/>
              <p:cNvSpPr>
                <a:spLocks/>
              </p:cNvSpPr>
              <p:nvPr/>
            </p:nvSpPr>
            <p:spPr bwMode="auto">
              <a:xfrm>
                <a:off x="1296" y="3601"/>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68" name="Freeform 288"/>
              <p:cNvSpPr>
                <a:spLocks/>
              </p:cNvSpPr>
              <p:nvPr/>
            </p:nvSpPr>
            <p:spPr bwMode="auto">
              <a:xfrm>
                <a:off x="1296" y="3625"/>
                <a:ext cx="14" cy="13"/>
              </a:xfrm>
              <a:custGeom>
                <a:avLst/>
                <a:gdLst>
                  <a:gd name="T0" fmla="*/ 14 w 14"/>
                  <a:gd name="T1" fmla="*/ 6 h 13"/>
                  <a:gd name="T2" fmla="*/ 14 w 14"/>
                  <a:gd name="T3" fmla="*/ 4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4 h 13"/>
                  <a:gd name="T18" fmla="*/ 0 w 14"/>
                  <a:gd name="T19" fmla="*/ 6 h 13"/>
                  <a:gd name="T20" fmla="*/ 0 w 14"/>
                  <a:gd name="T21" fmla="*/ 6 h 13"/>
                  <a:gd name="T22" fmla="*/ 2 w 14"/>
                  <a:gd name="T23" fmla="*/ 8 h 13"/>
                  <a:gd name="T24" fmla="*/ 5 w 14"/>
                  <a:gd name="T25" fmla="*/ 11 h 13"/>
                  <a:gd name="T26" fmla="*/ 7 w 14"/>
                  <a:gd name="T27" fmla="*/ 13 h 13"/>
                  <a:gd name="T28" fmla="*/ 7 w 14"/>
                  <a:gd name="T29" fmla="*/ 13 h 13"/>
                  <a:gd name="T30" fmla="*/ 10 w 14"/>
                  <a:gd name="T31" fmla="*/ 11 h 13"/>
                  <a:gd name="T32" fmla="*/ 12 w 14"/>
                  <a:gd name="T33" fmla="*/ 8 h 13"/>
                  <a:gd name="T34" fmla="*/ 14 w 14"/>
                  <a:gd name="T35" fmla="*/ 8 h 13"/>
                  <a:gd name="T36" fmla="*/ 14 w 14"/>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1"/>
                    </a:lnTo>
                    <a:lnTo>
                      <a:pt x="7" y="13"/>
                    </a:lnTo>
                    <a:lnTo>
                      <a:pt x="7" y="13"/>
                    </a:lnTo>
                    <a:lnTo>
                      <a:pt x="10" y="11"/>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69" name="Freeform 289"/>
              <p:cNvSpPr>
                <a:spLocks/>
              </p:cNvSpPr>
              <p:nvPr/>
            </p:nvSpPr>
            <p:spPr bwMode="auto">
              <a:xfrm>
                <a:off x="1296" y="3650"/>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70" name="Freeform 290"/>
              <p:cNvSpPr>
                <a:spLocks/>
              </p:cNvSpPr>
              <p:nvPr/>
            </p:nvSpPr>
            <p:spPr bwMode="auto">
              <a:xfrm>
                <a:off x="1296" y="3674"/>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71" name="Freeform 291"/>
              <p:cNvSpPr>
                <a:spLocks/>
              </p:cNvSpPr>
              <p:nvPr/>
            </p:nvSpPr>
            <p:spPr bwMode="auto">
              <a:xfrm>
                <a:off x="1296" y="3698"/>
                <a:ext cx="14" cy="13"/>
              </a:xfrm>
              <a:custGeom>
                <a:avLst/>
                <a:gdLst>
                  <a:gd name="T0" fmla="*/ 14 w 14"/>
                  <a:gd name="T1" fmla="*/ 6 h 13"/>
                  <a:gd name="T2" fmla="*/ 14 w 14"/>
                  <a:gd name="T3" fmla="*/ 4 h 13"/>
                  <a:gd name="T4" fmla="*/ 14 w 14"/>
                  <a:gd name="T5" fmla="*/ 2 h 13"/>
                  <a:gd name="T6" fmla="*/ 12 w 14"/>
                  <a:gd name="T7" fmla="*/ 0 h 13"/>
                  <a:gd name="T8" fmla="*/ 10 w 14"/>
                  <a:gd name="T9" fmla="*/ 0 h 13"/>
                  <a:gd name="T10" fmla="*/ 7 w 14"/>
                  <a:gd name="T11" fmla="*/ 0 h 13"/>
                  <a:gd name="T12" fmla="*/ 5 w 14"/>
                  <a:gd name="T13" fmla="*/ 0 h 13"/>
                  <a:gd name="T14" fmla="*/ 2 w 14"/>
                  <a:gd name="T15" fmla="*/ 2 h 13"/>
                  <a:gd name="T16" fmla="*/ 0 w 14"/>
                  <a:gd name="T17" fmla="*/ 4 h 13"/>
                  <a:gd name="T18" fmla="*/ 0 w 14"/>
                  <a:gd name="T19" fmla="*/ 6 h 13"/>
                  <a:gd name="T20" fmla="*/ 0 w 14"/>
                  <a:gd name="T21" fmla="*/ 6 h 13"/>
                  <a:gd name="T22" fmla="*/ 2 w 14"/>
                  <a:gd name="T23" fmla="*/ 8 h 13"/>
                  <a:gd name="T24" fmla="*/ 5 w 14"/>
                  <a:gd name="T25" fmla="*/ 10 h 13"/>
                  <a:gd name="T26" fmla="*/ 7 w 14"/>
                  <a:gd name="T27" fmla="*/ 13 h 13"/>
                  <a:gd name="T28" fmla="*/ 7 w 14"/>
                  <a:gd name="T29" fmla="*/ 13 h 13"/>
                  <a:gd name="T30" fmla="*/ 10 w 14"/>
                  <a:gd name="T31" fmla="*/ 10 h 13"/>
                  <a:gd name="T32" fmla="*/ 12 w 14"/>
                  <a:gd name="T33" fmla="*/ 8 h 13"/>
                  <a:gd name="T34" fmla="*/ 14 w 14"/>
                  <a:gd name="T35" fmla="*/ 8 h 13"/>
                  <a:gd name="T36" fmla="*/ 14 w 14"/>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3">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3"/>
                    </a:lnTo>
                    <a:lnTo>
                      <a:pt x="7" y="13"/>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72" name="Freeform 292"/>
              <p:cNvSpPr>
                <a:spLocks/>
              </p:cNvSpPr>
              <p:nvPr/>
            </p:nvSpPr>
            <p:spPr bwMode="auto">
              <a:xfrm>
                <a:off x="1296" y="3723"/>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73" name="Freeform 293"/>
              <p:cNvSpPr>
                <a:spLocks/>
              </p:cNvSpPr>
              <p:nvPr/>
            </p:nvSpPr>
            <p:spPr bwMode="auto">
              <a:xfrm>
                <a:off x="1296" y="3747"/>
                <a:ext cx="14" cy="12"/>
              </a:xfrm>
              <a:custGeom>
                <a:avLst/>
                <a:gdLst>
                  <a:gd name="T0" fmla="*/ 14 w 14"/>
                  <a:gd name="T1" fmla="*/ 6 h 12"/>
                  <a:gd name="T2" fmla="*/ 14 w 14"/>
                  <a:gd name="T3" fmla="*/ 4 h 12"/>
                  <a:gd name="T4" fmla="*/ 14 w 14"/>
                  <a:gd name="T5" fmla="*/ 2 h 12"/>
                  <a:gd name="T6" fmla="*/ 12 w 14"/>
                  <a:gd name="T7" fmla="*/ 0 h 12"/>
                  <a:gd name="T8" fmla="*/ 10 w 14"/>
                  <a:gd name="T9" fmla="*/ 0 h 12"/>
                  <a:gd name="T10" fmla="*/ 7 w 14"/>
                  <a:gd name="T11" fmla="*/ 0 h 12"/>
                  <a:gd name="T12" fmla="*/ 5 w 14"/>
                  <a:gd name="T13" fmla="*/ 0 h 12"/>
                  <a:gd name="T14" fmla="*/ 2 w 14"/>
                  <a:gd name="T15" fmla="*/ 2 h 12"/>
                  <a:gd name="T16" fmla="*/ 0 w 14"/>
                  <a:gd name="T17" fmla="*/ 4 h 12"/>
                  <a:gd name="T18" fmla="*/ 0 w 14"/>
                  <a:gd name="T19" fmla="*/ 6 h 12"/>
                  <a:gd name="T20" fmla="*/ 0 w 14"/>
                  <a:gd name="T21" fmla="*/ 6 h 12"/>
                  <a:gd name="T22" fmla="*/ 2 w 14"/>
                  <a:gd name="T23" fmla="*/ 8 h 12"/>
                  <a:gd name="T24" fmla="*/ 5 w 14"/>
                  <a:gd name="T25" fmla="*/ 10 h 12"/>
                  <a:gd name="T26" fmla="*/ 7 w 14"/>
                  <a:gd name="T27" fmla="*/ 12 h 12"/>
                  <a:gd name="T28" fmla="*/ 7 w 14"/>
                  <a:gd name="T29" fmla="*/ 12 h 12"/>
                  <a:gd name="T30" fmla="*/ 10 w 14"/>
                  <a:gd name="T31" fmla="*/ 10 h 12"/>
                  <a:gd name="T32" fmla="*/ 12 w 14"/>
                  <a:gd name="T33" fmla="*/ 8 h 12"/>
                  <a:gd name="T34" fmla="*/ 14 w 14"/>
                  <a:gd name="T35" fmla="*/ 8 h 12"/>
                  <a:gd name="T36" fmla="*/ 14 w 14"/>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2">
                    <a:moveTo>
                      <a:pt x="14" y="6"/>
                    </a:moveTo>
                    <a:lnTo>
                      <a:pt x="14" y="4"/>
                    </a:lnTo>
                    <a:lnTo>
                      <a:pt x="14" y="2"/>
                    </a:lnTo>
                    <a:lnTo>
                      <a:pt x="12" y="0"/>
                    </a:lnTo>
                    <a:lnTo>
                      <a:pt x="10" y="0"/>
                    </a:lnTo>
                    <a:lnTo>
                      <a:pt x="7" y="0"/>
                    </a:lnTo>
                    <a:lnTo>
                      <a:pt x="5" y="0"/>
                    </a:lnTo>
                    <a:lnTo>
                      <a:pt x="2" y="2"/>
                    </a:lnTo>
                    <a:lnTo>
                      <a:pt x="0" y="4"/>
                    </a:lnTo>
                    <a:lnTo>
                      <a:pt x="0" y="6"/>
                    </a:lnTo>
                    <a:lnTo>
                      <a:pt x="0" y="6"/>
                    </a:lnTo>
                    <a:lnTo>
                      <a:pt x="2" y="8"/>
                    </a:lnTo>
                    <a:lnTo>
                      <a:pt x="5" y="10"/>
                    </a:lnTo>
                    <a:lnTo>
                      <a:pt x="7" y="12"/>
                    </a:lnTo>
                    <a:lnTo>
                      <a:pt x="7" y="12"/>
                    </a:lnTo>
                    <a:lnTo>
                      <a:pt x="10" y="10"/>
                    </a:lnTo>
                    <a:lnTo>
                      <a:pt x="12" y="8"/>
                    </a:lnTo>
                    <a:lnTo>
                      <a:pt x="14" y="8"/>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grpSp>
        <p:grpSp>
          <p:nvGrpSpPr>
            <p:cNvPr id="1297" name="Group 391"/>
            <p:cNvGrpSpPr>
              <a:grpSpLocks/>
            </p:cNvGrpSpPr>
            <p:nvPr/>
          </p:nvGrpSpPr>
          <p:grpSpPr bwMode="auto">
            <a:xfrm>
              <a:off x="1543" y="1475"/>
              <a:ext cx="15" cy="2323"/>
              <a:chOff x="1543" y="1475"/>
              <a:chExt cx="15" cy="2323"/>
            </a:xfrm>
          </p:grpSpPr>
          <p:sp>
            <p:nvSpPr>
              <p:cNvPr id="2182" name="Freeform 295"/>
              <p:cNvSpPr>
                <a:spLocks/>
              </p:cNvSpPr>
              <p:nvPr/>
            </p:nvSpPr>
            <p:spPr bwMode="auto">
              <a:xfrm>
                <a:off x="1543" y="1475"/>
                <a:ext cx="15" cy="12"/>
              </a:xfrm>
              <a:custGeom>
                <a:avLst/>
                <a:gdLst>
                  <a:gd name="T0" fmla="*/ 15 w 15"/>
                  <a:gd name="T1" fmla="*/ 8 h 12"/>
                  <a:gd name="T2" fmla="*/ 15 w 15"/>
                  <a:gd name="T3" fmla="*/ 6 h 12"/>
                  <a:gd name="T4" fmla="*/ 12 w 15"/>
                  <a:gd name="T5" fmla="*/ 4 h 12"/>
                  <a:gd name="T6" fmla="*/ 10 w 15"/>
                  <a:gd name="T7" fmla="*/ 2 h 12"/>
                  <a:gd name="T8" fmla="*/ 7 w 15"/>
                  <a:gd name="T9" fmla="*/ 0 h 12"/>
                  <a:gd name="T10" fmla="*/ 7 w 15"/>
                  <a:gd name="T11" fmla="*/ 0 h 12"/>
                  <a:gd name="T12" fmla="*/ 5 w 15"/>
                  <a:gd name="T13" fmla="*/ 2 h 12"/>
                  <a:gd name="T14" fmla="*/ 3 w 15"/>
                  <a:gd name="T15" fmla="*/ 4 h 12"/>
                  <a:gd name="T16" fmla="*/ 0 w 15"/>
                  <a:gd name="T17" fmla="*/ 6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2">
                    <a:moveTo>
                      <a:pt x="15" y="8"/>
                    </a:moveTo>
                    <a:lnTo>
                      <a:pt x="15" y="6"/>
                    </a:lnTo>
                    <a:lnTo>
                      <a:pt x="12" y="4"/>
                    </a:lnTo>
                    <a:lnTo>
                      <a:pt x="10" y="2"/>
                    </a:lnTo>
                    <a:lnTo>
                      <a:pt x="7" y="0"/>
                    </a:lnTo>
                    <a:lnTo>
                      <a:pt x="7" y="0"/>
                    </a:lnTo>
                    <a:lnTo>
                      <a:pt x="5" y="2"/>
                    </a:lnTo>
                    <a:lnTo>
                      <a:pt x="3" y="4"/>
                    </a:lnTo>
                    <a:lnTo>
                      <a:pt x="0" y="6"/>
                    </a:lnTo>
                    <a:lnTo>
                      <a:pt x="0" y="6"/>
                    </a:lnTo>
                    <a:lnTo>
                      <a:pt x="0" y="6"/>
                    </a:lnTo>
                    <a:lnTo>
                      <a:pt x="3" y="8"/>
                    </a:lnTo>
                    <a:lnTo>
                      <a:pt x="5" y="10"/>
                    </a:lnTo>
                    <a:lnTo>
                      <a:pt x="7" y="12"/>
                    </a:lnTo>
                    <a:lnTo>
                      <a:pt x="7" y="12"/>
                    </a:lnTo>
                    <a:lnTo>
                      <a:pt x="10" y="10"/>
                    </a:lnTo>
                    <a:lnTo>
                      <a:pt x="12" y="8"/>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83" name="Freeform 296"/>
              <p:cNvSpPr>
                <a:spLocks/>
              </p:cNvSpPr>
              <p:nvPr/>
            </p:nvSpPr>
            <p:spPr bwMode="auto">
              <a:xfrm>
                <a:off x="1543" y="1499"/>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84" name="Freeform 297"/>
              <p:cNvSpPr>
                <a:spLocks/>
              </p:cNvSpPr>
              <p:nvPr/>
            </p:nvSpPr>
            <p:spPr bwMode="auto">
              <a:xfrm>
                <a:off x="1543" y="15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85" name="Freeform 298"/>
              <p:cNvSpPr>
                <a:spLocks/>
              </p:cNvSpPr>
              <p:nvPr/>
            </p:nvSpPr>
            <p:spPr bwMode="auto">
              <a:xfrm>
                <a:off x="1543" y="15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86" name="Freeform 299"/>
              <p:cNvSpPr>
                <a:spLocks/>
              </p:cNvSpPr>
              <p:nvPr/>
            </p:nvSpPr>
            <p:spPr bwMode="auto">
              <a:xfrm>
                <a:off x="1543" y="1572"/>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87" name="Freeform 300"/>
              <p:cNvSpPr>
                <a:spLocks/>
              </p:cNvSpPr>
              <p:nvPr/>
            </p:nvSpPr>
            <p:spPr bwMode="auto">
              <a:xfrm>
                <a:off x="1543" y="15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88" name="Freeform 301"/>
              <p:cNvSpPr>
                <a:spLocks/>
              </p:cNvSpPr>
              <p:nvPr/>
            </p:nvSpPr>
            <p:spPr bwMode="auto">
              <a:xfrm>
                <a:off x="1543" y="16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89" name="Freeform 302"/>
              <p:cNvSpPr>
                <a:spLocks/>
              </p:cNvSpPr>
              <p:nvPr/>
            </p:nvSpPr>
            <p:spPr bwMode="auto">
              <a:xfrm>
                <a:off x="1543" y="16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90" name="Freeform 303"/>
              <p:cNvSpPr>
                <a:spLocks/>
              </p:cNvSpPr>
              <p:nvPr/>
            </p:nvSpPr>
            <p:spPr bwMode="auto">
              <a:xfrm>
                <a:off x="1543" y="167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91" name="Freeform 304"/>
              <p:cNvSpPr>
                <a:spLocks/>
              </p:cNvSpPr>
              <p:nvPr/>
            </p:nvSpPr>
            <p:spPr bwMode="auto">
              <a:xfrm>
                <a:off x="1543" y="16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92" name="Freeform 305"/>
              <p:cNvSpPr>
                <a:spLocks/>
              </p:cNvSpPr>
              <p:nvPr/>
            </p:nvSpPr>
            <p:spPr bwMode="auto">
              <a:xfrm>
                <a:off x="1543" y="17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93" name="Freeform 306"/>
              <p:cNvSpPr>
                <a:spLocks/>
              </p:cNvSpPr>
              <p:nvPr/>
            </p:nvSpPr>
            <p:spPr bwMode="auto">
              <a:xfrm>
                <a:off x="1543" y="174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94" name="Freeform 307"/>
              <p:cNvSpPr>
                <a:spLocks/>
              </p:cNvSpPr>
              <p:nvPr/>
            </p:nvSpPr>
            <p:spPr bwMode="auto">
              <a:xfrm>
                <a:off x="1543" y="17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95" name="Freeform 308"/>
              <p:cNvSpPr>
                <a:spLocks/>
              </p:cNvSpPr>
              <p:nvPr/>
            </p:nvSpPr>
            <p:spPr bwMode="auto">
              <a:xfrm>
                <a:off x="1543" y="17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96" name="Freeform 309"/>
              <p:cNvSpPr>
                <a:spLocks/>
              </p:cNvSpPr>
              <p:nvPr/>
            </p:nvSpPr>
            <p:spPr bwMode="auto">
              <a:xfrm>
                <a:off x="1543" y="181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97" name="Freeform 310"/>
              <p:cNvSpPr>
                <a:spLocks/>
              </p:cNvSpPr>
              <p:nvPr/>
            </p:nvSpPr>
            <p:spPr bwMode="auto">
              <a:xfrm>
                <a:off x="1543" y="18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98" name="Freeform 311"/>
              <p:cNvSpPr>
                <a:spLocks/>
              </p:cNvSpPr>
              <p:nvPr/>
            </p:nvSpPr>
            <p:spPr bwMode="auto">
              <a:xfrm>
                <a:off x="1543" y="18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99" name="Freeform 312"/>
              <p:cNvSpPr>
                <a:spLocks/>
              </p:cNvSpPr>
              <p:nvPr/>
            </p:nvSpPr>
            <p:spPr bwMode="auto">
              <a:xfrm>
                <a:off x="1543" y="188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00" name="Freeform 313"/>
              <p:cNvSpPr>
                <a:spLocks/>
              </p:cNvSpPr>
              <p:nvPr/>
            </p:nvSpPr>
            <p:spPr bwMode="auto">
              <a:xfrm>
                <a:off x="1543" y="19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01" name="Freeform 314"/>
              <p:cNvSpPr>
                <a:spLocks/>
              </p:cNvSpPr>
              <p:nvPr/>
            </p:nvSpPr>
            <p:spPr bwMode="auto">
              <a:xfrm>
                <a:off x="1543" y="19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02" name="Freeform 315"/>
              <p:cNvSpPr>
                <a:spLocks/>
              </p:cNvSpPr>
              <p:nvPr/>
            </p:nvSpPr>
            <p:spPr bwMode="auto">
              <a:xfrm>
                <a:off x="1543" y="1961"/>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03" name="Freeform 316"/>
              <p:cNvSpPr>
                <a:spLocks/>
              </p:cNvSpPr>
              <p:nvPr/>
            </p:nvSpPr>
            <p:spPr bwMode="auto">
              <a:xfrm>
                <a:off x="1543" y="19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04" name="Freeform 317"/>
              <p:cNvSpPr>
                <a:spLocks/>
              </p:cNvSpPr>
              <p:nvPr/>
            </p:nvSpPr>
            <p:spPr bwMode="auto">
              <a:xfrm>
                <a:off x="1543" y="20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05" name="Freeform 318"/>
              <p:cNvSpPr>
                <a:spLocks/>
              </p:cNvSpPr>
              <p:nvPr/>
            </p:nvSpPr>
            <p:spPr bwMode="auto">
              <a:xfrm>
                <a:off x="1543" y="2034"/>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06" name="Freeform 319"/>
              <p:cNvSpPr>
                <a:spLocks/>
              </p:cNvSpPr>
              <p:nvPr/>
            </p:nvSpPr>
            <p:spPr bwMode="auto">
              <a:xfrm>
                <a:off x="1543" y="20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07" name="Freeform 320"/>
              <p:cNvSpPr>
                <a:spLocks/>
              </p:cNvSpPr>
              <p:nvPr/>
            </p:nvSpPr>
            <p:spPr bwMode="auto">
              <a:xfrm>
                <a:off x="1543" y="20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08" name="Freeform 321"/>
              <p:cNvSpPr>
                <a:spLocks/>
              </p:cNvSpPr>
              <p:nvPr/>
            </p:nvSpPr>
            <p:spPr bwMode="auto">
              <a:xfrm>
                <a:off x="1543" y="2107"/>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09" name="Freeform 322"/>
              <p:cNvSpPr>
                <a:spLocks/>
              </p:cNvSpPr>
              <p:nvPr/>
            </p:nvSpPr>
            <p:spPr bwMode="auto">
              <a:xfrm>
                <a:off x="1543" y="21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10" name="Freeform 323"/>
              <p:cNvSpPr>
                <a:spLocks/>
              </p:cNvSpPr>
              <p:nvPr/>
            </p:nvSpPr>
            <p:spPr bwMode="auto">
              <a:xfrm>
                <a:off x="1543" y="21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11" name="Freeform 324"/>
              <p:cNvSpPr>
                <a:spLocks/>
              </p:cNvSpPr>
              <p:nvPr/>
            </p:nvSpPr>
            <p:spPr bwMode="auto">
              <a:xfrm>
                <a:off x="1543" y="2180"/>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12" name="Freeform 325"/>
              <p:cNvSpPr>
                <a:spLocks/>
              </p:cNvSpPr>
              <p:nvPr/>
            </p:nvSpPr>
            <p:spPr bwMode="auto">
              <a:xfrm>
                <a:off x="1543" y="22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13" name="Freeform 326"/>
              <p:cNvSpPr>
                <a:spLocks/>
              </p:cNvSpPr>
              <p:nvPr/>
            </p:nvSpPr>
            <p:spPr bwMode="auto">
              <a:xfrm>
                <a:off x="1543" y="22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14" name="Freeform 327"/>
              <p:cNvSpPr>
                <a:spLocks/>
              </p:cNvSpPr>
              <p:nvPr/>
            </p:nvSpPr>
            <p:spPr bwMode="auto">
              <a:xfrm>
                <a:off x="1543" y="22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15" name="Freeform 328"/>
              <p:cNvSpPr>
                <a:spLocks/>
              </p:cNvSpPr>
              <p:nvPr/>
            </p:nvSpPr>
            <p:spPr bwMode="auto">
              <a:xfrm>
                <a:off x="1543" y="227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16" name="Freeform 329"/>
              <p:cNvSpPr>
                <a:spLocks/>
              </p:cNvSpPr>
              <p:nvPr/>
            </p:nvSpPr>
            <p:spPr bwMode="auto">
              <a:xfrm>
                <a:off x="1543" y="23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17" name="Freeform 330"/>
              <p:cNvSpPr>
                <a:spLocks/>
              </p:cNvSpPr>
              <p:nvPr/>
            </p:nvSpPr>
            <p:spPr bwMode="auto">
              <a:xfrm>
                <a:off x="1543" y="23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18" name="Freeform 331"/>
              <p:cNvSpPr>
                <a:spLocks/>
              </p:cNvSpPr>
              <p:nvPr/>
            </p:nvSpPr>
            <p:spPr bwMode="auto">
              <a:xfrm>
                <a:off x="1543" y="235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19" name="Freeform 332"/>
              <p:cNvSpPr>
                <a:spLocks/>
              </p:cNvSpPr>
              <p:nvPr/>
            </p:nvSpPr>
            <p:spPr bwMode="auto">
              <a:xfrm>
                <a:off x="1543" y="23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20" name="Freeform 333"/>
              <p:cNvSpPr>
                <a:spLocks/>
              </p:cNvSpPr>
              <p:nvPr/>
            </p:nvSpPr>
            <p:spPr bwMode="auto">
              <a:xfrm>
                <a:off x="1543" y="23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21" name="Freeform 334"/>
              <p:cNvSpPr>
                <a:spLocks/>
              </p:cNvSpPr>
              <p:nvPr/>
            </p:nvSpPr>
            <p:spPr bwMode="auto">
              <a:xfrm>
                <a:off x="1543" y="24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22" name="Freeform 335"/>
              <p:cNvSpPr>
                <a:spLocks/>
              </p:cNvSpPr>
              <p:nvPr/>
            </p:nvSpPr>
            <p:spPr bwMode="auto">
              <a:xfrm>
                <a:off x="1543" y="24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23" name="Freeform 336"/>
              <p:cNvSpPr>
                <a:spLocks/>
              </p:cNvSpPr>
              <p:nvPr/>
            </p:nvSpPr>
            <p:spPr bwMode="auto">
              <a:xfrm>
                <a:off x="1543" y="24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24" name="Freeform 337"/>
              <p:cNvSpPr>
                <a:spLocks/>
              </p:cNvSpPr>
              <p:nvPr/>
            </p:nvSpPr>
            <p:spPr bwMode="auto">
              <a:xfrm>
                <a:off x="1543" y="24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25" name="Freeform 338"/>
              <p:cNvSpPr>
                <a:spLocks/>
              </p:cNvSpPr>
              <p:nvPr/>
            </p:nvSpPr>
            <p:spPr bwMode="auto">
              <a:xfrm>
                <a:off x="1543" y="25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26" name="Freeform 339"/>
              <p:cNvSpPr>
                <a:spLocks/>
              </p:cNvSpPr>
              <p:nvPr/>
            </p:nvSpPr>
            <p:spPr bwMode="auto">
              <a:xfrm>
                <a:off x="1543" y="25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27" name="Freeform 340"/>
              <p:cNvSpPr>
                <a:spLocks/>
              </p:cNvSpPr>
              <p:nvPr/>
            </p:nvSpPr>
            <p:spPr bwMode="auto">
              <a:xfrm>
                <a:off x="1543" y="2569"/>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28" name="Freeform 341"/>
              <p:cNvSpPr>
                <a:spLocks/>
              </p:cNvSpPr>
              <p:nvPr/>
            </p:nvSpPr>
            <p:spPr bwMode="auto">
              <a:xfrm>
                <a:off x="1543" y="25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29" name="Freeform 342"/>
              <p:cNvSpPr>
                <a:spLocks/>
              </p:cNvSpPr>
              <p:nvPr/>
            </p:nvSpPr>
            <p:spPr bwMode="auto">
              <a:xfrm>
                <a:off x="1543" y="26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30" name="Freeform 343"/>
              <p:cNvSpPr>
                <a:spLocks/>
              </p:cNvSpPr>
              <p:nvPr/>
            </p:nvSpPr>
            <p:spPr bwMode="auto">
              <a:xfrm>
                <a:off x="1543" y="2642"/>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31" name="Freeform 344"/>
              <p:cNvSpPr>
                <a:spLocks/>
              </p:cNvSpPr>
              <p:nvPr/>
            </p:nvSpPr>
            <p:spPr bwMode="auto">
              <a:xfrm>
                <a:off x="1543" y="26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32" name="Freeform 345"/>
              <p:cNvSpPr>
                <a:spLocks/>
              </p:cNvSpPr>
              <p:nvPr/>
            </p:nvSpPr>
            <p:spPr bwMode="auto">
              <a:xfrm>
                <a:off x="1543" y="26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33" name="Freeform 346"/>
              <p:cNvSpPr>
                <a:spLocks/>
              </p:cNvSpPr>
              <p:nvPr/>
            </p:nvSpPr>
            <p:spPr bwMode="auto">
              <a:xfrm>
                <a:off x="1543" y="2715"/>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34" name="Freeform 347"/>
              <p:cNvSpPr>
                <a:spLocks/>
              </p:cNvSpPr>
              <p:nvPr/>
            </p:nvSpPr>
            <p:spPr bwMode="auto">
              <a:xfrm>
                <a:off x="1543" y="27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35" name="Freeform 348"/>
              <p:cNvSpPr>
                <a:spLocks/>
              </p:cNvSpPr>
              <p:nvPr/>
            </p:nvSpPr>
            <p:spPr bwMode="auto">
              <a:xfrm>
                <a:off x="1543" y="27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36" name="Freeform 349"/>
              <p:cNvSpPr>
                <a:spLocks/>
              </p:cNvSpPr>
              <p:nvPr/>
            </p:nvSpPr>
            <p:spPr bwMode="auto">
              <a:xfrm>
                <a:off x="1543" y="2788"/>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37" name="Freeform 350"/>
              <p:cNvSpPr>
                <a:spLocks/>
              </p:cNvSpPr>
              <p:nvPr/>
            </p:nvSpPr>
            <p:spPr bwMode="auto">
              <a:xfrm>
                <a:off x="1543" y="28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38" name="Freeform 351"/>
              <p:cNvSpPr>
                <a:spLocks/>
              </p:cNvSpPr>
              <p:nvPr/>
            </p:nvSpPr>
            <p:spPr bwMode="auto">
              <a:xfrm>
                <a:off x="1543" y="28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39" name="Freeform 352"/>
              <p:cNvSpPr>
                <a:spLocks/>
              </p:cNvSpPr>
              <p:nvPr/>
            </p:nvSpPr>
            <p:spPr bwMode="auto">
              <a:xfrm>
                <a:off x="1543" y="28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40" name="Freeform 353"/>
              <p:cNvSpPr>
                <a:spLocks/>
              </p:cNvSpPr>
              <p:nvPr/>
            </p:nvSpPr>
            <p:spPr bwMode="auto">
              <a:xfrm>
                <a:off x="1543" y="28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41" name="Freeform 354"/>
              <p:cNvSpPr>
                <a:spLocks/>
              </p:cNvSpPr>
              <p:nvPr/>
            </p:nvSpPr>
            <p:spPr bwMode="auto">
              <a:xfrm>
                <a:off x="1543" y="29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42" name="Freeform 355"/>
              <p:cNvSpPr>
                <a:spLocks/>
              </p:cNvSpPr>
              <p:nvPr/>
            </p:nvSpPr>
            <p:spPr bwMode="auto">
              <a:xfrm>
                <a:off x="1543" y="293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43" name="Freeform 356"/>
              <p:cNvSpPr>
                <a:spLocks/>
              </p:cNvSpPr>
              <p:nvPr/>
            </p:nvSpPr>
            <p:spPr bwMode="auto">
              <a:xfrm>
                <a:off x="1543" y="29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44" name="Freeform 357"/>
              <p:cNvSpPr>
                <a:spLocks/>
              </p:cNvSpPr>
              <p:nvPr/>
            </p:nvSpPr>
            <p:spPr bwMode="auto">
              <a:xfrm>
                <a:off x="1543" y="29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45" name="Freeform 358"/>
              <p:cNvSpPr>
                <a:spLocks/>
              </p:cNvSpPr>
              <p:nvPr/>
            </p:nvSpPr>
            <p:spPr bwMode="auto">
              <a:xfrm>
                <a:off x="1543" y="300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46" name="Freeform 359"/>
              <p:cNvSpPr>
                <a:spLocks/>
              </p:cNvSpPr>
              <p:nvPr/>
            </p:nvSpPr>
            <p:spPr bwMode="auto">
              <a:xfrm>
                <a:off x="1543" y="30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47" name="Freeform 360"/>
              <p:cNvSpPr>
                <a:spLocks/>
              </p:cNvSpPr>
              <p:nvPr/>
            </p:nvSpPr>
            <p:spPr bwMode="auto">
              <a:xfrm>
                <a:off x="1543" y="30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48" name="Freeform 361"/>
              <p:cNvSpPr>
                <a:spLocks/>
              </p:cNvSpPr>
              <p:nvPr/>
            </p:nvSpPr>
            <p:spPr bwMode="auto">
              <a:xfrm>
                <a:off x="1543" y="308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49" name="Freeform 362"/>
              <p:cNvSpPr>
                <a:spLocks/>
              </p:cNvSpPr>
              <p:nvPr/>
            </p:nvSpPr>
            <p:spPr bwMode="auto">
              <a:xfrm>
                <a:off x="1543" y="31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50" name="Freeform 363"/>
              <p:cNvSpPr>
                <a:spLocks/>
              </p:cNvSpPr>
              <p:nvPr/>
            </p:nvSpPr>
            <p:spPr bwMode="auto">
              <a:xfrm>
                <a:off x="1543" y="31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51" name="Freeform 364"/>
              <p:cNvSpPr>
                <a:spLocks/>
              </p:cNvSpPr>
              <p:nvPr/>
            </p:nvSpPr>
            <p:spPr bwMode="auto">
              <a:xfrm>
                <a:off x="1543" y="31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52" name="Freeform 365"/>
              <p:cNvSpPr>
                <a:spLocks/>
              </p:cNvSpPr>
              <p:nvPr/>
            </p:nvSpPr>
            <p:spPr bwMode="auto">
              <a:xfrm>
                <a:off x="1543" y="3177"/>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53" name="Freeform 366"/>
              <p:cNvSpPr>
                <a:spLocks/>
              </p:cNvSpPr>
              <p:nvPr/>
            </p:nvSpPr>
            <p:spPr bwMode="auto">
              <a:xfrm>
                <a:off x="1543" y="32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54" name="Freeform 367"/>
              <p:cNvSpPr>
                <a:spLocks/>
              </p:cNvSpPr>
              <p:nvPr/>
            </p:nvSpPr>
            <p:spPr bwMode="auto">
              <a:xfrm>
                <a:off x="1543" y="32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55" name="Freeform 368"/>
              <p:cNvSpPr>
                <a:spLocks/>
              </p:cNvSpPr>
              <p:nvPr/>
            </p:nvSpPr>
            <p:spPr bwMode="auto">
              <a:xfrm>
                <a:off x="1543" y="3250"/>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56" name="Freeform 369"/>
              <p:cNvSpPr>
                <a:spLocks/>
              </p:cNvSpPr>
              <p:nvPr/>
            </p:nvSpPr>
            <p:spPr bwMode="auto">
              <a:xfrm>
                <a:off x="1543" y="32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57" name="Freeform 370"/>
              <p:cNvSpPr>
                <a:spLocks/>
              </p:cNvSpPr>
              <p:nvPr/>
            </p:nvSpPr>
            <p:spPr bwMode="auto">
              <a:xfrm>
                <a:off x="1543" y="32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58" name="Freeform 371"/>
              <p:cNvSpPr>
                <a:spLocks/>
              </p:cNvSpPr>
              <p:nvPr/>
            </p:nvSpPr>
            <p:spPr bwMode="auto">
              <a:xfrm>
                <a:off x="1543" y="3323"/>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59" name="Freeform 372"/>
              <p:cNvSpPr>
                <a:spLocks/>
              </p:cNvSpPr>
              <p:nvPr/>
            </p:nvSpPr>
            <p:spPr bwMode="auto">
              <a:xfrm>
                <a:off x="1543" y="33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60" name="Freeform 373"/>
              <p:cNvSpPr>
                <a:spLocks/>
              </p:cNvSpPr>
              <p:nvPr/>
            </p:nvSpPr>
            <p:spPr bwMode="auto">
              <a:xfrm>
                <a:off x="1543" y="33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61" name="Freeform 374"/>
              <p:cNvSpPr>
                <a:spLocks/>
              </p:cNvSpPr>
              <p:nvPr/>
            </p:nvSpPr>
            <p:spPr bwMode="auto">
              <a:xfrm>
                <a:off x="1543" y="3396"/>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62" name="Freeform 375"/>
              <p:cNvSpPr>
                <a:spLocks/>
              </p:cNvSpPr>
              <p:nvPr/>
            </p:nvSpPr>
            <p:spPr bwMode="auto">
              <a:xfrm>
                <a:off x="1543" y="34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63" name="Freeform 376"/>
              <p:cNvSpPr>
                <a:spLocks/>
              </p:cNvSpPr>
              <p:nvPr/>
            </p:nvSpPr>
            <p:spPr bwMode="auto">
              <a:xfrm>
                <a:off x="1543" y="34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64" name="Freeform 377"/>
              <p:cNvSpPr>
                <a:spLocks/>
              </p:cNvSpPr>
              <p:nvPr/>
            </p:nvSpPr>
            <p:spPr bwMode="auto">
              <a:xfrm>
                <a:off x="1543" y="346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65" name="Freeform 378"/>
              <p:cNvSpPr>
                <a:spLocks/>
              </p:cNvSpPr>
              <p:nvPr/>
            </p:nvSpPr>
            <p:spPr bwMode="auto">
              <a:xfrm>
                <a:off x="1543" y="34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66" name="Freeform 379"/>
              <p:cNvSpPr>
                <a:spLocks/>
              </p:cNvSpPr>
              <p:nvPr/>
            </p:nvSpPr>
            <p:spPr bwMode="auto">
              <a:xfrm>
                <a:off x="1543" y="35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67" name="Freeform 380"/>
              <p:cNvSpPr>
                <a:spLocks/>
              </p:cNvSpPr>
              <p:nvPr/>
            </p:nvSpPr>
            <p:spPr bwMode="auto">
              <a:xfrm>
                <a:off x="1543" y="354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68" name="Freeform 381"/>
              <p:cNvSpPr>
                <a:spLocks/>
              </p:cNvSpPr>
              <p:nvPr/>
            </p:nvSpPr>
            <p:spPr bwMode="auto">
              <a:xfrm>
                <a:off x="1543" y="35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69" name="Freeform 382"/>
              <p:cNvSpPr>
                <a:spLocks/>
              </p:cNvSpPr>
              <p:nvPr/>
            </p:nvSpPr>
            <p:spPr bwMode="auto">
              <a:xfrm>
                <a:off x="1543" y="35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70" name="Freeform 383"/>
              <p:cNvSpPr>
                <a:spLocks/>
              </p:cNvSpPr>
              <p:nvPr/>
            </p:nvSpPr>
            <p:spPr bwMode="auto">
              <a:xfrm>
                <a:off x="1543" y="361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71" name="Freeform 384"/>
              <p:cNvSpPr>
                <a:spLocks/>
              </p:cNvSpPr>
              <p:nvPr/>
            </p:nvSpPr>
            <p:spPr bwMode="auto">
              <a:xfrm>
                <a:off x="1543" y="36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72" name="Freeform 385"/>
              <p:cNvSpPr>
                <a:spLocks/>
              </p:cNvSpPr>
              <p:nvPr/>
            </p:nvSpPr>
            <p:spPr bwMode="auto">
              <a:xfrm>
                <a:off x="1543" y="36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73" name="Freeform 386"/>
              <p:cNvSpPr>
                <a:spLocks/>
              </p:cNvSpPr>
              <p:nvPr/>
            </p:nvSpPr>
            <p:spPr bwMode="auto">
              <a:xfrm>
                <a:off x="1543" y="368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74" name="Freeform 387"/>
              <p:cNvSpPr>
                <a:spLocks/>
              </p:cNvSpPr>
              <p:nvPr/>
            </p:nvSpPr>
            <p:spPr bwMode="auto">
              <a:xfrm>
                <a:off x="1543" y="37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75" name="Freeform 388"/>
              <p:cNvSpPr>
                <a:spLocks/>
              </p:cNvSpPr>
              <p:nvPr/>
            </p:nvSpPr>
            <p:spPr bwMode="auto">
              <a:xfrm>
                <a:off x="1543" y="37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76" name="Freeform 389"/>
              <p:cNvSpPr>
                <a:spLocks/>
              </p:cNvSpPr>
              <p:nvPr/>
            </p:nvSpPr>
            <p:spPr bwMode="auto">
              <a:xfrm>
                <a:off x="1543" y="37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277" name="Freeform 390"/>
              <p:cNvSpPr>
                <a:spLocks/>
              </p:cNvSpPr>
              <p:nvPr/>
            </p:nvSpPr>
            <p:spPr bwMode="auto">
              <a:xfrm>
                <a:off x="1543" y="3785"/>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grpSp>
        <p:grpSp>
          <p:nvGrpSpPr>
            <p:cNvPr id="1298" name="Group 488"/>
            <p:cNvGrpSpPr>
              <a:grpSpLocks/>
            </p:cNvGrpSpPr>
            <p:nvPr/>
          </p:nvGrpSpPr>
          <p:grpSpPr bwMode="auto">
            <a:xfrm>
              <a:off x="1783" y="1475"/>
              <a:ext cx="15" cy="2323"/>
              <a:chOff x="1783" y="1475"/>
              <a:chExt cx="15" cy="2323"/>
            </a:xfrm>
          </p:grpSpPr>
          <p:sp>
            <p:nvSpPr>
              <p:cNvPr id="2086" name="Freeform 392"/>
              <p:cNvSpPr>
                <a:spLocks/>
              </p:cNvSpPr>
              <p:nvPr/>
            </p:nvSpPr>
            <p:spPr bwMode="auto">
              <a:xfrm>
                <a:off x="1783" y="1475"/>
                <a:ext cx="15" cy="12"/>
              </a:xfrm>
              <a:custGeom>
                <a:avLst/>
                <a:gdLst>
                  <a:gd name="T0" fmla="*/ 15 w 15"/>
                  <a:gd name="T1" fmla="*/ 8 h 12"/>
                  <a:gd name="T2" fmla="*/ 15 w 15"/>
                  <a:gd name="T3" fmla="*/ 6 h 12"/>
                  <a:gd name="T4" fmla="*/ 12 w 15"/>
                  <a:gd name="T5" fmla="*/ 4 h 12"/>
                  <a:gd name="T6" fmla="*/ 10 w 15"/>
                  <a:gd name="T7" fmla="*/ 2 h 12"/>
                  <a:gd name="T8" fmla="*/ 7 w 15"/>
                  <a:gd name="T9" fmla="*/ 0 h 12"/>
                  <a:gd name="T10" fmla="*/ 7 w 15"/>
                  <a:gd name="T11" fmla="*/ 0 h 12"/>
                  <a:gd name="T12" fmla="*/ 5 w 15"/>
                  <a:gd name="T13" fmla="*/ 2 h 12"/>
                  <a:gd name="T14" fmla="*/ 3 w 15"/>
                  <a:gd name="T15" fmla="*/ 4 h 12"/>
                  <a:gd name="T16" fmla="*/ 0 w 15"/>
                  <a:gd name="T17" fmla="*/ 6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2">
                    <a:moveTo>
                      <a:pt x="15" y="8"/>
                    </a:moveTo>
                    <a:lnTo>
                      <a:pt x="15" y="6"/>
                    </a:lnTo>
                    <a:lnTo>
                      <a:pt x="12" y="4"/>
                    </a:lnTo>
                    <a:lnTo>
                      <a:pt x="10" y="2"/>
                    </a:lnTo>
                    <a:lnTo>
                      <a:pt x="7" y="0"/>
                    </a:lnTo>
                    <a:lnTo>
                      <a:pt x="7" y="0"/>
                    </a:lnTo>
                    <a:lnTo>
                      <a:pt x="5" y="2"/>
                    </a:lnTo>
                    <a:lnTo>
                      <a:pt x="3" y="4"/>
                    </a:lnTo>
                    <a:lnTo>
                      <a:pt x="0" y="6"/>
                    </a:lnTo>
                    <a:lnTo>
                      <a:pt x="0" y="6"/>
                    </a:lnTo>
                    <a:lnTo>
                      <a:pt x="0" y="6"/>
                    </a:lnTo>
                    <a:lnTo>
                      <a:pt x="3" y="8"/>
                    </a:lnTo>
                    <a:lnTo>
                      <a:pt x="5" y="10"/>
                    </a:lnTo>
                    <a:lnTo>
                      <a:pt x="7" y="12"/>
                    </a:lnTo>
                    <a:lnTo>
                      <a:pt x="7" y="12"/>
                    </a:lnTo>
                    <a:lnTo>
                      <a:pt x="10" y="10"/>
                    </a:lnTo>
                    <a:lnTo>
                      <a:pt x="12" y="8"/>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87" name="Freeform 393"/>
              <p:cNvSpPr>
                <a:spLocks/>
              </p:cNvSpPr>
              <p:nvPr/>
            </p:nvSpPr>
            <p:spPr bwMode="auto">
              <a:xfrm>
                <a:off x="1783" y="1499"/>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88" name="Freeform 394"/>
              <p:cNvSpPr>
                <a:spLocks/>
              </p:cNvSpPr>
              <p:nvPr/>
            </p:nvSpPr>
            <p:spPr bwMode="auto">
              <a:xfrm>
                <a:off x="1783" y="15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89" name="Freeform 395"/>
              <p:cNvSpPr>
                <a:spLocks/>
              </p:cNvSpPr>
              <p:nvPr/>
            </p:nvSpPr>
            <p:spPr bwMode="auto">
              <a:xfrm>
                <a:off x="1783" y="15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90" name="Freeform 396"/>
              <p:cNvSpPr>
                <a:spLocks/>
              </p:cNvSpPr>
              <p:nvPr/>
            </p:nvSpPr>
            <p:spPr bwMode="auto">
              <a:xfrm>
                <a:off x="1783" y="1572"/>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91" name="Freeform 397"/>
              <p:cNvSpPr>
                <a:spLocks/>
              </p:cNvSpPr>
              <p:nvPr/>
            </p:nvSpPr>
            <p:spPr bwMode="auto">
              <a:xfrm>
                <a:off x="1783" y="15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92" name="Freeform 398"/>
              <p:cNvSpPr>
                <a:spLocks/>
              </p:cNvSpPr>
              <p:nvPr/>
            </p:nvSpPr>
            <p:spPr bwMode="auto">
              <a:xfrm>
                <a:off x="1783" y="16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93" name="Freeform 399"/>
              <p:cNvSpPr>
                <a:spLocks/>
              </p:cNvSpPr>
              <p:nvPr/>
            </p:nvSpPr>
            <p:spPr bwMode="auto">
              <a:xfrm>
                <a:off x="1783" y="16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94" name="Freeform 400"/>
              <p:cNvSpPr>
                <a:spLocks/>
              </p:cNvSpPr>
              <p:nvPr/>
            </p:nvSpPr>
            <p:spPr bwMode="auto">
              <a:xfrm>
                <a:off x="1783" y="167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95" name="Freeform 401"/>
              <p:cNvSpPr>
                <a:spLocks/>
              </p:cNvSpPr>
              <p:nvPr/>
            </p:nvSpPr>
            <p:spPr bwMode="auto">
              <a:xfrm>
                <a:off x="1783" y="16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96" name="Freeform 402"/>
              <p:cNvSpPr>
                <a:spLocks/>
              </p:cNvSpPr>
              <p:nvPr/>
            </p:nvSpPr>
            <p:spPr bwMode="auto">
              <a:xfrm>
                <a:off x="1783" y="17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97" name="Freeform 403"/>
              <p:cNvSpPr>
                <a:spLocks/>
              </p:cNvSpPr>
              <p:nvPr/>
            </p:nvSpPr>
            <p:spPr bwMode="auto">
              <a:xfrm>
                <a:off x="1783" y="174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98" name="Freeform 404"/>
              <p:cNvSpPr>
                <a:spLocks/>
              </p:cNvSpPr>
              <p:nvPr/>
            </p:nvSpPr>
            <p:spPr bwMode="auto">
              <a:xfrm>
                <a:off x="1783" y="17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99" name="Freeform 405"/>
              <p:cNvSpPr>
                <a:spLocks/>
              </p:cNvSpPr>
              <p:nvPr/>
            </p:nvSpPr>
            <p:spPr bwMode="auto">
              <a:xfrm>
                <a:off x="1783" y="17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00" name="Freeform 406"/>
              <p:cNvSpPr>
                <a:spLocks/>
              </p:cNvSpPr>
              <p:nvPr/>
            </p:nvSpPr>
            <p:spPr bwMode="auto">
              <a:xfrm>
                <a:off x="1783" y="181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01" name="Freeform 407"/>
              <p:cNvSpPr>
                <a:spLocks/>
              </p:cNvSpPr>
              <p:nvPr/>
            </p:nvSpPr>
            <p:spPr bwMode="auto">
              <a:xfrm>
                <a:off x="1783" y="18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02" name="Freeform 408"/>
              <p:cNvSpPr>
                <a:spLocks/>
              </p:cNvSpPr>
              <p:nvPr/>
            </p:nvSpPr>
            <p:spPr bwMode="auto">
              <a:xfrm>
                <a:off x="1783" y="18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03" name="Freeform 409"/>
              <p:cNvSpPr>
                <a:spLocks/>
              </p:cNvSpPr>
              <p:nvPr/>
            </p:nvSpPr>
            <p:spPr bwMode="auto">
              <a:xfrm>
                <a:off x="1783" y="188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04" name="Freeform 410"/>
              <p:cNvSpPr>
                <a:spLocks/>
              </p:cNvSpPr>
              <p:nvPr/>
            </p:nvSpPr>
            <p:spPr bwMode="auto">
              <a:xfrm>
                <a:off x="1783" y="19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05" name="Freeform 411"/>
              <p:cNvSpPr>
                <a:spLocks/>
              </p:cNvSpPr>
              <p:nvPr/>
            </p:nvSpPr>
            <p:spPr bwMode="auto">
              <a:xfrm>
                <a:off x="1783" y="19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06" name="Freeform 412"/>
              <p:cNvSpPr>
                <a:spLocks/>
              </p:cNvSpPr>
              <p:nvPr/>
            </p:nvSpPr>
            <p:spPr bwMode="auto">
              <a:xfrm>
                <a:off x="1783" y="1961"/>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07" name="Freeform 413"/>
              <p:cNvSpPr>
                <a:spLocks/>
              </p:cNvSpPr>
              <p:nvPr/>
            </p:nvSpPr>
            <p:spPr bwMode="auto">
              <a:xfrm>
                <a:off x="1783" y="19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08" name="Freeform 414"/>
              <p:cNvSpPr>
                <a:spLocks/>
              </p:cNvSpPr>
              <p:nvPr/>
            </p:nvSpPr>
            <p:spPr bwMode="auto">
              <a:xfrm>
                <a:off x="1783" y="20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09" name="Freeform 415"/>
              <p:cNvSpPr>
                <a:spLocks/>
              </p:cNvSpPr>
              <p:nvPr/>
            </p:nvSpPr>
            <p:spPr bwMode="auto">
              <a:xfrm>
                <a:off x="1783" y="2034"/>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10" name="Freeform 416"/>
              <p:cNvSpPr>
                <a:spLocks/>
              </p:cNvSpPr>
              <p:nvPr/>
            </p:nvSpPr>
            <p:spPr bwMode="auto">
              <a:xfrm>
                <a:off x="1783" y="20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11" name="Freeform 417"/>
              <p:cNvSpPr>
                <a:spLocks/>
              </p:cNvSpPr>
              <p:nvPr/>
            </p:nvSpPr>
            <p:spPr bwMode="auto">
              <a:xfrm>
                <a:off x="1783" y="20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12" name="Freeform 418"/>
              <p:cNvSpPr>
                <a:spLocks/>
              </p:cNvSpPr>
              <p:nvPr/>
            </p:nvSpPr>
            <p:spPr bwMode="auto">
              <a:xfrm>
                <a:off x="1783" y="2107"/>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13" name="Freeform 419"/>
              <p:cNvSpPr>
                <a:spLocks/>
              </p:cNvSpPr>
              <p:nvPr/>
            </p:nvSpPr>
            <p:spPr bwMode="auto">
              <a:xfrm>
                <a:off x="1783" y="21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14" name="Freeform 420"/>
              <p:cNvSpPr>
                <a:spLocks/>
              </p:cNvSpPr>
              <p:nvPr/>
            </p:nvSpPr>
            <p:spPr bwMode="auto">
              <a:xfrm>
                <a:off x="1783" y="21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15" name="Freeform 421"/>
              <p:cNvSpPr>
                <a:spLocks/>
              </p:cNvSpPr>
              <p:nvPr/>
            </p:nvSpPr>
            <p:spPr bwMode="auto">
              <a:xfrm>
                <a:off x="1783" y="2180"/>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16" name="Freeform 422"/>
              <p:cNvSpPr>
                <a:spLocks/>
              </p:cNvSpPr>
              <p:nvPr/>
            </p:nvSpPr>
            <p:spPr bwMode="auto">
              <a:xfrm>
                <a:off x="1783" y="22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17" name="Freeform 423"/>
              <p:cNvSpPr>
                <a:spLocks/>
              </p:cNvSpPr>
              <p:nvPr/>
            </p:nvSpPr>
            <p:spPr bwMode="auto">
              <a:xfrm>
                <a:off x="1783" y="22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18" name="Freeform 424"/>
              <p:cNvSpPr>
                <a:spLocks/>
              </p:cNvSpPr>
              <p:nvPr/>
            </p:nvSpPr>
            <p:spPr bwMode="auto">
              <a:xfrm>
                <a:off x="1783" y="22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19" name="Freeform 425"/>
              <p:cNvSpPr>
                <a:spLocks/>
              </p:cNvSpPr>
              <p:nvPr/>
            </p:nvSpPr>
            <p:spPr bwMode="auto">
              <a:xfrm>
                <a:off x="1783" y="227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20" name="Freeform 426"/>
              <p:cNvSpPr>
                <a:spLocks/>
              </p:cNvSpPr>
              <p:nvPr/>
            </p:nvSpPr>
            <p:spPr bwMode="auto">
              <a:xfrm>
                <a:off x="1783" y="23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21" name="Freeform 427"/>
              <p:cNvSpPr>
                <a:spLocks/>
              </p:cNvSpPr>
              <p:nvPr/>
            </p:nvSpPr>
            <p:spPr bwMode="auto">
              <a:xfrm>
                <a:off x="1783" y="23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22" name="Freeform 428"/>
              <p:cNvSpPr>
                <a:spLocks/>
              </p:cNvSpPr>
              <p:nvPr/>
            </p:nvSpPr>
            <p:spPr bwMode="auto">
              <a:xfrm>
                <a:off x="1783" y="235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23" name="Freeform 429"/>
              <p:cNvSpPr>
                <a:spLocks/>
              </p:cNvSpPr>
              <p:nvPr/>
            </p:nvSpPr>
            <p:spPr bwMode="auto">
              <a:xfrm>
                <a:off x="1783" y="23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24" name="Freeform 430"/>
              <p:cNvSpPr>
                <a:spLocks/>
              </p:cNvSpPr>
              <p:nvPr/>
            </p:nvSpPr>
            <p:spPr bwMode="auto">
              <a:xfrm>
                <a:off x="1783" y="23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25" name="Freeform 431"/>
              <p:cNvSpPr>
                <a:spLocks/>
              </p:cNvSpPr>
              <p:nvPr/>
            </p:nvSpPr>
            <p:spPr bwMode="auto">
              <a:xfrm>
                <a:off x="1783" y="24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26" name="Freeform 432"/>
              <p:cNvSpPr>
                <a:spLocks/>
              </p:cNvSpPr>
              <p:nvPr/>
            </p:nvSpPr>
            <p:spPr bwMode="auto">
              <a:xfrm>
                <a:off x="1783" y="24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27" name="Freeform 433"/>
              <p:cNvSpPr>
                <a:spLocks/>
              </p:cNvSpPr>
              <p:nvPr/>
            </p:nvSpPr>
            <p:spPr bwMode="auto">
              <a:xfrm>
                <a:off x="1783" y="24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28" name="Freeform 434"/>
              <p:cNvSpPr>
                <a:spLocks/>
              </p:cNvSpPr>
              <p:nvPr/>
            </p:nvSpPr>
            <p:spPr bwMode="auto">
              <a:xfrm>
                <a:off x="1783" y="24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29" name="Freeform 435"/>
              <p:cNvSpPr>
                <a:spLocks/>
              </p:cNvSpPr>
              <p:nvPr/>
            </p:nvSpPr>
            <p:spPr bwMode="auto">
              <a:xfrm>
                <a:off x="1783" y="25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30" name="Freeform 436"/>
              <p:cNvSpPr>
                <a:spLocks/>
              </p:cNvSpPr>
              <p:nvPr/>
            </p:nvSpPr>
            <p:spPr bwMode="auto">
              <a:xfrm>
                <a:off x="1783" y="25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31" name="Freeform 437"/>
              <p:cNvSpPr>
                <a:spLocks/>
              </p:cNvSpPr>
              <p:nvPr/>
            </p:nvSpPr>
            <p:spPr bwMode="auto">
              <a:xfrm>
                <a:off x="1783" y="2569"/>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32" name="Freeform 438"/>
              <p:cNvSpPr>
                <a:spLocks/>
              </p:cNvSpPr>
              <p:nvPr/>
            </p:nvSpPr>
            <p:spPr bwMode="auto">
              <a:xfrm>
                <a:off x="1783" y="25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33" name="Freeform 439"/>
              <p:cNvSpPr>
                <a:spLocks/>
              </p:cNvSpPr>
              <p:nvPr/>
            </p:nvSpPr>
            <p:spPr bwMode="auto">
              <a:xfrm>
                <a:off x="1783" y="26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34" name="Freeform 440"/>
              <p:cNvSpPr>
                <a:spLocks/>
              </p:cNvSpPr>
              <p:nvPr/>
            </p:nvSpPr>
            <p:spPr bwMode="auto">
              <a:xfrm>
                <a:off x="1783" y="2642"/>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35" name="Freeform 441"/>
              <p:cNvSpPr>
                <a:spLocks/>
              </p:cNvSpPr>
              <p:nvPr/>
            </p:nvSpPr>
            <p:spPr bwMode="auto">
              <a:xfrm>
                <a:off x="1783" y="26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36" name="Freeform 442"/>
              <p:cNvSpPr>
                <a:spLocks/>
              </p:cNvSpPr>
              <p:nvPr/>
            </p:nvSpPr>
            <p:spPr bwMode="auto">
              <a:xfrm>
                <a:off x="1783" y="26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37" name="Freeform 443"/>
              <p:cNvSpPr>
                <a:spLocks/>
              </p:cNvSpPr>
              <p:nvPr/>
            </p:nvSpPr>
            <p:spPr bwMode="auto">
              <a:xfrm>
                <a:off x="1783" y="2715"/>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38" name="Freeform 444"/>
              <p:cNvSpPr>
                <a:spLocks/>
              </p:cNvSpPr>
              <p:nvPr/>
            </p:nvSpPr>
            <p:spPr bwMode="auto">
              <a:xfrm>
                <a:off x="1783" y="27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39" name="Freeform 445"/>
              <p:cNvSpPr>
                <a:spLocks/>
              </p:cNvSpPr>
              <p:nvPr/>
            </p:nvSpPr>
            <p:spPr bwMode="auto">
              <a:xfrm>
                <a:off x="1783" y="27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40" name="Freeform 446"/>
              <p:cNvSpPr>
                <a:spLocks/>
              </p:cNvSpPr>
              <p:nvPr/>
            </p:nvSpPr>
            <p:spPr bwMode="auto">
              <a:xfrm>
                <a:off x="1783" y="2788"/>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41" name="Freeform 447"/>
              <p:cNvSpPr>
                <a:spLocks/>
              </p:cNvSpPr>
              <p:nvPr/>
            </p:nvSpPr>
            <p:spPr bwMode="auto">
              <a:xfrm>
                <a:off x="1783" y="28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42" name="Freeform 448"/>
              <p:cNvSpPr>
                <a:spLocks/>
              </p:cNvSpPr>
              <p:nvPr/>
            </p:nvSpPr>
            <p:spPr bwMode="auto">
              <a:xfrm>
                <a:off x="1783" y="28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43" name="Freeform 449"/>
              <p:cNvSpPr>
                <a:spLocks/>
              </p:cNvSpPr>
              <p:nvPr/>
            </p:nvSpPr>
            <p:spPr bwMode="auto">
              <a:xfrm>
                <a:off x="1783" y="28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44" name="Freeform 450"/>
              <p:cNvSpPr>
                <a:spLocks/>
              </p:cNvSpPr>
              <p:nvPr/>
            </p:nvSpPr>
            <p:spPr bwMode="auto">
              <a:xfrm>
                <a:off x="1783" y="28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45" name="Freeform 451"/>
              <p:cNvSpPr>
                <a:spLocks/>
              </p:cNvSpPr>
              <p:nvPr/>
            </p:nvSpPr>
            <p:spPr bwMode="auto">
              <a:xfrm>
                <a:off x="1783" y="29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46" name="Freeform 452"/>
              <p:cNvSpPr>
                <a:spLocks/>
              </p:cNvSpPr>
              <p:nvPr/>
            </p:nvSpPr>
            <p:spPr bwMode="auto">
              <a:xfrm>
                <a:off x="1783" y="293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47" name="Freeform 453"/>
              <p:cNvSpPr>
                <a:spLocks/>
              </p:cNvSpPr>
              <p:nvPr/>
            </p:nvSpPr>
            <p:spPr bwMode="auto">
              <a:xfrm>
                <a:off x="1783" y="29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48" name="Freeform 454"/>
              <p:cNvSpPr>
                <a:spLocks/>
              </p:cNvSpPr>
              <p:nvPr/>
            </p:nvSpPr>
            <p:spPr bwMode="auto">
              <a:xfrm>
                <a:off x="1783" y="29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49" name="Freeform 455"/>
              <p:cNvSpPr>
                <a:spLocks/>
              </p:cNvSpPr>
              <p:nvPr/>
            </p:nvSpPr>
            <p:spPr bwMode="auto">
              <a:xfrm>
                <a:off x="1783" y="300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50" name="Freeform 456"/>
              <p:cNvSpPr>
                <a:spLocks/>
              </p:cNvSpPr>
              <p:nvPr/>
            </p:nvSpPr>
            <p:spPr bwMode="auto">
              <a:xfrm>
                <a:off x="1783" y="30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51" name="Freeform 457"/>
              <p:cNvSpPr>
                <a:spLocks/>
              </p:cNvSpPr>
              <p:nvPr/>
            </p:nvSpPr>
            <p:spPr bwMode="auto">
              <a:xfrm>
                <a:off x="1783" y="30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52" name="Freeform 458"/>
              <p:cNvSpPr>
                <a:spLocks/>
              </p:cNvSpPr>
              <p:nvPr/>
            </p:nvSpPr>
            <p:spPr bwMode="auto">
              <a:xfrm>
                <a:off x="1783" y="308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53" name="Freeform 459"/>
              <p:cNvSpPr>
                <a:spLocks/>
              </p:cNvSpPr>
              <p:nvPr/>
            </p:nvSpPr>
            <p:spPr bwMode="auto">
              <a:xfrm>
                <a:off x="1783" y="31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54" name="Freeform 460"/>
              <p:cNvSpPr>
                <a:spLocks/>
              </p:cNvSpPr>
              <p:nvPr/>
            </p:nvSpPr>
            <p:spPr bwMode="auto">
              <a:xfrm>
                <a:off x="1783" y="31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55" name="Freeform 461"/>
              <p:cNvSpPr>
                <a:spLocks/>
              </p:cNvSpPr>
              <p:nvPr/>
            </p:nvSpPr>
            <p:spPr bwMode="auto">
              <a:xfrm>
                <a:off x="1783" y="31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56" name="Freeform 462"/>
              <p:cNvSpPr>
                <a:spLocks/>
              </p:cNvSpPr>
              <p:nvPr/>
            </p:nvSpPr>
            <p:spPr bwMode="auto">
              <a:xfrm>
                <a:off x="1783" y="3177"/>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57" name="Freeform 463"/>
              <p:cNvSpPr>
                <a:spLocks/>
              </p:cNvSpPr>
              <p:nvPr/>
            </p:nvSpPr>
            <p:spPr bwMode="auto">
              <a:xfrm>
                <a:off x="1783" y="32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58" name="Freeform 464"/>
              <p:cNvSpPr>
                <a:spLocks/>
              </p:cNvSpPr>
              <p:nvPr/>
            </p:nvSpPr>
            <p:spPr bwMode="auto">
              <a:xfrm>
                <a:off x="1783" y="32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59" name="Freeform 465"/>
              <p:cNvSpPr>
                <a:spLocks/>
              </p:cNvSpPr>
              <p:nvPr/>
            </p:nvSpPr>
            <p:spPr bwMode="auto">
              <a:xfrm>
                <a:off x="1783" y="3250"/>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60" name="Freeform 466"/>
              <p:cNvSpPr>
                <a:spLocks/>
              </p:cNvSpPr>
              <p:nvPr/>
            </p:nvSpPr>
            <p:spPr bwMode="auto">
              <a:xfrm>
                <a:off x="1783" y="32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61" name="Freeform 467"/>
              <p:cNvSpPr>
                <a:spLocks/>
              </p:cNvSpPr>
              <p:nvPr/>
            </p:nvSpPr>
            <p:spPr bwMode="auto">
              <a:xfrm>
                <a:off x="1783" y="32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62" name="Freeform 468"/>
              <p:cNvSpPr>
                <a:spLocks/>
              </p:cNvSpPr>
              <p:nvPr/>
            </p:nvSpPr>
            <p:spPr bwMode="auto">
              <a:xfrm>
                <a:off x="1783" y="3323"/>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63" name="Freeform 469"/>
              <p:cNvSpPr>
                <a:spLocks/>
              </p:cNvSpPr>
              <p:nvPr/>
            </p:nvSpPr>
            <p:spPr bwMode="auto">
              <a:xfrm>
                <a:off x="1783" y="33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64" name="Freeform 470"/>
              <p:cNvSpPr>
                <a:spLocks/>
              </p:cNvSpPr>
              <p:nvPr/>
            </p:nvSpPr>
            <p:spPr bwMode="auto">
              <a:xfrm>
                <a:off x="1783" y="33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65" name="Freeform 471"/>
              <p:cNvSpPr>
                <a:spLocks/>
              </p:cNvSpPr>
              <p:nvPr/>
            </p:nvSpPr>
            <p:spPr bwMode="auto">
              <a:xfrm>
                <a:off x="1783" y="3396"/>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66" name="Freeform 472"/>
              <p:cNvSpPr>
                <a:spLocks/>
              </p:cNvSpPr>
              <p:nvPr/>
            </p:nvSpPr>
            <p:spPr bwMode="auto">
              <a:xfrm>
                <a:off x="1783" y="34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67" name="Freeform 473"/>
              <p:cNvSpPr>
                <a:spLocks/>
              </p:cNvSpPr>
              <p:nvPr/>
            </p:nvSpPr>
            <p:spPr bwMode="auto">
              <a:xfrm>
                <a:off x="1783" y="34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68" name="Freeform 474"/>
              <p:cNvSpPr>
                <a:spLocks/>
              </p:cNvSpPr>
              <p:nvPr/>
            </p:nvSpPr>
            <p:spPr bwMode="auto">
              <a:xfrm>
                <a:off x="1783" y="346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69" name="Freeform 475"/>
              <p:cNvSpPr>
                <a:spLocks/>
              </p:cNvSpPr>
              <p:nvPr/>
            </p:nvSpPr>
            <p:spPr bwMode="auto">
              <a:xfrm>
                <a:off x="1783" y="34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70" name="Freeform 476"/>
              <p:cNvSpPr>
                <a:spLocks/>
              </p:cNvSpPr>
              <p:nvPr/>
            </p:nvSpPr>
            <p:spPr bwMode="auto">
              <a:xfrm>
                <a:off x="1783" y="35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71" name="Freeform 477"/>
              <p:cNvSpPr>
                <a:spLocks/>
              </p:cNvSpPr>
              <p:nvPr/>
            </p:nvSpPr>
            <p:spPr bwMode="auto">
              <a:xfrm>
                <a:off x="1783" y="354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72" name="Freeform 478"/>
              <p:cNvSpPr>
                <a:spLocks/>
              </p:cNvSpPr>
              <p:nvPr/>
            </p:nvSpPr>
            <p:spPr bwMode="auto">
              <a:xfrm>
                <a:off x="1783" y="35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73" name="Freeform 479"/>
              <p:cNvSpPr>
                <a:spLocks/>
              </p:cNvSpPr>
              <p:nvPr/>
            </p:nvSpPr>
            <p:spPr bwMode="auto">
              <a:xfrm>
                <a:off x="1783" y="35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74" name="Freeform 480"/>
              <p:cNvSpPr>
                <a:spLocks/>
              </p:cNvSpPr>
              <p:nvPr/>
            </p:nvSpPr>
            <p:spPr bwMode="auto">
              <a:xfrm>
                <a:off x="1783" y="361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75" name="Freeform 481"/>
              <p:cNvSpPr>
                <a:spLocks/>
              </p:cNvSpPr>
              <p:nvPr/>
            </p:nvSpPr>
            <p:spPr bwMode="auto">
              <a:xfrm>
                <a:off x="1783" y="36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76" name="Freeform 482"/>
              <p:cNvSpPr>
                <a:spLocks/>
              </p:cNvSpPr>
              <p:nvPr/>
            </p:nvSpPr>
            <p:spPr bwMode="auto">
              <a:xfrm>
                <a:off x="1783" y="36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77" name="Freeform 483"/>
              <p:cNvSpPr>
                <a:spLocks/>
              </p:cNvSpPr>
              <p:nvPr/>
            </p:nvSpPr>
            <p:spPr bwMode="auto">
              <a:xfrm>
                <a:off x="1783" y="368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78" name="Freeform 484"/>
              <p:cNvSpPr>
                <a:spLocks/>
              </p:cNvSpPr>
              <p:nvPr/>
            </p:nvSpPr>
            <p:spPr bwMode="auto">
              <a:xfrm>
                <a:off x="1783" y="37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79" name="Freeform 485"/>
              <p:cNvSpPr>
                <a:spLocks/>
              </p:cNvSpPr>
              <p:nvPr/>
            </p:nvSpPr>
            <p:spPr bwMode="auto">
              <a:xfrm>
                <a:off x="1783" y="37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80" name="Freeform 486"/>
              <p:cNvSpPr>
                <a:spLocks/>
              </p:cNvSpPr>
              <p:nvPr/>
            </p:nvSpPr>
            <p:spPr bwMode="auto">
              <a:xfrm>
                <a:off x="1783" y="37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181" name="Freeform 487"/>
              <p:cNvSpPr>
                <a:spLocks/>
              </p:cNvSpPr>
              <p:nvPr/>
            </p:nvSpPr>
            <p:spPr bwMode="auto">
              <a:xfrm>
                <a:off x="1783" y="3785"/>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grpSp>
        <p:grpSp>
          <p:nvGrpSpPr>
            <p:cNvPr id="1299" name="Group 585"/>
            <p:cNvGrpSpPr>
              <a:grpSpLocks/>
            </p:cNvGrpSpPr>
            <p:nvPr/>
          </p:nvGrpSpPr>
          <p:grpSpPr bwMode="auto">
            <a:xfrm>
              <a:off x="2023" y="1475"/>
              <a:ext cx="15" cy="2323"/>
              <a:chOff x="2023" y="1475"/>
              <a:chExt cx="15" cy="2323"/>
            </a:xfrm>
          </p:grpSpPr>
          <p:sp>
            <p:nvSpPr>
              <p:cNvPr id="1990" name="Freeform 489"/>
              <p:cNvSpPr>
                <a:spLocks/>
              </p:cNvSpPr>
              <p:nvPr/>
            </p:nvSpPr>
            <p:spPr bwMode="auto">
              <a:xfrm>
                <a:off x="2023" y="1475"/>
                <a:ext cx="15" cy="12"/>
              </a:xfrm>
              <a:custGeom>
                <a:avLst/>
                <a:gdLst>
                  <a:gd name="T0" fmla="*/ 15 w 15"/>
                  <a:gd name="T1" fmla="*/ 8 h 12"/>
                  <a:gd name="T2" fmla="*/ 15 w 15"/>
                  <a:gd name="T3" fmla="*/ 6 h 12"/>
                  <a:gd name="T4" fmla="*/ 12 w 15"/>
                  <a:gd name="T5" fmla="*/ 4 h 12"/>
                  <a:gd name="T6" fmla="*/ 10 w 15"/>
                  <a:gd name="T7" fmla="*/ 2 h 12"/>
                  <a:gd name="T8" fmla="*/ 7 w 15"/>
                  <a:gd name="T9" fmla="*/ 0 h 12"/>
                  <a:gd name="T10" fmla="*/ 7 w 15"/>
                  <a:gd name="T11" fmla="*/ 0 h 12"/>
                  <a:gd name="T12" fmla="*/ 5 w 15"/>
                  <a:gd name="T13" fmla="*/ 2 h 12"/>
                  <a:gd name="T14" fmla="*/ 3 w 15"/>
                  <a:gd name="T15" fmla="*/ 4 h 12"/>
                  <a:gd name="T16" fmla="*/ 0 w 15"/>
                  <a:gd name="T17" fmla="*/ 6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2">
                    <a:moveTo>
                      <a:pt x="15" y="8"/>
                    </a:moveTo>
                    <a:lnTo>
                      <a:pt x="15" y="6"/>
                    </a:lnTo>
                    <a:lnTo>
                      <a:pt x="12" y="4"/>
                    </a:lnTo>
                    <a:lnTo>
                      <a:pt x="10" y="2"/>
                    </a:lnTo>
                    <a:lnTo>
                      <a:pt x="7" y="0"/>
                    </a:lnTo>
                    <a:lnTo>
                      <a:pt x="7" y="0"/>
                    </a:lnTo>
                    <a:lnTo>
                      <a:pt x="5" y="2"/>
                    </a:lnTo>
                    <a:lnTo>
                      <a:pt x="3" y="4"/>
                    </a:lnTo>
                    <a:lnTo>
                      <a:pt x="0" y="6"/>
                    </a:lnTo>
                    <a:lnTo>
                      <a:pt x="0" y="6"/>
                    </a:lnTo>
                    <a:lnTo>
                      <a:pt x="0" y="6"/>
                    </a:lnTo>
                    <a:lnTo>
                      <a:pt x="3" y="8"/>
                    </a:lnTo>
                    <a:lnTo>
                      <a:pt x="5" y="10"/>
                    </a:lnTo>
                    <a:lnTo>
                      <a:pt x="7" y="12"/>
                    </a:lnTo>
                    <a:lnTo>
                      <a:pt x="7" y="12"/>
                    </a:lnTo>
                    <a:lnTo>
                      <a:pt x="10" y="10"/>
                    </a:lnTo>
                    <a:lnTo>
                      <a:pt x="12" y="8"/>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91" name="Freeform 490"/>
              <p:cNvSpPr>
                <a:spLocks/>
              </p:cNvSpPr>
              <p:nvPr/>
            </p:nvSpPr>
            <p:spPr bwMode="auto">
              <a:xfrm>
                <a:off x="2023" y="1499"/>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92" name="Freeform 491"/>
              <p:cNvSpPr>
                <a:spLocks/>
              </p:cNvSpPr>
              <p:nvPr/>
            </p:nvSpPr>
            <p:spPr bwMode="auto">
              <a:xfrm>
                <a:off x="2023" y="15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93" name="Freeform 492"/>
              <p:cNvSpPr>
                <a:spLocks/>
              </p:cNvSpPr>
              <p:nvPr/>
            </p:nvSpPr>
            <p:spPr bwMode="auto">
              <a:xfrm>
                <a:off x="2023" y="15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94" name="Freeform 493"/>
              <p:cNvSpPr>
                <a:spLocks/>
              </p:cNvSpPr>
              <p:nvPr/>
            </p:nvSpPr>
            <p:spPr bwMode="auto">
              <a:xfrm>
                <a:off x="2023" y="1572"/>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95" name="Freeform 494"/>
              <p:cNvSpPr>
                <a:spLocks/>
              </p:cNvSpPr>
              <p:nvPr/>
            </p:nvSpPr>
            <p:spPr bwMode="auto">
              <a:xfrm>
                <a:off x="2023" y="15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96" name="Freeform 495"/>
              <p:cNvSpPr>
                <a:spLocks/>
              </p:cNvSpPr>
              <p:nvPr/>
            </p:nvSpPr>
            <p:spPr bwMode="auto">
              <a:xfrm>
                <a:off x="2023" y="16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97" name="Freeform 496"/>
              <p:cNvSpPr>
                <a:spLocks/>
              </p:cNvSpPr>
              <p:nvPr/>
            </p:nvSpPr>
            <p:spPr bwMode="auto">
              <a:xfrm>
                <a:off x="2023" y="16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98" name="Freeform 497"/>
              <p:cNvSpPr>
                <a:spLocks/>
              </p:cNvSpPr>
              <p:nvPr/>
            </p:nvSpPr>
            <p:spPr bwMode="auto">
              <a:xfrm>
                <a:off x="2023" y="167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99" name="Freeform 498"/>
              <p:cNvSpPr>
                <a:spLocks/>
              </p:cNvSpPr>
              <p:nvPr/>
            </p:nvSpPr>
            <p:spPr bwMode="auto">
              <a:xfrm>
                <a:off x="2023" y="16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00" name="Freeform 499"/>
              <p:cNvSpPr>
                <a:spLocks/>
              </p:cNvSpPr>
              <p:nvPr/>
            </p:nvSpPr>
            <p:spPr bwMode="auto">
              <a:xfrm>
                <a:off x="2023" y="17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01" name="Freeform 500"/>
              <p:cNvSpPr>
                <a:spLocks/>
              </p:cNvSpPr>
              <p:nvPr/>
            </p:nvSpPr>
            <p:spPr bwMode="auto">
              <a:xfrm>
                <a:off x="2023" y="174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02" name="Freeform 501"/>
              <p:cNvSpPr>
                <a:spLocks/>
              </p:cNvSpPr>
              <p:nvPr/>
            </p:nvSpPr>
            <p:spPr bwMode="auto">
              <a:xfrm>
                <a:off x="2023" y="17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03" name="Freeform 502"/>
              <p:cNvSpPr>
                <a:spLocks/>
              </p:cNvSpPr>
              <p:nvPr/>
            </p:nvSpPr>
            <p:spPr bwMode="auto">
              <a:xfrm>
                <a:off x="2023" y="17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04" name="Freeform 503"/>
              <p:cNvSpPr>
                <a:spLocks/>
              </p:cNvSpPr>
              <p:nvPr/>
            </p:nvSpPr>
            <p:spPr bwMode="auto">
              <a:xfrm>
                <a:off x="2023" y="181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05" name="Freeform 504"/>
              <p:cNvSpPr>
                <a:spLocks/>
              </p:cNvSpPr>
              <p:nvPr/>
            </p:nvSpPr>
            <p:spPr bwMode="auto">
              <a:xfrm>
                <a:off x="2023" y="18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06" name="Freeform 505"/>
              <p:cNvSpPr>
                <a:spLocks/>
              </p:cNvSpPr>
              <p:nvPr/>
            </p:nvSpPr>
            <p:spPr bwMode="auto">
              <a:xfrm>
                <a:off x="2023" y="18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07" name="Freeform 506"/>
              <p:cNvSpPr>
                <a:spLocks/>
              </p:cNvSpPr>
              <p:nvPr/>
            </p:nvSpPr>
            <p:spPr bwMode="auto">
              <a:xfrm>
                <a:off x="2023" y="188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08" name="Freeform 507"/>
              <p:cNvSpPr>
                <a:spLocks/>
              </p:cNvSpPr>
              <p:nvPr/>
            </p:nvSpPr>
            <p:spPr bwMode="auto">
              <a:xfrm>
                <a:off x="2023" y="19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09" name="Freeform 508"/>
              <p:cNvSpPr>
                <a:spLocks/>
              </p:cNvSpPr>
              <p:nvPr/>
            </p:nvSpPr>
            <p:spPr bwMode="auto">
              <a:xfrm>
                <a:off x="2023" y="19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10" name="Freeform 509"/>
              <p:cNvSpPr>
                <a:spLocks/>
              </p:cNvSpPr>
              <p:nvPr/>
            </p:nvSpPr>
            <p:spPr bwMode="auto">
              <a:xfrm>
                <a:off x="2023" y="1961"/>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11" name="Freeform 510"/>
              <p:cNvSpPr>
                <a:spLocks/>
              </p:cNvSpPr>
              <p:nvPr/>
            </p:nvSpPr>
            <p:spPr bwMode="auto">
              <a:xfrm>
                <a:off x="2023" y="19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12" name="Freeform 511"/>
              <p:cNvSpPr>
                <a:spLocks/>
              </p:cNvSpPr>
              <p:nvPr/>
            </p:nvSpPr>
            <p:spPr bwMode="auto">
              <a:xfrm>
                <a:off x="2023" y="20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13" name="Freeform 512"/>
              <p:cNvSpPr>
                <a:spLocks/>
              </p:cNvSpPr>
              <p:nvPr/>
            </p:nvSpPr>
            <p:spPr bwMode="auto">
              <a:xfrm>
                <a:off x="2023" y="2034"/>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14" name="Freeform 513"/>
              <p:cNvSpPr>
                <a:spLocks/>
              </p:cNvSpPr>
              <p:nvPr/>
            </p:nvSpPr>
            <p:spPr bwMode="auto">
              <a:xfrm>
                <a:off x="2023" y="20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15" name="Freeform 514"/>
              <p:cNvSpPr>
                <a:spLocks/>
              </p:cNvSpPr>
              <p:nvPr/>
            </p:nvSpPr>
            <p:spPr bwMode="auto">
              <a:xfrm>
                <a:off x="2023" y="20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16" name="Freeform 515"/>
              <p:cNvSpPr>
                <a:spLocks/>
              </p:cNvSpPr>
              <p:nvPr/>
            </p:nvSpPr>
            <p:spPr bwMode="auto">
              <a:xfrm>
                <a:off x="2023" y="2107"/>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17" name="Freeform 516"/>
              <p:cNvSpPr>
                <a:spLocks/>
              </p:cNvSpPr>
              <p:nvPr/>
            </p:nvSpPr>
            <p:spPr bwMode="auto">
              <a:xfrm>
                <a:off x="2023" y="21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18" name="Freeform 517"/>
              <p:cNvSpPr>
                <a:spLocks/>
              </p:cNvSpPr>
              <p:nvPr/>
            </p:nvSpPr>
            <p:spPr bwMode="auto">
              <a:xfrm>
                <a:off x="2023" y="21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19" name="Freeform 518"/>
              <p:cNvSpPr>
                <a:spLocks/>
              </p:cNvSpPr>
              <p:nvPr/>
            </p:nvSpPr>
            <p:spPr bwMode="auto">
              <a:xfrm>
                <a:off x="2023" y="2180"/>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20" name="Freeform 519"/>
              <p:cNvSpPr>
                <a:spLocks/>
              </p:cNvSpPr>
              <p:nvPr/>
            </p:nvSpPr>
            <p:spPr bwMode="auto">
              <a:xfrm>
                <a:off x="2023" y="22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21" name="Freeform 520"/>
              <p:cNvSpPr>
                <a:spLocks/>
              </p:cNvSpPr>
              <p:nvPr/>
            </p:nvSpPr>
            <p:spPr bwMode="auto">
              <a:xfrm>
                <a:off x="2023" y="22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22" name="Freeform 521"/>
              <p:cNvSpPr>
                <a:spLocks/>
              </p:cNvSpPr>
              <p:nvPr/>
            </p:nvSpPr>
            <p:spPr bwMode="auto">
              <a:xfrm>
                <a:off x="2023" y="22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23" name="Freeform 522"/>
              <p:cNvSpPr>
                <a:spLocks/>
              </p:cNvSpPr>
              <p:nvPr/>
            </p:nvSpPr>
            <p:spPr bwMode="auto">
              <a:xfrm>
                <a:off x="2023" y="227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24" name="Freeform 523"/>
              <p:cNvSpPr>
                <a:spLocks/>
              </p:cNvSpPr>
              <p:nvPr/>
            </p:nvSpPr>
            <p:spPr bwMode="auto">
              <a:xfrm>
                <a:off x="2023" y="23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25" name="Freeform 524"/>
              <p:cNvSpPr>
                <a:spLocks/>
              </p:cNvSpPr>
              <p:nvPr/>
            </p:nvSpPr>
            <p:spPr bwMode="auto">
              <a:xfrm>
                <a:off x="2023" y="23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26" name="Freeform 525"/>
              <p:cNvSpPr>
                <a:spLocks/>
              </p:cNvSpPr>
              <p:nvPr/>
            </p:nvSpPr>
            <p:spPr bwMode="auto">
              <a:xfrm>
                <a:off x="2023" y="235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27" name="Freeform 526"/>
              <p:cNvSpPr>
                <a:spLocks/>
              </p:cNvSpPr>
              <p:nvPr/>
            </p:nvSpPr>
            <p:spPr bwMode="auto">
              <a:xfrm>
                <a:off x="2023" y="23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28" name="Freeform 527"/>
              <p:cNvSpPr>
                <a:spLocks/>
              </p:cNvSpPr>
              <p:nvPr/>
            </p:nvSpPr>
            <p:spPr bwMode="auto">
              <a:xfrm>
                <a:off x="2023" y="23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29" name="Freeform 528"/>
              <p:cNvSpPr>
                <a:spLocks/>
              </p:cNvSpPr>
              <p:nvPr/>
            </p:nvSpPr>
            <p:spPr bwMode="auto">
              <a:xfrm>
                <a:off x="2023" y="24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30" name="Freeform 529"/>
              <p:cNvSpPr>
                <a:spLocks/>
              </p:cNvSpPr>
              <p:nvPr/>
            </p:nvSpPr>
            <p:spPr bwMode="auto">
              <a:xfrm>
                <a:off x="2023" y="24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31" name="Freeform 530"/>
              <p:cNvSpPr>
                <a:spLocks/>
              </p:cNvSpPr>
              <p:nvPr/>
            </p:nvSpPr>
            <p:spPr bwMode="auto">
              <a:xfrm>
                <a:off x="2023" y="24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32" name="Freeform 531"/>
              <p:cNvSpPr>
                <a:spLocks/>
              </p:cNvSpPr>
              <p:nvPr/>
            </p:nvSpPr>
            <p:spPr bwMode="auto">
              <a:xfrm>
                <a:off x="2023" y="24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33" name="Freeform 532"/>
              <p:cNvSpPr>
                <a:spLocks/>
              </p:cNvSpPr>
              <p:nvPr/>
            </p:nvSpPr>
            <p:spPr bwMode="auto">
              <a:xfrm>
                <a:off x="2023" y="25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34" name="Freeform 533"/>
              <p:cNvSpPr>
                <a:spLocks/>
              </p:cNvSpPr>
              <p:nvPr/>
            </p:nvSpPr>
            <p:spPr bwMode="auto">
              <a:xfrm>
                <a:off x="2023" y="25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35" name="Freeform 534"/>
              <p:cNvSpPr>
                <a:spLocks/>
              </p:cNvSpPr>
              <p:nvPr/>
            </p:nvSpPr>
            <p:spPr bwMode="auto">
              <a:xfrm>
                <a:off x="2023" y="2569"/>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36" name="Freeform 535"/>
              <p:cNvSpPr>
                <a:spLocks/>
              </p:cNvSpPr>
              <p:nvPr/>
            </p:nvSpPr>
            <p:spPr bwMode="auto">
              <a:xfrm>
                <a:off x="2023" y="25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37" name="Freeform 536"/>
              <p:cNvSpPr>
                <a:spLocks/>
              </p:cNvSpPr>
              <p:nvPr/>
            </p:nvSpPr>
            <p:spPr bwMode="auto">
              <a:xfrm>
                <a:off x="2023" y="26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38" name="Freeform 537"/>
              <p:cNvSpPr>
                <a:spLocks/>
              </p:cNvSpPr>
              <p:nvPr/>
            </p:nvSpPr>
            <p:spPr bwMode="auto">
              <a:xfrm>
                <a:off x="2023" y="2642"/>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39" name="Freeform 538"/>
              <p:cNvSpPr>
                <a:spLocks/>
              </p:cNvSpPr>
              <p:nvPr/>
            </p:nvSpPr>
            <p:spPr bwMode="auto">
              <a:xfrm>
                <a:off x="2023" y="26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40" name="Freeform 539"/>
              <p:cNvSpPr>
                <a:spLocks/>
              </p:cNvSpPr>
              <p:nvPr/>
            </p:nvSpPr>
            <p:spPr bwMode="auto">
              <a:xfrm>
                <a:off x="2023" y="26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41" name="Freeform 540"/>
              <p:cNvSpPr>
                <a:spLocks/>
              </p:cNvSpPr>
              <p:nvPr/>
            </p:nvSpPr>
            <p:spPr bwMode="auto">
              <a:xfrm>
                <a:off x="2023" y="2715"/>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42" name="Freeform 541"/>
              <p:cNvSpPr>
                <a:spLocks/>
              </p:cNvSpPr>
              <p:nvPr/>
            </p:nvSpPr>
            <p:spPr bwMode="auto">
              <a:xfrm>
                <a:off x="2023" y="27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43" name="Freeform 542"/>
              <p:cNvSpPr>
                <a:spLocks/>
              </p:cNvSpPr>
              <p:nvPr/>
            </p:nvSpPr>
            <p:spPr bwMode="auto">
              <a:xfrm>
                <a:off x="2023" y="27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44" name="Freeform 543"/>
              <p:cNvSpPr>
                <a:spLocks/>
              </p:cNvSpPr>
              <p:nvPr/>
            </p:nvSpPr>
            <p:spPr bwMode="auto">
              <a:xfrm>
                <a:off x="2023" y="2788"/>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45" name="Freeform 544"/>
              <p:cNvSpPr>
                <a:spLocks/>
              </p:cNvSpPr>
              <p:nvPr/>
            </p:nvSpPr>
            <p:spPr bwMode="auto">
              <a:xfrm>
                <a:off x="2023" y="28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46" name="Freeform 545"/>
              <p:cNvSpPr>
                <a:spLocks/>
              </p:cNvSpPr>
              <p:nvPr/>
            </p:nvSpPr>
            <p:spPr bwMode="auto">
              <a:xfrm>
                <a:off x="2023" y="28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47" name="Freeform 546"/>
              <p:cNvSpPr>
                <a:spLocks/>
              </p:cNvSpPr>
              <p:nvPr/>
            </p:nvSpPr>
            <p:spPr bwMode="auto">
              <a:xfrm>
                <a:off x="2023" y="28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48" name="Freeform 547"/>
              <p:cNvSpPr>
                <a:spLocks/>
              </p:cNvSpPr>
              <p:nvPr/>
            </p:nvSpPr>
            <p:spPr bwMode="auto">
              <a:xfrm>
                <a:off x="2023" y="28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49" name="Freeform 548"/>
              <p:cNvSpPr>
                <a:spLocks/>
              </p:cNvSpPr>
              <p:nvPr/>
            </p:nvSpPr>
            <p:spPr bwMode="auto">
              <a:xfrm>
                <a:off x="2023" y="29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50" name="Freeform 549"/>
              <p:cNvSpPr>
                <a:spLocks/>
              </p:cNvSpPr>
              <p:nvPr/>
            </p:nvSpPr>
            <p:spPr bwMode="auto">
              <a:xfrm>
                <a:off x="2023" y="293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51" name="Freeform 550"/>
              <p:cNvSpPr>
                <a:spLocks/>
              </p:cNvSpPr>
              <p:nvPr/>
            </p:nvSpPr>
            <p:spPr bwMode="auto">
              <a:xfrm>
                <a:off x="2023" y="29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52" name="Freeform 551"/>
              <p:cNvSpPr>
                <a:spLocks/>
              </p:cNvSpPr>
              <p:nvPr/>
            </p:nvSpPr>
            <p:spPr bwMode="auto">
              <a:xfrm>
                <a:off x="2023" y="29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53" name="Freeform 552"/>
              <p:cNvSpPr>
                <a:spLocks/>
              </p:cNvSpPr>
              <p:nvPr/>
            </p:nvSpPr>
            <p:spPr bwMode="auto">
              <a:xfrm>
                <a:off x="2023" y="300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54" name="Freeform 553"/>
              <p:cNvSpPr>
                <a:spLocks/>
              </p:cNvSpPr>
              <p:nvPr/>
            </p:nvSpPr>
            <p:spPr bwMode="auto">
              <a:xfrm>
                <a:off x="2023" y="30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55" name="Freeform 554"/>
              <p:cNvSpPr>
                <a:spLocks/>
              </p:cNvSpPr>
              <p:nvPr/>
            </p:nvSpPr>
            <p:spPr bwMode="auto">
              <a:xfrm>
                <a:off x="2023" y="30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56" name="Freeform 555"/>
              <p:cNvSpPr>
                <a:spLocks/>
              </p:cNvSpPr>
              <p:nvPr/>
            </p:nvSpPr>
            <p:spPr bwMode="auto">
              <a:xfrm>
                <a:off x="2023" y="308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57" name="Freeform 556"/>
              <p:cNvSpPr>
                <a:spLocks/>
              </p:cNvSpPr>
              <p:nvPr/>
            </p:nvSpPr>
            <p:spPr bwMode="auto">
              <a:xfrm>
                <a:off x="2023" y="31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58" name="Freeform 557"/>
              <p:cNvSpPr>
                <a:spLocks/>
              </p:cNvSpPr>
              <p:nvPr/>
            </p:nvSpPr>
            <p:spPr bwMode="auto">
              <a:xfrm>
                <a:off x="2023" y="31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59" name="Freeform 558"/>
              <p:cNvSpPr>
                <a:spLocks/>
              </p:cNvSpPr>
              <p:nvPr/>
            </p:nvSpPr>
            <p:spPr bwMode="auto">
              <a:xfrm>
                <a:off x="2023" y="31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60" name="Freeform 559"/>
              <p:cNvSpPr>
                <a:spLocks/>
              </p:cNvSpPr>
              <p:nvPr/>
            </p:nvSpPr>
            <p:spPr bwMode="auto">
              <a:xfrm>
                <a:off x="2023" y="3177"/>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61" name="Freeform 560"/>
              <p:cNvSpPr>
                <a:spLocks/>
              </p:cNvSpPr>
              <p:nvPr/>
            </p:nvSpPr>
            <p:spPr bwMode="auto">
              <a:xfrm>
                <a:off x="2023" y="32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62" name="Freeform 561"/>
              <p:cNvSpPr>
                <a:spLocks/>
              </p:cNvSpPr>
              <p:nvPr/>
            </p:nvSpPr>
            <p:spPr bwMode="auto">
              <a:xfrm>
                <a:off x="2023" y="32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63" name="Freeform 562"/>
              <p:cNvSpPr>
                <a:spLocks/>
              </p:cNvSpPr>
              <p:nvPr/>
            </p:nvSpPr>
            <p:spPr bwMode="auto">
              <a:xfrm>
                <a:off x="2023" y="3250"/>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64" name="Freeform 563"/>
              <p:cNvSpPr>
                <a:spLocks/>
              </p:cNvSpPr>
              <p:nvPr/>
            </p:nvSpPr>
            <p:spPr bwMode="auto">
              <a:xfrm>
                <a:off x="2023" y="32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65" name="Freeform 564"/>
              <p:cNvSpPr>
                <a:spLocks/>
              </p:cNvSpPr>
              <p:nvPr/>
            </p:nvSpPr>
            <p:spPr bwMode="auto">
              <a:xfrm>
                <a:off x="2023" y="32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66" name="Freeform 565"/>
              <p:cNvSpPr>
                <a:spLocks/>
              </p:cNvSpPr>
              <p:nvPr/>
            </p:nvSpPr>
            <p:spPr bwMode="auto">
              <a:xfrm>
                <a:off x="2023" y="3323"/>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67" name="Freeform 566"/>
              <p:cNvSpPr>
                <a:spLocks/>
              </p:cNvSpPr>
              <p:nvPr/>
            </p:nvSpPr>
            <p:spPr bwMode="auto">
              <a:xfrm>
                <a:off x="2023" y="33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68" name="Freeform 567"/>
              <p:cNvSpPr>
                <a:spLocks/>
              </p:cNvSpPr>
              <p:nvPr/>
            </p:nvSpPr>
            <p:spPr bwMode="auto">
              <a:xfrm>
                <a:off x="2023" y="33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69" name="Freeform 568"/>
              <p:cNvSpPr>
                <a:spLocks/>
              </p:cNvSpPr>
              <p:nvPr/>
            </p:nvSpPr>
            <p:spPr bwMode="auto">
              <a:xfrm>
                <a:off x="2023" y="3396"/>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70" name="Freeform 569"/>
              <p:cNvSpPr>
                <a:spLocks/>
              </p:cNvSpPr>
              <p:nvPr/>
            </p:nvSpPr>
            <p:spPr bwMode="auto">
              <a:xfrm>
                <a:off x="2023" y="34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71" name="Freeform 570"/>
              <p:cNvSpPr>
                <a:spLocks/>
              </p:cNvSpPr>
              <p:nvPr/>
            </p:nvSpPr>
            <p:spPr bwMode="auto">
              <a:xfrm>
                <a:off x="2023" y="34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72" name="Freeform 571"/>
              <p:cNvSpPr>
                <a:spLocks/>
              </p:cNvSpPr>
              <p:nvPr/>
            </p:nvSpPr>
            <p:spPr bwMode="auto">
              <a:xfrm>
                <a:off x="2023" y="346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73" name="Freeform 572"/>
              <p:cNvSpPr>
                <a:spLocks/>
              </p:cNvSpPr>
              <p:nvPr/>
            </p:nvSpPr>
            <p:spPr bwMode="auto">
              <a:xfrm>
                <a:off x="2023" y="34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74" name="Freeform 573"/>
              <p:cNvSpPr>
                <a:spLocks/>
              </p:cNvSpPr>
              <p:nvPr/>
            </p:nvSpPr>
            <p:spPr bwMode="auto">
              <a:xfrm>
                <a:off x="2023" y="35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75" name="Freeform 574"/>
              <p:cNvSpPr>
                <a:spLocks/>
              </p:cNvSpPr>
              <p:nvPr/>
            </p:nvSpPr>
            <p:spPr bwMode="auto">
              <a:xfrm>
                <a:off x="2023" y="354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76" name="Freeform 575"/>
              <p:cNvSpPr>
                <a:spLocks/>
              </p:cNvSpPr>
              <p:nvPr/>
            </p:nvSpPr>
            <p:spPr bwMode="auto">
              <a:xfrm>
                <a:off x="2023" y="35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77" name="Freeform 576"/>
              <p:cNvSpPr>
                <a:spLocks/>
              </p:cNvSpPr>
              <p:nvPr/>
            </p:nvSpPr>
            <p:spPr bwMode="auto">
              <a:xfrm>
                <a:off x="2023" y="35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78" name="Freeform 577"/>
              <p:cNvSpPr>
                <a:spLocks/>
              </p:cNvSpPr>
              <p:nvPr/>
            </p:nvSpPr>
            <p:spPr bwMode="auto">
              <a:xfrm>
                <a:off x="2023" y="361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79" name="Freeform 578"/>
              <p:cNvSpPr>
                <a:spLocks/>
              </p:cNvSpPr>
              <p:nvPr/>
            </p:nvSpPr>
            <p:spPr bwMode="auto">
              <a:xfrm>
                <a:off x="2023" y="36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80" name="Freeform 579"/>
              <p:cNvSpPr>
                <a:spLocks/>
              </p:cNvSpPr>
              <p:nvPr/>
            </p:nvSpPr>
            <p:spPr bwMode="auto">
              <a:xfrm>
                <a:off x="2023" y="36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81" name="Freeform 580"/>
              <p:cNvSpPr>
                <a:spLocks/>
              </p:cNvSpPr>
              <p:nvPr/>
            </p:nvSpPr>
            <p:spPr bwMode="auto">
              <a:xfrm>
                <a:off x="2023" y="368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82" name="Freeform 581"/>
              <p:cNvSpPr>
                <a:spLocks/>
              </p:cNvSpPr>
              <p:nvPr/>
            </p:nvSpPr>
            <p:spPr bwMode="auto">
              <a:xfrm>
                <a:off x="2023" y="37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83" name="Freeform 582"/>
              <p:cNvSpPr>
                <a:spLocks/>
              </p:cNvSpPr>
              <p:nvPr/>
            </p:nvSpPr>
            <p:spPr bwMode="auto">
              <a:xfrm>
                <a:off x="2023" y="37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84" name="Freeform 583"/>
              <p:cNvSpPr>
                <a:spLocks/>
              </p:cNvSpPr>
              <p:nvPr/>
            </p:nvSpPr>
            <p:spPr bwMode="auto">
              <a:xfrm>
                <a:off x="2023" y="37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085" name="Freeform 584"/>
              <p:cNvSpPr>
                <a:spLocks/>
              </p:cNvSpPr>
              <p:nvPr/>
            </p:nvSpPr>
            <p:spPr bwMode="auto">
              <a:xfrm>
                <a:off x="2023" y="3785"/>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grpSp>
        <p:grpSp>
          <p:nvGrpSpPr>
            <p:cNvPr id="1300" name="Group 682"/>
            <p:cNvGrpSpPr>
              <a:grpSpLocks/>
            </p:cNvGrpSpPr>
            <p:nvPr/>
          </p:nvGrpSpPr>
          <p:grpSpPr bwMode="auto">
            <a:xfrm>
              <a:off x="2263" y="1475"/>
              <a:ext cx="15" cy="2323"/>
              <a:chOff x="2263" y="1475"/>
              <a:chExt cx="15" cy="2323"/>
            </a:xfrm>
          </p:grpSpPr>
          <p:sp>
            <p:nvSpPr>
              <p:cNvPr id="1894" name="Freeform 586"/>
              <p:cNvSpPr>
                <a:spLocks/>
              </p:cNvSpPr>
              <p:nvPr/>
            </p:nvSpPr>
            <p:spPr bwMode="auto">
              <a:xfrm>
                <a:off x="2263" y="1475"/>
                <a:ext cx="15" cy="12"/>
              </a:xfrm>
              <a:custGeom>
                <a:avLst/>
                <a:gdLst>
                  <a:gd name="T0" fmla="*/ 15 w 15"/>
                  <a:gd name="T1" fmla="*/ 8 h 12"/>
                  <a:gd name="T2" fmla="*/ 15 w 15"/>
                  <a:gd name="T3" fmla="*/ 6 h 12"/>
                  <a:gd name="T4" fmla="*/ 12 w 15"/>
                  <a:gd name="T5" fmla="*/ 4 h 12"/>
                  <a:gd name="T6" fmla="*/ 10 w 15"/>
                  <a:gd name="T7" fmla="*/ 2 h 12"/>
                  <a:gd name="T8" fmla="*/ 7 w 15"/>
                  <a:gd name="T9" fmla="*/ 0 h 12"/>
                  <a:gd name="T10" fmla="*/ 7 w 15"/>
                  <a:gd name="T11" fmla="*/ 0 h 12"/>
                  <a:gd name="T12" fmla="*/ 5 w 15"/>
                  <a:gd name="T13" fmla="*/ 2 h 12"/>
                  <a:gd name="T14" fmla="*/ 3 w 15"/>
                  <a:gd name="T15" fmla="*/ 4 h 12"/>
                  <a:gd name="T16" fmla="*/ 0 w 15"/>
                  <a:gd name="T17" fmla="*/ 6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2">
                    <a:moveTo>
                      <a:pt x="15" y="8"/>
                    </a:moveTo>
                    <a:lnTo>
                      <a:pt x="15" y="6"/>
                    </a:lnTo>
                    <a:lnTo>
                      <a:pt x="12" y="4"/>
                    </a:lnTo>
                    <a:lnTo>
                      <a:pt x="10" y="2"/>
                    </a:lnTo>
                    <a:lnTo>
                      <a:pt x="7" y="0"/>
                    </a:lnTo>
                    <a:lnTo>
                      <a:pt x="7" y="0"/>
                    </a:lnTo>
                    <a:lnTo>
                      <a:pt x="5" y="2"/>
                    </a:lnTo>
                    <a:lnTo>
                      <a:pt x="3" y="4"/>
                    </a:lnTo>
                    <a:lnTo>
                      <a:pt x="0" y="6"/>
                    </a:lnTo>
                    <a:lnTo>
                      <a:pt x="0" y="6"/>
                    </a:lnTo>
                    <a:lnTo>
                      <a:pt x="0" y="6"/>
                    </a:lnTo>
                    <a:lnTo>
                      <a:pt x="3" y="8"/>
                    </a:lnTo>
                    <a:lnTo>
                      <a:pt x="5" y="10"/>
                    </a:lnTo>
                    <a:lnTo>
                      <a:pt x="7" y="12"/>
                    </a:lnTo>
                    <a:lnTo>
                      <a:pt x="7" y="12"/>
                    </a:lnTo>
                    <a:lnTo>
                      <a:pt x="10" y="10"/>
                    </a:lnTo>
                    <a:lnTo>
                      <a:pt x="12" y="8"/>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95" name="Freeform 587"/>
              <p:cNvSpPr>
                <a:spLocks/>
              </p:cNvSpPr>
              <p:nvPr/>
            </p:nvSpPr>
            <p:spPr bwMode="auto">
              <a:xfrm>
                <a:off x="2263" y="1499"/>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96" name="Freeform 588"/>
              <p:cNvSpPr>
                <a:spLocks/>
              </p:cNvSpPr>
              <p:nvPr/>
            </p:nvSpPr>
            <p:spPr bwMode="auto">
              <a:xfrm>
                <a:off x="2263" y="15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97" name="Freeform 589"/>
              <p:cNvSpPr>
                <a:spLocks/>
              </p:cNvSpPr>
              <p:nvPr/>
            </p:nvSpPr>
            <p:spPr bwMode="auto">
              <a:xfrm>
                <a:off x="2263" y="15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98" name="Freeform 590"/>
              <p:cNvSpPr>
                <a:spLocks/>
              </p:cNvSpPr>
              <p:nvPr/>
            </p:nvSpPr>
            <p:spPr bwMode="auto">
              <a:xfrm>
                <a:off x="2263" y="1572"/>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99" name="Freeform 591"/>
              <p:cNvSpPr>
                <a:spLocks/>
              </p:cNvSpPr>
              <p:nvPr/>
            </p:nvSpPr>
            <p:spPr bwMode="auto">
              <a:xfrm>
                <a:off x="2263" y="15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00" name="Freeform 592"/>
              <p:cNvSpPr>
                <a:spLocks/>
              </p:cNvSpPr>
              <p:nvPr/>
            </p:nvSpPr>
            <p:spPr bwMode="auto">
              <a:xfrm>
                <a:off x="2263" y="16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01" name="Freeform 593"/>
              <p:cNvSpPr>
                <a:spLocks/>
              </p:cNvSpPr>
              <p:nvPr/>
            </p:nvSpPr>
            <p:spPr bwMode="auto">
              <a:xfrm>
                <a:off x="2263" y="16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02" name="Freeform 594"/>
              <p:cNvSpPr>
                <a:spLocks/>
              </p:cNvSpPr>
              <p:nvPr/>
            </p:nvSpPr>
            <p:spPr bwMode="auto">
              <a:xfrm>
                <a:off x="2263" y="167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03" name="Freeform 595"/>
              <p:cNvSpPr>
                <a:spLocks/>
              </p:cNvSpPr>
              <p:nvPr/>
            </p:nvSpPr>
            <p:spPr bwMode="auto">
              <a:xfrm>
                <a:off x="2263" y="16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04" name="Freeform 596"/>
              <p:cNvSpPr>
                <a:spLocks/>
              </p:cNvSpPr>
              <p:nvPr/>
            </p:nvSpPr>
            <p:spPr bwMode="auto">
              <a:xfrm>
                <a:off x="2263" y="17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05" name="Freeform 597"/>
              <p:cNvSpPr>
                <a:spLocks/>
              </p:cNvSpPr>
              <p:nvPr/>
            </p:nvSpPr>
            <p:spPr bwMode="auto">
              <a:xfrm>
                <a:off x="2263" y="174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06" name="Freeform 598"/>
              <p:cNvSpPr>
                <a:spLocks/>
              </p:cNvSpPr>
              <p:nvPr/>
            </p:nvSpPr>
            <p:spPr bwMode="auto">
              <a:xfrm>
                <a:off x="2263" y="17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07" name="Freeform 599"/>
              <p:cNvSpPr>
                <a:spLocks/>
              </p:cNvSpPr>
              <p:nvPr/>
            </p:nvSpPr>
            <p:spPr bwMode="auto">
              <a:xfrm>
                <a:off x="2263" y="17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08" name="Freeform 600"/>
              <p:cNvSpPr>
                <a:spLocks/>
              </p:cNvSpPr>
              <p:nvPr/>
            </p:nvSpPr>
            <p:spPr bwMode="auto">
              <a:xfrm>
                <a:off x="2263" y="181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09" name="Freeform 601"/>
              <p:cNvSpPr>
                <a:spLocks/>
              </p:cNvSpPr>
              <p:nvPr/>
            </p:nvSpPr>
            <p:spPr bwMode="auto">
              <a:xfrm>
                <a:off x="2263" y="18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10" name="Freeform 602"/>
              <p:cNvSpPr>
                <a:spLocks/>
              </p:cNvSpPr>
              <p:nvPr/>
            </p:nvSpPr>
            <p:spPr bwMode="auto">
              <a:xfrm>
                <a:off x="2263" y="18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11" name="Freeform 603"/>
              <p:cNvSpPr>
                <a:spLocks/>
              </p:cNvSpPr>
              <p:nvPr/>
            </p:nvSpPr>
            <p:spPr bwMode="auto">
              <a:xfrm>
                <a:off x="2263" y="188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12" name="Freeform 604"/>
              <p:cNvSpPr>
                <a:spLocks/>
              </p:cNvSpPr>
              <p:nvPr/>
            </p:nvSpPr>
            <p:spPr bwMode="auto">
              <a:xfrm>
                <a:off x="2263" y="19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13" name="Freeform 605"/>
              <p:cNvSpPr>
                <a:spLocks/>
              </p:cNvSpPr>
              <p:nvPr/>
            </p:nvSpPr>
            <p:spPr bwMode="auto">
              <a:xfrm>
                <a:off x="2263" y="19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14" name="Freeform 606"/>
              <p:cNvSpPr>
                <a:spLocks/>
              </p:cNvSpPr>
              <p:nvPr/>
            </p:nvSpPr>
            <p:spPr bwMode="auto">
              <a:xfrm>
                <a:off x="2263" y="1961"/>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15" name="Freeform 607"/>
              <p:cNvSpPr>
                <a:spLocks/>
              </p:cNvSpPr>
              <p:nvPr/>
            </p:nvSpPr>
            <p:spPr bwMode="auto">
              <a:xfrm>
                <a:off x="2263" y="19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16" name="Freeform 608"/>
              <p:cNvSpPr>
                <a:spLocks/>
              </p:cNvSpPr>
              <p:nvPr/>
            </p:nvSpPr>
            <p:spPr bwMode="auto">
              <a:xfrm>
                <a:off x="2263" y="20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17" name="Freeform 609"/>
              <p:cNvSpPr>
                <a:spLocks/>
              </p:cNvSpPr>
              <p:nvPr/>
            </p:nvSpPr>
            <p:spPr bwMode="auto">
              <a:xfrm>
                <a:off x="2263" y="2034"/>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18" name="Freeform 610"/>
              <p:cNvSpPr>
                <a:spLocks/>
              </p:cNvSpPr>
              <p:nvPr/>
            </p:nvSpPr>
            <p:spPr bwMode="auto">
              <a:xfrm>
                <a:off x="2263" y="20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19" name="Freeform 611"/>
              <p:cNvSpPr>
                <a:spLocks/>
              </p:cNvSpPr>
              <p:nvPr/>
            </p:nvSpPr>
            <p:spPr bwMode="auto">
              <a:xfrm>
                <a:off x="2263" y="20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20" name="Freeform 612"/>
              <p:cNvSpPr>
                <a:spLocks/>
              </p:cNvSpPr>
              <p:nvPr/>
            </p:nvSpPr>
            <p:spPr bwMode="auto">
              <a:xfrm>
                <a:off x="2263" y="2107"/>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21" name="Freeform 613"/>
              <p:cNvSpPr>
                <a:spLocks/>
              </p:cNvSpPr>
              <p:nvPr/>
            </p:nvSpPr>
            <p:spPr bwMode="auto">
              <a:xfrm>
                <a:off x="2263" y="21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22" name="Freeform 614"/>
              <p:cNvSpPr>
                <a:spLocks/>
              </p:cNvSpPr>
              <p:nvPr/>
            </p:nvSpPr>
            <p:spPr bwMode="auto">
              <a:xfrm>
                <a:off x="2263" y="21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23" name="Freeform 615"/>
              <p:cNvSpPr>
                <a:spLocks/>
              </p:cNvSpPr>
              <p:nvPr/>
            </p:nvSpPr>
            <p:spPr bwMode="auto">
              <a:xfrm>
                <a:off x="2263" y="2180"/>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24" name="Freeform 616"/>
              <p:cNvSpPr>
                <a:spLocks/>
              </p:cNvSpPr>
              <p:nvPr/>
            </p:nvSpPr>
            <p:spPr bwMode="auto">
              <a:xfrm>
                <a:off x="2263" y="22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25" name="Freeform 617"/>
              <p:cNvSpPr>
                <a:spLocks/>
              </p:cNvSpPr>
              <p:nvPr/>
            </p:nvSpPr>
            <p:spPr bwMode="auto">
              <a:xfrm>
                <a:off x="2263" y="22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26" name="Freeform 618"/>
              <p:cNvSpPr>
                <a:spLocks/>
              </p:cNvSpPr>
              <p:nvPr/>
            </p:nvSpPr>
            <p:spPr bwMode="auto">
              <a:xfrm>
                <a:off x="2263" y="22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27" name="Freeform 619"/>
              <p:cNvSpPr>
                <a:spLocks/>
              </p:cNvSpPr>
              <p:nvPr/>
            </p:nvSpPr>
            <p:spPr bwMode="auto">
              <a:xfrm>
                <a:off x="2263" y="227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28" name="Freeform 620"/>
              <p:cNvSpPr>
                <a:spLocks/>
              </p:cNvSpPr>
              <p:nvPr/>
            </p:nvSpPr>
            <p:spPr bwMode="auto">
              <a:xfrm>
                <a:off x="2263" y="23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29" name="Freeform 621"/>
              <p:cNvSpPr>
                <a:spLocks/>
              </p:cNvSpPr>
              <p:nvPr/>
            </p:nvSpPr>
            <p:spPr bwMode="auto">
              <a:xfrm>
                <a:off x="2263" y="23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30" name="Freeform 622"/>
              <p:cNvSpPr>
                <a:spLocks/>
              </p:cNvSpPr>
              <p:nvPr/>
            </p:nvSpPr>
            <p:spPr bwMode="auto">
              <a:xfrm>
                <a:off x="2263" y="235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31" name="Freeform 623"/>
              <p:cNvSpPr>
                <a:spLocks/>
              </p:cNvSpPr>
              <p:nvPr/>
            </p:nvSpPr>
            <p:spPr bwMode="auto">
              <a:xfrm>
                <a:off x="2263" y="23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32" name="Freeform 624"/>
              <p:cNvSpPr>
                <a:spLocks/>
              </p:cNvSpPr>
              <p:nvPr/>
            </p:nvSpPr>
            <p:spPr bwMode="auto">
              <a:xfrm>
                <a:off x="2263" y="23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33" name="Freeform 625"/>
              <p:cNvSpPr>
                <a:spLocks/>
              </p:cNvSpPr>
              <p:nvPr/>
            </p:nvSpPr>
            <p:spPr bwMode="auto">
              <a:xfrm>
                <a:off x="2263" y="24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34" name="Freeform 626"/>
              <p:cNvSpPr>
                <a:spLocks/>
              </p:cNvSpPr>
              <p:nvPr/>
            </p:nvSpPr>
            <p:spPr bwMode="auto">
              <a:xfrm>
                <a:off x="2263" y="24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35" name="Freeform 627"/>
              <p:cNvSpPr>
                <a:spLocks/>
              </p:cNvSpPr>
              <p:nvPr/>
            </p:nvSpPr>
            <p:spPr bwMode="auto">
              <a:xfrm>
                <a:off x="2263" y="24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36" name="Freeform 628"/>
              <p:cNvSpPr>
                <a:spLocks/>
              </p:cNvSpPr>
              <p:nvPr/>
            </p:nvSpPr>
            <p:spPr bwMode="auto">
              <a:xfrm>
                <a:off x="2263" y="24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37" name="Freeform 629"/>
              <p:cNvSpPr>
                <a:spLocks/>
              </p:cNvSpPr>
              <p:nvPr/>
            </p:nvSpPr>
            <p:spPr bwMode="auto">
              <a:xfrm>
                <a:off x="2263" y="25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38" name="Freeform 630"/>
              <p:cNvSpPr>
                <a:spLocks/>
              </p:cNvSpPr>
              <p:nvPr/>
            </p:nvSpPr>
            <p:spPr bwMode="auto">
              <a:xfrm>
                <a:off x="2263" y="25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39" name="Freeform 631"/>
              <p:cNvSpPr>
                <a:spLocks/>
              </p:cNvSpPr>
              <p:nvPr/>
            </p:nvSpPr>
            <p:spPr bwMode="auto">
              <a:xfrm>
                <a:off x="2263" y="2569"/>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40" name="Freeform 632"/>
              <p:cNvSpPr>
                <a:spLocks/>
              </p:cNvSpPr>
              <p:nvPr/>
            </p:nvSpPr>
            <p:spPr bwMode="auto">
              <a:xfrm>
                <a:off x="2263" y="25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41" name="Freeform 633"/>
              <p:cNvSpPr>
                <a:spLocks/>
              </p:cNvSpPr>
              <p:nvPr/>
            </p:nvSpPr>
            <p:spPr bwMode="auto">
              <a:xfrm>
                <a:off x="2263" y="26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42" name="Freeform 634"/>
              <p:cNvSpPr>
                <a:spLocks/>
              </p:cNvSpPr>
              <p:nvPr/>
            </p:nvSpPr>
            <p:spPr bwMode="auto">
              <a:xfrm>
                <a:off x="2263" y="2642"/>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43" name="Freeform 635"/>
              <p:cNvSpPr>
                <a:spLocks/>
              </p:cNvSpPr>
              <p:nvPr/>
            </p:nvSpPr>
            <p:spPr bwMode="auto">
              <a:xfrm>
                <a:off x="2263" y="26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44" name="Freeform 636"/>
              <p:cNvSpPr>
                <a:spLocks/>
              </p:cNvSpPr>
              <p:nvPr/>
            </p:nvSpPr>
            <p:spPr bwMode="auto">
              <a:xfrm>
                <a:off x="2263" y="26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45" name="Freeform 637"/>
              <p:cNvSpPr>
                <a:spLocks/>
              </p:cNvSpPr>
              <p:nvPr/>
            </p:nvSpPr>
            <p:spPr bwMode="auto">
              <a:xfrm>
                <a:off x="2263" y="2715"/>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46" name="Freeform 638"/>
              <p:cNvSpPr>
                <a:spLocks/>
              </p:cNvSpPr>
              <p:nvPr/>
            </p:nvSpPr>
            <p:spPr bwMode="auto">
              <a:xfrm>
                <a:off x="2263" y="27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47" name="Freeform 639"/>
              <p:cNvSpPr>
                <a:spLocks/>
              </p:cNvSpPr>
              <p:nvPr/>
            </p:nvSpPr>
            <p:spPr bwMode="auto">
              <a:xfrm>
                <a:off x="2263" y="27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48" name="Freeform 640"/>
              <p:cNvSpPr>
                <a:spLocks/>
              </p:cNvSpPr>
              <p:nvPr/>
            </p:nvSpPr>
            <p:spPr bwMode="auto">
              <a:xfrm>
                <a:off x="2263" y="2788"/>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49" name="Freeform 641"/>
              <p:cNvSpPr>
                <a:spLocks/>
              </p:cNvSpPr>
              <p:nvPr/>
            </p:nvSpPr>
            <p:spPr bwMode="auto">
              <a:xfrm>
                <a:off x="2263" y="28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50" name="Freeform 642"/>
              <p:cNvSpPr>
                <a:spLocks/>
              </p:cNvSpPr>
              <p:nvPr/>
            </p:nvSpPr>
            <p:spPr bwMode="auto">
              <a:xfrm>
                <a:off x="2263" y="28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51" name="Freeform 643"/>
              <p:cNvSpPr>
                <a:spLocks/>
              </p:cNvSpPr>
              <p:nvPr/>
            </p:nvSpPr>
            <p:spPr bwMode="auto">
              <a:xfrm>
                <a:off x="2263" y="28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52" name="Freeform 644"/>
              <p:cNvSpPr>
                <a:spLocks/>
              </p:cNvSpPr>
              <p:nvPr/>
            </p:nvSpPr>
            <p:spPr bwMode="auto">
              <a:xfrm>
                <a:off x="2263" y="28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53" name="Freeform 645"/>
              <p:cNvSpPr>
                <a:spLocks/>
              </p:cNvSpPr>
              <p:nvPr/>
            </p:nvSpPr>
            <p:spPr bwMode="auto">
              <a:xfrm>
                <a:off x="2263" y="29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54" name="Freeform 646"/>
              <p:cNvSpPr>
                <a:spLocks/>
              </p:cNvSpPr>
              <p:nvPr/>
            </p:nvSpPr>
            <p:spPr bwMode="auto">
              <a:xfrm>
                <a:off x="2263" y="293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55" name="Freeform 647"/>
              <p:cNvSpPr>
                <a:spLocks/>
              </p:cNvSpPr>
              <p:nvPr/>
            </p:nvSpPr>
            <p:spPr bwMode="auto">
              <a:xfrm>
                <a:off x="2263" y="29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56" name="Freeform 648"/>
              <p:cNvSpPr>
                <a:spLocks/>
              </p:cNvSpPr>
              <p:nvPr/>
            </p:nvSpPr>
            <p:spPr bwMode="auto">
              <a:xfrm>
                <a:off x="2263" y="29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57" name="Freeform 649"/>
              <p:cNvSpPr>
                <a:spLocks/>
              </p:cNvSpPr>
              <p:nvPr/>
            </p:nvSpPr>
            <p:spPr bwMode="auto">
              <a:xfrm>
                <a:off x="2263" y="300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58" name="Freeform 650"/>
              <p:cNvSpPr>
                <a:spLocks/>
              </p:cNvSpPr>
              <p:nvPr/>
            </p:nvSpPr>
            <p:spPr bwMode="auto">
              <a:xfrm>
                <a:off x="2263" y="30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59" name="Freeform 651"/>
              <p:cNvSpPr>
                <a:spLocks/>
              </p:cNvSpPr>
              <p:nvPr/>
            </p:nvSpPr>
            <p:spPr bwMode="auto">
              <a:xfrm>
                <a:off x="2263" y="30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60" name="Freeform 652"/>
              <p:cNvSpPr>
                <a:spLocks/>
              </p:cNvSpPr>
              <p:nvPr/>
            </p:nvSpPr>
            <p:spPr bwMode="auto">
              <a:xfrm>
                <a:off x="2263" y="308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61" name="Freeform 653"/>
              <p:cNvSpPr>
                <a:spLocks/>
              </p:cNvSpPr>
              <p:nvPr/>
            </p:nvSpPr>
            <p:spPr bwMode="auto">
              <a:xfrm>
                <a:off x="2263" y="31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62" name="Freeform 654"/>
              <p:cNvSpPr>
                <a:spLocks/>
              </p:cNvSpPr>
              <p:nvPr/>
            </p:nvSpPr>
            <p:spPr bwMode="auto">
              <a:xfrm>
                <a:off x="2263" y="31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63" name="Freeform 655"/>
              <p:cNvSpPr>
                <a:spLocks/>
              </p:cNvSpPr>
              <p:nvPr/>
            </p:nvSpPr>
            <p:spPr bwMode="auto">
              <a:xfrm>
                <a:off x="2263" y="31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64" name="Freeform 656"/>
              <p:cNvSpPr>
                <a:spLocks/>
              </p:cNvSpPr>
              <p:nvPr/>
            </p:nvSpPr>
            <p:spPr bwMode="auto">
              <a:xfrm>
                <a:off x="2263" y="3177"/>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65" name="Freeform 657"/>
              <p:cNvSpPr>
                <a:spLocks/>
              </p:cNvSpPr>
              <p:nvPr/>
            </p:nvSpPr>
            <p:spPr bwMode="auto">
              <a:xfrm>
                <a:off x="2263" y="32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66" name="Freeform 658"/>
              <p:cNvSpPr>
                <a:spLocks/>
              </p:cNvSpPr>
              <p:nvPr/>
            </p:nvSpPr>
            <p:spPr bwMode="auto">
              <a:xfrm>
                <a:off x="2263" y="32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67" name="Freeform 659"/>
              <p:cNvSpPr>
                <a:spLocks/>
              </p:cNvSpPr>
              <p:nvPr/>
            </p:nvSpPr>
            <p:spPr bwMode="auto">
              <a:xfrm>
                <a:off x="2263" y="3250"/>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68" name="Freeform 660"/>
              <p:cNvSpPr>
                <a:spLocks/>
              </p:cNvSpPr>
              <p:nvPr/>
            </p:nvSpPr>
            <p:spPr bwMode="auto">
              <a:xfrm>
                <a:off x="2263" y="32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69" name="Freeform 661"/>
              <p:cNvSpPr>
                <a:spLocks/>
              </p:cNvSpPr>
              <p:nvPr/>
            </p:nvSpPr>
            <p:spPr bwMode="auto">
              <a:xfrm>
                <a:off x="2263" y="32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70" name="Freeform 662"/>
              <p:cNvSpPr>
                <a:spLocks/>
              </p:cNvSpPr>
              <p:nvPr/>
            </p:nvSpPr>
            <p:spPr bwMode="auto">
              <a:xfrm>
                <a:off x="2263" y="3323"/>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71" name="Freeform 663"/>
              <p:cNvSpPr>
                <a:spLocks/>
              </p:cNvSpPr>
              <p:nvPr/>
            </p:nvSpPr>
            <p:spPr bwMode="auto">
              <a:xfrm>
                <a:off x="2263" y="33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72" name="Freeform 664"/>
              <p:cNvSpPr>
                <a:spLocks/>
              </p:cNvSpPr>
              <p:nvPr/>
            </p:nvSpPr>
            <p:spPr bwMode="auto">
              <a:xfrm>
                <a:off x="2263" y="33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73" name="Freeform 665"/>
              <p:cNvSpPr>
                <a:spLocks/>
              </p:cNvSpPr>
              <p:nvPr/>
            </p:nvSpPr>
            <p:spPr bwMode="auto">
              <a:xfrm>
                <a:off x="2263" y="3396"/>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74" name="Freeform 666"/>
              <p:cNvSpPr>
                <a:spLocks/>
              </p:cNvSpPr>
              <p:nvPr/>
            </p:nvSpPr>
            <p:spPr bwMode="auto">
              <a:xfrm>
                <a:off x="2263" y="34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75" name="Freeform 667"/>
              <p:cNvSpPr>
                <a:spLocks/>
              </p:cNvSpPr>
              <p:nvPr/>
            </p:nvSpPr>
            <p:spPr bwMode="auto">
              <a:xfrm>
                <a:off x="2263" y="34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76" name="Freeform 668"/>
              <p:cNvSpPr>
                <a:spLocks/>
              </p:cNvSpPr>
              <p:nvPr/>
            </p:nvSpPr>
            <p:spPr bwMode="auto">
              <a:xfrm>
                <a:off x="2263" y="346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77" name="Freeform 669"/>
              <p:cNvSpPr>
                <a:spLocks/>
              </p:cNvSpPr>
              <p:nvPr/>
            </p:nvSpPr>
            <p:spPr bwMode="auto">
              <a:xfrm>
                <a:off x="2263" y="34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78" name="Freeform 670"/>
              <p:cNvSpPr>
                <a:spLocks/>
              </p:cNvSpPr>
              <p:nvPr/>
            </p:nvSpPr>
            <p:spPr bwMode="auto">
              <a:xfrm>
                <a:off x="2263" y="35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79" name="Freeform 671"/>
              <p:cNvSpPr>
                <a:spLocks/>
              </p:cNvSpPr>
              <p:nvPr/>
            </p:nvSpPr>
            <p:spPr bwMode="auto">
              <a:xfrm>
                <a:off x="2263" y="354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80" name="Freeform 672"/>
              <p:cNvSpPr>
                <a:spLocks/>
              </p:cNvSpPr>
              <p:nvPr/>
            </p:nvSpPr>
            <p:spPr bwMode="auto">
              <a:xfrm>
                <a:off x="2263" y="35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81" name="Freeform 673"/>
              <p:cNvSpPr>
                <a:spLocks/>
              </p:cNvSpPr>
              <p:nvPr/>
            </p:nvSpPr>
            <p:spPr bwMode="auto">
              <a:xfrm>
                <a:off x="2263" y="35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82" name="Freeform 674"/>
              <p:cNvSpPr>
                <a:spLocks/>
              </p:cNvSpPr>
              <p:nvPr/>
            </p:nvSpPr>
            <p:spPr bwMode="auto">
              <a:xfrm>
                <a:off x="2263" y="361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83" name="Freeform 675"/>
              <p:cNvSpPr>
                <a:spLocks/>
              </p:cNvSpPr>
              <p:nvPr/>
            </p:nvSpPr>
            <p:spPr bwMode="auto">
              <a:xfrm>
                <a:off x="2263" y="36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84" name="Freeform 676"/>
              <p:cNvSpPr>
                <a:spLocks/>
              </p:cNvSpPr>
              <p:nvPr/>
            </p:nvSpPr>
            <p:spPr bwMode="auto">
              <a:xfrm>
                <a:off x="2263" y="36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85" name="Freeform 677"/>
              <p:cNvSpPr>
                <a:spLocks/>
              </p:cNvSpPr>
              <p:nvPr/>
            </p:nvSpPr>
            <p:spPr bwMode="auto">
              <a:xfrm>
                <a:off x="2263" y="368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86" name="Freeform 678"/>
              <p:cNvSpPr>
                <a:spLocks/>
              </p:cNvSpPr>
              <p:nvPr/>
            </p:nvSpPr>
            <p:spPr bwMode="auto">
              <a:xfrm>
                <a:off x="2263" y="37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87" name="Freeform 679"/>
              <p:cNvSpPr>
                <a:spLocks/>
              </p:cNvSpPr>
              <p:nvPr/>
            </p:nvSpPr>
            <p:spPr bwMode="auto">
              <a:xfrm>
                <a:off x="2263" y="37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88" name="Freeform 680"/>
              <p:cNvSpPr>
                <a:spLocks/>
              </p:cNvSpPr>
              <p:nvPr/>
            </p:nvSpPr>
            <p:spPr bwMode="auto">
              <a:xfrm>
                <a:off x="2263" y="37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989" name="Freeform 681"/>
              <p:cNvSpPr>
                <a:spLocks/>
              </p:cNvSpPr>
              <p:nvPr/>
            </p:nvSpPr>
            <p:spPr bwMode="auto">
              <a:xfrm>
                <a:off x="2263" y="3785"/>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grpSp>
        <p:grpSp>
          <p:nvGrpSpPr>
            <p:cNvPr id="1301" name="Group 779"/>
            <p:cNvGrpSpPr>
              <a:grpSpLocks/>
            </p:cNvGrpSpPr>
            <p:nvPr/>
          </p:nvGrpSpPr>
          <p:grpSpPr bwMode="auto">
            <a:xfrm>
              <a:off x="2503" y="1475"/>
              <a:ext cx="15" cy="2323"/>
              <a:chOff x="2503" y="1475"/>
              <a:chExt cx="15" cy="2323"/>
            </a:xfrm>
          </p:grpSpPr>
          <p:sp>
            <p:nvSpPr>
              <p:cNvPr id="1798" name="Freeform 683"/>
              <p:cNvSpPr>
                <a:spLocks/>
              </p:cNvSpPr>
              <p:nvPr/>
            </p:nvSpPr>
            <p:spPr bwMode="auto">
              <a:xfrm>
                <a:off x="2503" y="1475"/>
                <a:ext cx="15" cy="12"/>
              </a:xfrm>
              <a:custGeom>
                <a:avLst/>
                <a:gdLst>
                  <a:gd name="T0" fmla="*/ 15 w 15"/>
                  <a:gd name="T1" fmla="*/ 8 h 12"/>
                  <a:gd name="T2" fmla="*/ 15 w 15"/>
                  <a:gd name="T3" fmla="*/ 6 h 12"/>
                  <a:gd name="T4" fmla="*/ 12 w 15"/>
                  <a:gd name="T5" fmla="*/ 4 h 12"/>
                  <a:gd name="T6" fmla="*/ 10 w 15"/>
                  <a:gd name="T7" fmla="*/ 2 h 12"/>
                  <a:gd name="T8" fmla="*/ 7 w 15"/>
                  <a:gd name="T9" fmla="*/ 0 h 12"/>
                  <a:gd name="T10" fmla="*/ 7 w 15"/>
                  <a:gd name="T11" fmla="*/ 0 h 12"/>
                  <a:gd name="T12" fmla="*/ 5 w 15"/>
                  <a:gd name="T13" fmla="*/ 2 h 12"/>
                  <a:gd name="T14" fmla="*/ 3 w 15"/>
                  <a:gd name="T15" fmla="*/ 4 h 12"/>
                  <a:gd name="T16" fmla="*/ 0 w 15"/>
                  <a:gd name="T17" fmla="*/ 6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2">
                    <a:moveTo>
                      <a:pt x="15" y="8"/>
                    </a:moveTo>
                    <a:lnTo>
                      <a:pt x="15" y="6"/>
                    </a:lnTo>
                    <a:lnTo>
                      <a:pt x="12" y="4"/>
                    </a:lnTo>
                    <a:lnTo>
                      <a:pt x="10" y="2"/>
                    </a:lnTo>
                    <a:lnTo>
                      <a:pt x="7" y="0"/>
                    </a:lnTo>
                    <a:lnTo>
                      <a:pt x="7" y="0"/>
                    </a:lnTo>
                    <a:lnTo>
                      <a:pt x="5" y="2"/>
                    </a:lnTo>
                    <a:lnTo>
                      <a:pt x="3" y="4"/>
                    </a:lnTo>
                    <a:lnTo>
                      <a:pt x="0" y="6"/>
                    </a:lnTo>
                    <a:lnTo>
                      <a:pt x="0" y="6"/>
                    </a:lnTo>
                    <a:lnTo>
                      <a:pt x="0" y="6"/>
                    </a:lnTo>
                    <a:lnTo>
                      <a:pt x="3" y="8"/>
                    </a:lnTo>
                    <a:lnTo>
                      <a:pt x="5" y="10"/>
                    </a:lnTo>
                    <a:lnTo>
                      <a:pt x="7" y="12"/>
                    </a:lnTo>
                    <a:lnTo>
                      <a:pt x="7" y="12"/>
                    </a:lnTo>
                    <a:lnTo>
                      <a:pt x="10" y="10"/>
                    </a:lnTo>
                    <a:lnTo>
                      <a:pt x="12" y="8"/>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99" name="Freeform 684"/>
              <p:cNvSpPr>
                <a:spLocks/>
              </p:cNvSpPr>
              <p:nvPr/>
            </p:nvSpPr>
            <p:spPr bwMode="auto">
              <a:xfrm>
                <a:off x="2503" y="1499"/>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00" name="Freeform 685"/>
              <p:cNvSpPr>
                <a:spLocks/>
              </p:cNvSpPr>
              <p:nvPr/>
            </p:nvSpPr>
            <p:spPr bwMode="auto">
              <a:xfrm>
                <a:off x="2503" y="15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01" name="Freeform 686"/>
              <p:cNvSpPr>
                <a:spLocks/>
              </p:cNvSpPr>
              <p:nvPr/>
            </p:nvSpPr>
            <p:spPr bwMode="auto">
              <a:xfrm>
                <a:off x="2503" y="15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02" name="Freeform 687"/>
              <p:cNvSpPr>
                <a:spLocks/>
              </p:cNvSpPr>
              <p:nvPr/>
            </p:nvSpPr>
            <p:spPr bwMode="auto">
              <a:xfrm>
                <a:off x="2503" y="1572"/>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03" name="Freeform 688"/>
              <p:cNvSpPr>
                <a:spLocks/>
              </p:cNvSpPr>
              <p:nvPr/>
            </p:nvSpPr>
            <p:spPr bwMode="auto">
              <a:xfrm>
                <a:off x="2503" y="15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04" name="Freeform 689"/>
              <p:cNvSpPr>
                <a:spLocks/>
              </p:cNvSpPr>
              <p:nvPr/>
            </p:nvSpPr>
            <p:spPr bwMode="auto">
              <a:xfrm>
                <a:off x="2503" y="16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05" name="Freeform 690"/>
              <p:cNvSpPr>
                <a:spLocks/>
              </p:cNvSpPr>
              <p:nvPr/>
            </p:nvSpPr>
            <p:spPr bwMode="auto">
              <a:xfrm>
                <a:off x="2503" y="16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06" name="Freeform 691"/>
              <p:cNvSpPr>
                <a:spLocks/>
              </p:cNvSpPr>
              <p:nvPr/>
            </p:nvSpPr>
            <p:spPr bwMode="auto">
              <a:xfrm>
                <a:off x="2503" y="167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07" name="Freeform 692"/>
              <p:cNvSpPr>
                <a:spLocks/>
              </p:cNvSpPr>
              <p:nvPr/>
            </p:nvSpPr>
            <p:spPr bwMode="auto">
              <a:xfrm>
                <a:off x="2503" y="16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08" name="Freeform 693"/>
              <p:cNvSpPr>
                <a:spLocks/>
              </p:cNvSpPr>
              <p:nvPr/>
            </p:nvSpPr>
            <p:spPr bwMode="auto">
              <a:xfrm>
                <a:off x="2503" y="17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09" name="Freeform 694"/>
              <p:cNvSpPr>
                <a:spLocks/>
              </p:cNvSpPr>
              <p:nvPr/>
            </p:nvSpPr>
            <p:spPr bwMode="auto">
              <a:xfrm>
                <a:off x="2503" y="174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10" name="Freeform 695"/>
              <p:cNvSpPr>
                <a:spLocks/>
              </p:cNvSpPr>
              <p:nvPr/>
            </p:nvSpPr>
            <p:spPr bwMode="auto">
              <a:xfrm>
                <a:off x="2503" y="17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11" name="Freeform 696"/>
              <p:cNvSpPr>
                <a:spLocks/>
              </p:cNvSpPr>
              <p:nvPr/>
            </p:nvSpPr>
            <p:spPr bwMode="auto">
              <a:xfrm>
                <a:off x="2503" y="17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12" name="Freeform 697"/>
              <p:cNvSpPr>
                <a:spLocks/>
              </p:cNvSpPr>
              <p:nvPr/>
            </p:nvSpPr>
            <p:spPr bwMode="auto">
              <a:xfrm>
                <a:off x="2503" y="181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13" name="Freeform 698"/>
              <p:cNvSpPr>
                <a:spLocks/>
              </p:cNvSpPr>
              <p:nvPr/>
            </p:nvSpPr>
            <p:spPr bwMode="auto">
              <a:xfrm>
                <a:off x="2503" y="18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14" name="Freeform 699"/>
              <p:cNvSpPr>
                <a:spLocks/>
              </p:cNvSpPr>
              <p:nvPr/>
            </p:nvSpPr>
            <p:spPr bwMode="auto">
              <a:xfrm>
                <a:off x="2503" y="18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15" name="Freeform 700"/>
              <p:cNvSpPr>
                <a:spLocks/>
              </p:cNvSpPr>
              <p:nvPr/>
            </p:nvSpPr>
            <p:spPr bwMode="auto">
              <a:xfrm>
                <a:off x="2503" y="188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16" name="Freeform 701"/>
              <p:cNvSpPr>
                <a:spLocks/>
              </p:cNvSpPr>
              <p:nvPr/>
            </p:nvSpPr>
            <p:spPr bwMode="auto">
              <a:xfrm>
                <a:off x="2503" y="19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17" name="Freeform 702"/>
              <p:cNvSpPr>
                <a:spLocks/>
              </p:cNvSpPr>
              <p:nvPr/>
            </p:nvSpPr>
            <p:spPr bwMode="auto">
              <a:xfrm>
                <a:off x="2503" y="19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18" name="Freeform 703"/>
              <p:cNvSpPr>
                <a:spLocks/>
              </p:cNvSpPr>
              <p:nvPr/>
            </p:nvSpPr>
            <p:spPr bwMode="auto">
              <a:xfrm>
                <a:off x="2503" y="1961"/>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19" name="Freeform 704"/>
              <p:cNvSpPr>
                <a:spLocks/>
              </p:cNvSpPr>
              <p:nvPr/>
            </p:nvSpPr>
            <p:spPr bwMode="auto">
              <a:xfrm>
                <a:off x="2503" y="19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20" name="Freeform 705"/>
              <p:cNvSpPr>
                <a:spLocks/>
              </p:cNvSpPr>
              <p:nvPr/>
            </p:nvSpPr>
            <p:spPr bwMode="auto">
              <a:xfrm>
                <a:off x="2503" y="20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21" name="Freeform 706"/>
              <p:cNvSpPr>
                <a:spLocks/>
              </p:cNvSpPr>
              <p:nvPr/>
            </p:nvSpPr>
            <p:spPr bwMode="auto">
              <a:xfrm>
                <a:off x="2503" y="2034"/>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22" name="Freeform 707"/>
              <p:cNvSpPr>
                <a:spLocks/>
              </p:cNvSpPr>
              <p:nvPr/>
            </p:nvSpPr>
            <p:spPr bwMode="auto">
              <a:xfrm>
                <a:off x="2503" y="20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23" name="Freeform 708"/>
              <p:cNvSpPr>
                <a:spLocks/>
              </p:cNvSpPr>
              <p:nvPr/>
            </p:nvSpPr>
            <p:spPr bwMode="auto">
              <a:xfrm>
                <a:off x="2503" y="20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24" name="Freeform 709"/>
              <p:cNvSpPr>
                <a:spLocks/>
              </p:cNvSpPr>
              <p:nvPr/>
            </p:nvSpPr>
            <p:spPr bwMode="auto">
              <a:xfrm>
                <a:off x="2503" y="2107"/>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25" name="Freeform 710"/>
              <p:cNvSpPr>
                <a:spLocks/>
              </p:cNvSpPr>
              <p:nvPr/>
            </p:nvSpPr>
            <p:spPr bwMode="auto">
              <a:xfrm>
                <a:off x="2503" y="21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26" name="Freeform 711"/>
              <p:cNvSpPr>
                <a:spLocks/>
              </p:cNvSpPr>
              <p:nvPr/>
            </p:nvSpPr>
            <p:spPr bwMode="auto">
              <a:xfrm>
                <a:off x="2503" y="21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27" name="Freeform 712"/>
              <p:cNvSpPr>
                <a:spLocks/>
              </p:cNvSpPr>
              <p:nvPr/>
            </p:nvSpPr>
            <p:spPr bwMode="auto">
              <a:xfrm>
                <a:off x="2503" y="2180"/>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28" name="Freeform 713"/>
              <p:cNvSpPr>
                <a:spLocks/>
              </p:cNvSpPr>
              <p:nvPr/>
            </p:nvSpPr>
            <p:spPr bwMode="auto">
              <a:xfrm>
                <a:off x="2503" y="22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29" name="Freeform 714"/>
              <p:cNvSpPr>
                <a:spLocks/>
              </p:cNvSpPr>
              <p:nvPr/>
            </p:nvSpPr>
            <p:spPr bwMode="auto">
              <a:xfrm>
                <a:off x="2503" y="22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30" name="Freeform 715"/>
              <p:cNvSpPr>
                <a:spLocks/>
              </p:cNvSpPr>
              <p:nvPr/>
            </p:nvSpPr>
            <p:spPr bwMode="auto">
              <a:xfrm>
                <a:off x="2503" y="22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31" name="Freeform 716"/>
              <p:cNvSpPr>
                <a:spLocks/>
              </p:cNvSpPr>
              <p:nvPr/>
            </p:nvSpPr>
            <p:spPr bwMode="auto">
              <a:xfrm>
                <a:off x="2503" y="227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32" name="Freeform 717"/>
              <p:cNvSpPr>
                <a:spLocks/>
              </p:cNvSpPr>
              <p:nvPr/>
            </p:nvSpPr>
            <p:spPr bwMode="auto">
              <a:xfrm>
                <a:off x="2503" y="23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33" name="Freeform 718"/>
              <p:cNvSpPr>
                <a:spLocks/>
              </p:cNvSpPr>
              <p:nvPr/>
            </p:nvSpPr>
            <p:spPr bwMode="auto">
              <a:xfrm>
                <a:off x="2503" y="23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34" name="Freeform 719"/>
              <p:cNvSpPr>
                <a:spLocks/>
              </p:cNvSpPr>
              <p:nvPr/>
            </p:nvSpPr>
            <p:spPr bwMode="auto">
              <a:xfrm>
                <a:off x="2503" y="235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35" name="Freeform 720"/>
              <p:cNvSpPr>
                <a:spLocks/>
              </p:cNvSpPr>
              <p:nvPr/>
            </p:nvSpPr>
            <p:spPr bwMode="auto">
              <a:xfrm>
                <a:off x="2503" y="23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36" name="Freeform 721"/>
              <p:cNvSpPr>
                <a:spLocks/>
              </p:cNvSpPr>
              <p:nvPr/>
            </p:nvSpPr>
            <p:spPr bwMode="auto">
              <a:xfrm>
                <a:off x="2503" y="23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37" name="Freeform 722"/>
              <p:cNvSpPr>
                <a:spLocks/>
              </p:cNvSpPr>
              <p:nvPr/>
            </p:nvSpPr>
            <p:spPr bwMode="auto">
              <a:xfrm>
                <a:off x="2503" y="24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38" name="Freeform 723"/>
              <p:cNvSpPr>
                <a:spLocks/>
              </p:cNvSpPr>
              <p:nvPr/>
            </p:nvSpPr>
            <p:spPr bwMode="auto">
              <a:xfrm>
                <a:off x="2503" y="24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39" name="Freeform 724"/>
              <p:cNvSpPr>
                <a:spLocks/>
              </p:cNvSpPr>
              <p:nvPr/>
            </p:nvSpPr>
            <p:spPr bwMode="auto">
              <a:xfrm>
                <a:off x="2503" y="24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40" name="Freeform 725"/>
              <p:cNvSpPr>
                <a:spLocks/>
              </p:cNvSpPr>
              <p:nvPr/>
            </p:nvSpPr>
            <p:spPr bwMode="auto">
              <a:xfrm>
                <a:off x="2503" y="24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41" name="Freeform 726"/>
              <p:cNvSpPr>
                <a:spLocks/>
              </p:cNvSpPr>
              <p:nvPr/>
            </p:nvSpPr>
            <p:spPr bwMode="auto">
              <a:xfrm>
                <a:off x="2503" y="25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42" name="Freeform 727"/>
              <p:cNvSpPr>
                <a:spLocks/>
              </p:cNvSpPr>
              <p:nvPr/>
            </p:nvSpPr>
            <p:spPr bwMode="auto">
              <a:xfrm>
                <a:off x="2503" y="25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43" name="Freeform 728"/>
              <p:cNvSpPr>
                <a:spLocks/>
              </p:cNvSpPr>
              <p:nvPr/>
            </p:nvSpPr>
            <p:spPr bwMode="auto">
              <a:xfrm>
                <a:off x="2503" y="2569"/>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44" name="Freeform 729"/>
              <p:cNvSpPr>
                <a:spLocks/>
              </p:cNvSpPr>
              <p:nvPr/>
            </p:nvSpPr>
            <p:spPr bwMode="auto">
              <a:xfrm>
                <a:off x="2503" y="25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45" name="Freeform 730"/>
              <p:cNvSpPr>
                <a:spLocks/>
              </p:cNvSpPr>
              <p:nvPr/>
            </p:nvSpPr>
            <p:spPr bwMode="auto">
              <a:xfrm>
                <a:off x="2503" y="26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46" name="Freeform 731"/>
              <p:cNvSpPr>
                <a:spLocks/>
              </p:cNvSpPr>
              <p:nvPr/>
            </p:nvSpPr>
            <p:spPr bwMode="auto">
              <a:xfrm>
                <a:off x="2503" y="2642"/>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47" name="Freeform 732"/>
              <p:cNvSpPr>
                <a:spLocks/>
              </p:cNvSpPr>
              <p:nvPr/>
            </p:nvSpPr>
            <p:spPr bwMode="auto">
              <a:xfrm>
                <a:off x="2503" y="26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48" name="Freeform 733"/>
              <p:cNvSpPr>
                <a:spLocks/>
              </p:cNvSpPr>
              <p:nvPr/>
            </p:nvSpPr>
            <p:spPr bwMode="auto">
              <a:xfrm>
                <a:off x="2503" y="26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49" name="Freeform 734"/>
              <p:cNvSpPr>
                <a:spLocks/>
              </p:cNvSpPr>
              <p:nvPr/>
            </p:nvSpPr>
            <p:spPr bwMode="auto">
              <a:xfrm>
                <a:off x="2503" y="2715"/>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50" name="Freeform 735"/>
              <p:cNvSpPr>
                <a:spLocks/>
              </p:cNvSpPr>
              <p:nvPr/>
            </p:nvSpPr>
            <p:spPr bwMode="auto">
              <a:xfrm>
                <a:off x="2503" y="27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51" name="Freeform 736"/>
              <p:cNvSpPr>
                <a:spLocks/>
              </p:cNvSpPr>
              <p:nvPr/>
            </p:nvSpPr>
            <p:spPr bwMode="auto">
              <a:xfrm>
                <a:off x="2503" y="27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52" name="Freeform 737"/>
              <p:cNvSpPr>
                <a:spLocks/>
              </p:cNvSpPr>
              <p:nvPr/>
            </p:nvSpPr>
            <p:spPr bwMode="auto">
              <a:xfrm>
                <a:off x="2503" y="2788"/>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53" name="Freeform 738"/>
              <p:cNvSpPr>
                <a:spLocks/>
              </p:cNvSpPr>
              <p:nvPr/>
            </p:nvSpPr>
            <p:spPr bwMode="auto">
              <a:xfrm>
                <a:off x="2503" y="28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54" name="Freeform 739"/>
              <p:cNvSpPr>
                <a:spLocks/>
              </p:cNvSpPr>
              <p:nvPr/>
            </p:nvSpPr>
            <p:spPr bwMode="auto">
              <a:xfrm>
                <a:off x="2503" y="28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55" name="Freeform 740"/>
              <p:cNvSpPr>
                <a:spLocks/>
              </p:cNvSpPr>
              <p:nvPr/>
            </p:nvSpPr>
            <p:spPr bwMode="auto">
              <a:xfrm>
                <a:off x="2503" y="28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56" name="Freeform 741"/>
              <p:cNvSpPr>
                <a:spLocks/>
              </p:cNvSpPr>
              <p:nvPr/>
            </p:nvSpPr>
            <p:spPr bwMode="auto">
              <a:xfrm>
                <a:off x="2503" y="28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57" name="Freeform 742"/>
              <p:cNvSpPr>
                <a:spLocks/>
              </p:cNvSpPr>
              <p:nvPr/>
            </p:nvSpPr>
            <p:spPr bwMode="auto">
              <a:xfrm>
                <a:off x="2503" y="29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58" name="Freeform 743"/>
              <p:cNvSpPr>
                <a:spLocks/>
              </p:cNvSpPr>
              <p:nvPr/>
            </p:nvSpPr>
            <p:spPr bwMode="auto">
              <a:xfrm>
                <a:off x="2503" y="293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59" name="Freeform 744"/>
              <p:cNvSpPr>
                <a:spLocks/>
              </p:cNvSpPr>
              <p:nvPr/>
            </p:nvSpPr>
            <p:spPr bwMode="auto">
              <a:xfrm>
                <a:off x="2503" y="29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60" name="Freeform 745"/>
              <p:cNvSpPr>
                <a:spLocks/>
              </p:cNvSpPr>
              <p:nvPr/>
            </p:nvSpPr>
            <p:spPr bwMode="auto">
              <a:xfrm>
                <a:off x="2503" y="29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61" name="Freeform 746"/>
              <p:cNvSpPr>
                <a:spLocks/>
              </p:cNvSpPr>
              <p:nvPr/>
            </p:nvSpPr>
            <p:spPr bwMode="auto">
              <a:xfrm>
                <a:off x="2503" y="300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62" name="Freeform 747"/>
              <p:cNvSpPr>
                <a:spLocks/>
              </p:cNvSpPr>
              <p:nvPr/>
            </p:nvSpPr>
            <p:spPr bwMode="auto">
              <a:xfrm>
                <a:off x="2503" y="30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63" name="Freeform 748"/>
              <p:cNvSpPr>
                <a:spLocks/>
              </p:cNvSpPr>
              <p:nvPr/>
            </p:nvSpPr>
            <p:spPr bwMode="auto">
              <a:xfrm>
                <a:off x="2503" y="30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64" name="Freeform 749"/>
              <p:cNvSpPr>
                <a:spLocks/>
              </p:cNvSpPr>
              <p:nvPr/>
            </p:nvSpPr>
            <p:spPr bwMode="auto">
              <a:xfrm>
                <a:off x="2503" y="308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65" name="Freeform 750"/>
              <p:cNvSpPr>
                <a:spLocks/>
              </p:cNvSpPr>
              <p:nvPr/>
            </p:nvSpPr>
            <p:spPr bwMode="auto">
              <a:xfrm>
                <a:off x="2503" y="31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66" name="Freeform 751"/>
              <p:cNvSpPr>
                <a:spLocks/>
              </p:cNvSpPr>
              <p:nvPr/>
            </p:nvSpPr>
            <p:spPr bwMode="auto">
              <a:xfrm>
                <a:off x="2503" y="31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67" name="Freeform 752"/>
              <p:cNvSpPr>
                <a:spLocks/>
              </p:cNvSpPr>
              <p:nvPr/>
            </p:nvSpPr>
            <p:spPr bwMode="auto">
              <a:xfrm>
                <a:off x="2503" y="31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68" name="Freeform 753"/>
              <p:cNvSpPr>
                <a:spLocks/>
              </p:cNvSpPr>
              <p:nvPr/>
            </p:nvSpPr>
            <p:spPr bwMode="auto">
              <a:xfrm>
                <a:off x="2503" y="3177"/>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69" name="Freeform 754"/>
              <p:cNvSpPr>
                <a:spLocks/>
              </p:cNvSpPr>
              <p:nvPr/>
            </p:nvSpPr>
            <p:spPr bwMode="auto">
              <a:xfrm>
                <a:off x="2503" y="32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70" name="Freeform 755"/>
              <p:cNvSpPr>
                <a:spLocks/>
              </p:cNvSpPr>
              <p:nvPr/>
            </p:nvSpPr>
            <p:spPr bwMode="auto">
              <a:xfrm>
                <a:off x="2503" y="32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71" name="Freeform 756"/>
              <p:cNvSpPr>
                <a:spLocks/>
              </p:cNvSpPr>
              <p:nvPr/>
            </p:nvSpPr>
            <p:spPr bwMode="auto">
              <a:xfrm>
                <a:off x="2503" y="3250"/>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72" name="Freeform 757"/>
              <p:cNvSpPr>
                <a:spLocks/>
              </p:cNvSpPr>
              <p:nvPr/>
            </p:nvSpPr>
            <p:spPr bwMode="auto">
              <a:xfrm>
                <a:off x="2503" y="32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73" name="Freeform 758"/>
              <p:cNvSpPr>
                <a:spLocks/>
              </p:cNvSpPr>
              <p:nvPr/>
            </p:nvSpPr>
            <p:spPr bwMode="auto">
              <a:xfrm>
                <a:off x="2503" y="32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74" name="Freeform 759"/>
              <p:cNvSpPr>
                <a:spLocks/>
              </p:cNvSpPr>
              <p:nvPr/>
            </p:nvSpPr>
            <p:spPr bwMode="auto">
              <a:xfrm>
                <a:off x="2503" y="3323"/>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75" name="Freeform 760"/>
              <p:cNvSpPr>
                <a:spLocks/>
              </p:cNvSpPr>
              <p:nvPr/>
            </p:nvSpPr>
            <p:spPr bwMode="auto">
              <a:xfrm>
                <a:off x="2503" y="33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76" name="Freeform 761"/>
              <p:cNvSpPr>
                <a:spLocks/>
              </p:cNvSpPr>
              <p:nvPr/>
            </p:nvSpPr>
            <p:spPr bwMode="auto">
              <a:xfrm>
                <a:off x="2503" y="33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77" name="Freeform 762"/>
              <p:cNvSpPr>
                <a:spLocks/>
              </p:cNvSpPr>
              <p:nvPr/>
            </p:nvSpPr>
            <p:spPr bwMode="auto">
              <a:xfrm>
                <a:off x="2503" y="3396"/>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78" name="Freeform 763"/>
              <p:cNvSpPr>
                <a:spLocks/>
              </p:cNvSpPr>
              <p:nvPr/>
            </p:nvSpPr>
            <p:spPr bwMode="auto">
              <a:xfrm>
                <a:off x="2503" y="34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79" name="Freeform 764"/>
              <p:cNvSpPr>
                <a:spLocks/>
              </p:cNvSpPr>
              <p:nvPr/>
            </p:nvSpPr>
            <p:spPr bwMode="auto">
              <a:xfrm>
                <a:off x="2503" y="34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80" name="Freeform 765"/>
              <p:cNvSpPr>
                <a:spLocks/>
              </p:cNvSpPr>
              <p:nvPr/>
            </p:nvSpPr>
            <p:spPr bwMode="auto">
              <a:xfrm>
                <a:off x="2503" y="346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81" name="Freeform 766"/>
              <p:cNvSpPr>
                <a:spLocks/>
              </p:cNvSpPr>
              <p:nvPr/>
            </p:nvSpPr>
            <p:spPr bwMode="auto">
              <a:xfrm>
                <a:off x="2503" y="34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82" name="Freeform 767"/>
              <p:cNvSpPr>
                <a:spLocks/>
              </p:cNvSpPr>
              <p:nvPr/>
            </p:nvSpPr>
            <p:spPr bwMode="auto">
              <a:xfrm>
                <a:off x="2503" y="35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83" name="Freeform 768"/>
              <p:cNvSpPr>
                <a:spLocks/>
              </p:cNvSpPr>
              <p:nvPr/>
            </p:nvSpPr>
            <p:spPr bwMode="auto">
              <a:xfrm>
                <a:off x="2503" y="354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84" name="Freeform 769"/>
              <p:cNvSpPr>
                <a:spLocks/>
              </p:cNvSpPr>
              <p:nvPr/>
            </p:nvSpPr>
            <p:spPr bwMode="auto">
              <a:xfrm>
                <a:off x="2503" y="35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85" name="Freeform 770"/>
              <p:cNvSpPr>
                <a:spLocks/>
              </p:cNvSpPr>
              <p:nvPr/>
            </p:nvSpPr>
            <p:spPr bwMode="auto">
              <a:xfrm>
                <a:off x="2503" y="35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86" name="Freeform 771"/>
              <p:cNvSpPr>
                <a:spLocks/>
              </p:cNvSpPr>
              <p:nvPr/>
            </p:nvSpPr>
            <p:spPr bwMode="auto">
              <a:xfrm>
                <a:off x="2503" y="361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87" name="Freeform 772"/>
              <p:cNvSpPr>
                <a:spLocks/>
              </p:cNvSpPr>
              <p:nvPr/>
            </p:nvSpPr>
            <p:spPr bwMode="auto">
              <a:xfrm>
                <a:off x="2503" y="36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88" name="Freeform 773"/>
              <p:cNvSpPr>
                <a:spLocks/>
              </p:cNvSpPr>
              <p:nvPr/>
            </p:nvSpPr>
            <p:spPr bwMode="auto">
              <a:xfrm>
                <a:off x="2503" y="36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89" name="Freeform 774"/>
              <p:cNvSpPr>
                <a:spLocks/>
              </p:cNvSpPr>
              <p:nvPr/>
            </p:nvSpPr>
            <p:spPr bwMode="auto">
              <a:xfrm>
                <a:off x="2503" y="368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90" name="Freeform 775"/>
              <p:cNvSpPr>
                <a:spLocks/>
              </p:cNvSpPr>
              <p:nvPr/>
            </p:nvSpPr>
            <p:spPr bwMode="auto">
              <a:xfrm>
                <a:off x="2503" y="37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91" name="Freeform 776"/>
              <p:cNvSpPr>
                <a:spLocks/>
              </p:cNvSpPr>
              <p:nvPr/>
            </p:nvSpPr>
            <p:spPr bwMode="auto">
              <a:xfrm>
                <a:off x="2503" y="37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92" name="Freeform 777"/>
              <p:cNvSpPr>
                <a:spLocks/>
              </p:cNvSpPr>
              <p:nvPr/>
            </p:nvSpPr>
            <p:spPr bwMode="auto">
              <a:xfrm>
                <a:off x="2503" y="37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893" name="Freeform 778"/>
              <p:cNvSpPr>
                <a:spLocks/>
              </p:cNvSpPr>
              <p:nvPr/>
            </p:nvSpPr>
            <p:spPr bwMode="auto">
              <a:xfrm>
                <a:off x="2503" y="3785"/>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grpSp>
        <p:grpSp>
          <p:nvGrpSpPr>
            <p:cNvPr id="1302" name="Group 876"/>
            <p:cNvGrpSpPr>
              <a:grpSpLocks/>
            </p:cNvGrpSpPr>
            <p:nvPr/>
          </p:nvGrpSpPr>
          <p:grpSpPr bwMode="auto">
            <a:xfrm>
              <a:off x="2743" y="1475"/>
              <a:ext cx="15" cy="2323"/>
              <a:chOff x="2743" y="1475"/>
              <a:chExt cx="15" cy="2323"/>
            </a:xfrm>
          </p:grpSpPr>
          <p:sp>
            <p:nvSpPr>
              <p:cNvPr id="1702" name="Freeform 780"/>
              <p:cNvSpPr>
                <a:spLocks/>
              </p:cNvSpPr>
              <p:nvPr/>
            </p:nvSpPr>
            <p:spPr bwMode="auto">
              <a:xfrm>
                <a:off x="2743" y="1475"/>
                <a:ext cx="15" cy="12"/>
              </a:xfrm>
              <a:custGeom>
                <a:avLst/>
                <a:gdLst>
                  <a:gd name="T0" fmla="*/ 15 w 15"/>
                  <a:gd name="T1" fmla="*/ 8 h 12"/>
                  <a:gd name="T2" fmla="*/ 15 w 15"/>
                  <a:gd name="T3" fmla="*/ 6 h 12"/>
                  <a:gd name="T4" fmla="*/ 12 w 15"/>
                  <a:gd name="T5" fmla="*/ 4 h 12"/>
                  <a:gd name="T6" fmla="*/ 10 w 15"/>
                  <a:gd name="T7" fmla="*/ 2 h 12"/>
                  <a:gd name="T8" fmla="*/ 7 w 15"/>
                  <a:gd name="T9" fmla="*/ 0 h 12"/>
                  <a:gd name="T10" fmla="*/ 7 w 15"/>
                  <a:gd name="T11" fmla="*/ 0 h 12"/>
                  <a:gd name="T12" fmla="*/ 5 w 15"/>
                  <a:gd name="T13" fmla="*/ 2 h 12"/>
                  <a:gd name="T14" fmla="*/ 3 w 15"/>
                  <a:gd name="T15" fmla="*/ 4 h 12"/>
                  <a:gd name="T16" fmla="*/ 0 w 15"/>
                  <a:gd name="T17" fmla="*/ 6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2">
                    <a:moveTo>
                      <a:pt x="15" y="8"/>
                    </a:moveTo>
                    <a:lnTo>
                      <a:pt x="15" y="6"/>
                    </a:lnTo>
                    <a:lnTo>
                      <a:pt x="12" y="4"/>
                    </a:lnTo>
                    <a:lnTo>
                      <a:pt x="10" y="2"/>
                    </a:lnTo>
                    <a:lnTo>
                      <a:pt x="7" y="0"/>
                    </a:lnTo>
                    <a:lnTo>
                      <a:pt x="7" y="0"/>
                    </a:lnTo>
                    <a:lnTo>
                      <a:pt x="5" y="2"/>
                    </a:lnTo>
                    <a:lnTo>
                      <a:pt x="3" y="4"/>
                    </a:lnTo>
                    <a:lnTo>
                      <a:pt x="0" y="6"/>
                    </a:lnTo>
                    <a:lnTo>
                      <a:pt x="0" y="6"/>
                    </a:lnTo>
                    <a:lnTo>
                      <a:pt x="0" y="6"/>
                    </a:lnTo>
                    <a:lnTo>
                      <a:pt x="3" y="8"/>
                    </a:lnTo>
                    <a:lnTo>
                      <a:pt x="5" y="10"/>
                    </a:lnTo>
                    <a:lnTo>
                      <a:pt x="7" y="12"/>
                    </a:lnTo>
                    <a:lnTo>
                      <a:pt x="7" y="12"/>
                    </a:lnTo>
                    <a:lnTo>
                      <a:pt x="10" y="10"/>
                    </a:lnTo>
                    <a:lnTo>
                      <a:pt x="12" y="8"/>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03" name="Freeform 781"/>
              <p:cNvSpPr>
                <a:spLocks/>
              </p:cNvSpPr>
              <p:nvPr/>
            </p:nvSpPr>
            <p:spPr bwMode="auto">
              <a:xfrm>
                <a:off x="2743" y="1499"/>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04" name="Freeform 782"/>
              <p:cNvSpPr>
                <a:spLocks/>
              </p:cNvSpPr>
              <p:nvPr/>
            </p:nvSpPr>
            <p:spPr bwMode="auto">
              <a:xfrm>
                <a:off x="2743" y="15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05" name="Freeform 783"/>
              <p:cNvSpPr>
                <a:spLocks/>
              </p:cNvSpPr>
              <p:nvPr/>
            </p:nvSpPr>
            <p:spPr bwMode="auto">
              <a:xfrm>
                <a:off x="2743" y="15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06" name="Freeform 784"/>
              <p:cNvSpPr>
                <a:spLocks/>
              </p:cNvSpPr>
              <p:nvPr/>
            </p:nvSpPr>
            <p:spPr bwMode="auto">
              <a:xfrm>
                <a:off x="2743" y="1572"/>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07" name="Freeform 785"/>
              <p:cNvSpPr>
                <a:spLocks/>
              </p:cNvSpPr>
              <p:nvPr/>
            </p:nvSpPr>
            <p:spPr bwMode="auto">
              <a:xfrm>
                <a:off x="2743" y="15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08" name="Freeform 786"/>
              <p:cNvSpPr>
                <a:spLocks/>
              </p:cNvSpPr>
              <p:nvPr/>
            </p:nvSpPr>
            <p:spPr bwMode="auto">
              <a:xfrm>
                <a:off x="2743" y="16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09" name="Freeform 787"/>
              <p:cNvSpPr>
                <a:spLocks/>
              </p:cNvSpPr>
              <p:nvPr/>
            </p:nvSpPr>
            <p:spPr bwMode="auto">
              <a:xfrm>
                <a:off x="2743" y="16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10" name="Freeform 788"/>
              <p:cNvSpPr>
                <a:spLocks/>
              </p:cNvSpPr>
              <p:nvPr/>
            </p:nvSpPr>
            <p:spPr bwMode="auto">
              <a:xfrm>
                <a:off x="2743" y="167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11" name="Freeform 789"/>
              <p:cNvSpPr>
                <a:spLocks/>
              </p:cNvSpPr>
              <p:nvPr/>
            </p:nvSpPr>
            <p:spPr bwMode="auto">
              <a:xfrm>
                <a:off x="2743" y="16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12" name="Freeform 790"/>
              <p:cNvSpPr>
                <a:spLocks/>
              </p:cNvSpPr>
              <p:nvPr/>
            </p:nvSpPr>
            <p:spPr bwMode="auto">
              <a:xfrm>
                <a:off x="2743" y="17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13" name="Freeform 791"/>
              <p:cNvSpPr>
                <a:spLocks/>
              </p:cNvSpPr>
              <p:nvPr/>
            </p:nvSpPr>
            <p:spPr bwMode="auto">
              <a:xfrm>
                <a:off x="2743" y="174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14" name="Freeform 792"/>
              <p:cNvSpPr>
                <a:spLocks/>
              </p:cNvSpPr>
              <p:nvPr/>
            </p:nvSpPr>
            <p:spPr bwMode="auto">
              <a:xfrm>
                <a:off x="2743" y="17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15" name="Freeform 793"/>
              <p:cNvSpPr>
                <a:spLocks/>
              </p:cNvSpPr>
              <p:nvPr/>
            </p:nvSpPr>
            <p:spPr bwMode="auto">
              <a:xfrm>
                <a:off x="2743" y="17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16" name="Freeform 794"/>
              <p:cNvSpPr>
                <a:spLocks/>
              </p:cNvSpPr>
              <p:nvPr/>
            </p:nvSpPr>
            <p:spPr bwMode="auto">
              <a:xfrm>
                <a:off x="2743" y="181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17" name="Freeform 795"/>
              <p:cNvSpPr>
                <a:spLocks/>
              </p:cNvSpPr>
              <p:nvPr/>
            </p:nvSpPr>
            <p:spPr bwMode="auto">
              <a:xfrm>
                <a:off x="2743" y="18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18" name="Freeform 796"/>
              <p:cNvSpPr>
                <a:spLocks/>
              </p:cNvSpPr>
              <p:nvPr/>
            </p:nvSpPr>
            <p:spPr bwMode="auto">
              <a:xfrm>
                <a:off x="2743" y="18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19" name="Freeform 797"/>
              <p:cNvSpPr>
                <a:spLocks/>
              </p:cNvSpPr>
              <p:nvPr/>
            </p:nvSpPr>
            <p:spPr bwMode="auto">
              <a:xfrm>
                <a:off x="2743" y="188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20" name="Freeform 798"/>
              <p:cNvSpPr>
                <a:spLocks/>
              </p:cNvSpPr>
              <p:nvPr/>
            </p:nvSpPr>
            <p:spPr bwMode="auto">
              <a:xfrm>
                <a:off x="2743" y="19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21" name="Freeform 799"/>
              <p:cNvSpPr>
                <a:spLocks/>
              </p:cNvSpPr>
              <p:nvPr/>
            </p:nvSpPr>
            <p:spPr bwMode="auto">
              <a:xfrm>
                <a:off x="2743" y="19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22" name="Freeform 800"/>
              <p:cNvSpPr>
                <a:spLocks/>
              </p:cNvSpPr>
              <p:nvPr/>
            </p:nvSpPr>
            <p:spPr bwMode="auto">
              <a:xfrm>
                <a:off x="2743" y="1961"/>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23" name="Freeform 801"/>
              <p:cNvSpPr>
                <a:spLocks/>
              </p:cNvSpPr>
              <p:nvPr/>
            </p:nvSpPr>
            <p:spPr bwMode="auto">
              <a:xfrm>
                <a:off x="2743" y="19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24" name="Freeform 802"/>
              <p:cNvSpPr>
                <a:spLocks/>
              </p:cNvSpPr>
              <p:nvPr/>
            </p:nvSpPr>
            <p:spPr bwMode="auto">
              <a:xfrm>
                <a:off x="2743" y="20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25" name="Freeform 803"/>
              <p:cNvSpPr>
                <a:spLocks/>
              </p:cNvSpPr>
              <p:nvPr/>
            </p:nvSpPr>
            <p:spPr bwMode="auto">
              <a:xfrm>
                <a:off x="2743" y="2034"/>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26" name="Freeform 804"/>
              <p:cNvSpPr>
                <a:spLocks/>
              </p:cNvSpPr>
              <p:nvPr/>
            </p:nvSpPr>
            <p:spPr bwMode="auto">
              <a:xfrm>
                <a:off x="2743" y="20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27" name="Freeform 805"/>
              <p:cNvSpPr>
                <a:spLocks/>
              </p:cNvSpPr>
              <p:nvPr/>
            </p:nvSpPr>
            <p:spPr bwMode="auto">
              <a:xfrm>
                <a:off x="2743" y="20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28" name="Freeform 806"/>
              <p:cNvSpPr>
                <a:spLocks/>
              </p:cNvSpPr>
              <p:nvPr/>
            </p:nvSpPr>
            <p:spPr bwMode="auto">
              <a:xfrm>
                <a:off x="2743" y="2107"/>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29" name="Freeform 807"/>
              <p:cNvSpPr>
                <a:spLocks/>
              </p:cNvSpPr>
              <p:nvPr/>
            </p:nvSpPr>
            <p:spPr bwMode="auto">
              <a:xfrm>
                <a:off x="2743" y="21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30" name="Freeform 808"/>
              <p:cNvSpPr>
                <a:spLocks/>
              </p:cNvSpPr>
              <p:nvPr/>
            </p:nvSpPr>
            <p:spPr bwMode="auto">
              <a:xfrm>
                <a:off x="2743" y="21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31" name="Freeform 809"/>
              <p:cNvSpPr>
                <a:spLocks/>
              </p:cNvSpPr>
              <p:nvPr/>
            </p:nvSpPr>
            <p:spPr bwMode="auto">
              <a:xfrm>
                <a:off x="2743" y="2180"/>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32" name="Freeform 810"/>
              <p:cNvSpPr>
                <a:spLocks/>
              </p:cNvSpPr>
              <p:nvPr/>
            </p:nvSpPr>
            <p:spPr bwMode="auto">
              <a:xfrm>
                <a:off x="2743" y="22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33" name="Freeform 811"/>
              <p:cNvSpPr>
                <a:spLocks/>
              </p:cNvSpPr>
              <p:nvPr/>
            </p:nvSpPr>
            <p:spPr bwMode="auto">
              <a:xfrm>
                <a:off x="2743" y="22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34" name="Freeform 812"/>
              <p:cNvSpPr>
                <a:spLocks/>
              </p:cNvSpPr>
              <p:nvPr/>
            </p:nvSpPr>
            <p:spPr bwMode="auto">
              <a:xfrm>
                <a:off x="2743" y="22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35" name="Freeform 813"/>
              <p:cNvSpPr>
                <a:spLocks/>
              </p:cNvSpPr>
              <p:nvPr/>
            </p:nvSpPr>
            <p:spPr bwMode="auto">
              <a:xfrm>
                <a:off x="2743" y="227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36" name="Freeform 814"/>
              <p:cNvSpPr>
                <a:spLocks/>
              </p:cNvSpPr>
              <p:nvPr/>
            </p:nvSpPr>
            <p:spPr bwMode="auto">
              <a:xfrm>
                <a:off x="2743" y="23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37" name="Freeform 815"/>
              <p:cNvSpPr>
                <a:spLocks/>
              </p:cNvSpPr>
              <p:nvPr/>
            </p:nvSpPr>
            <p:spPr bwMode="auto">
              <a:xfrm>
                <a:off x="2743" y="23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38" name="Freeform 816"/>
              <p:cNvSpPr>
                <a:spLocks/>
              </p:cNvSpPr>
              <p:nvPr/>
            </p:nvSpPr>
            <p:spPr bwMode="auto">
              <a:xfrm>
                <a:off x="2743" y="235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39" name="Freeform 817"/>
              <p:cNvSpPr>
                <a:spLocks/>
              </p:cNvSpPr>
              <p:nvPr/>
            </p:nvSpPr>
            <p:spPr bwMode="auto">
              <a:xfrm>
                <a:off x="2743" y="23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40" name="Freeform 818"/>
              <p:cNvSpPr>
                <a:spLocks/>
              </p:cNvSpPr>
              <p:nvPr/>
            </p:nvSpPr>
            <p:spPr bwMode="auto">
              <a:xfrm>
                <a:off x="2743" y="23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41" name="Freeform 819"/>
              <p:cNvSpPr>
                <a:spLocks/>
              </p:cNvSpPr>
              <p:nvPr/>
            </p:nvSpPr>
            <p:spPr bwMode="auto">
              <a:xfrm>
                <a:off x="2743" y="24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42" name="Freeform 820"/>
              <p:cNvSpPr>
                <a:spLocks/>
              </p:cNvSpPr>
              <p:nvPr/>
            </p:nvSpPr>
            <p:spPr bwMode="auto">
              <a:xfrm>
                <a:off x="2743" y="24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43" name="Freeform 821"/>
              <p:cNvSpPr>
                <a:spLocks/>
              </p:cNvSpPr>
              <p:nvPr/>
            </p:nvSpPr>
            <p:spPr bwMode="auto">
              <a:xfrm>
                <a:off x="2743" y="24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44" name="Freeform 822"/>
              <p:cNvSpPr>
                <a:spLocks/>
              </p:cNvSpPr>
              <p:nvPr/>
            </p:nvSpPr>
            <p:spPr bwMode="auto">
              <a:xfrm>
                <a:off x="2743" y="24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45" name="Freeform 823"/>
              <p:cNvSpPr>
                <a:spLocks/>
              </p:cNvSpPr>
              <p:nvPr/>
            </p:nvSpPr>
            <p:spPr bwMode="auto">
              <a:xfrm>
                <a:off x="2743" y="25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46" name="Freeform 824"/>
              <p:cNvSpPr>
                <a:spLocks/>
              </p:cNvSpPr>
              <p:nvPr/>
            </p:nvSpPr>
            <p:spPr bwMode="auto">
              <a:xfrm>
                <a:off x="2743" y="25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47" name="Freeform 825"/>
              <p:cNvSpPr>
                <a:spLocks/>
              </p:cNvSpPr>
              <p:nvPr/>
            </p:nvSpPr>
            <p:spPr bwMode="auto">
              <a:xfrm>
                <a:off x="2743" y="2569"/>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48" name="Freeform 826"/>
              <p:cNvSpPr>
                <a:spLocks/>
              </p:cNvSpPr>
              <p:nvPr/>
            </p:nvSpPr>
            <p:spPr bwMode="auto">
              <a:xfrm>
                <a:off x="2743" y="25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49" name="Freeform 827"/>
              <p:cNvSpPr>
                <a:spLocks/>
              </p:cNvSpPr>
              <p:nvPr/>
            </p:nvSpPr>
            <p:spPr bwMode="auto">
              <a:xfrm>
                <a:off x="2743" y="26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50" name="Freeform 828"/>
              <p:cNvSpPr>
                <a:spLocks/>
              </p:cNvSpPr>
              <p:nvPr/>
            </p:nvSpPr>
            <p:spPr bwMode="auto">
              <a:xfrm>
                <a:off x="2743" y="2642"/>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51" name="Freeform 829"/>
              <p:cNvSpPr>
                <a:spLocks/>
              </p:cNvSpPr>
              <p:nvPr/>
            </p:nvSpPr>
            <p:spPr bwMode="auto">
              <a:xfrm>
                <a:off x="2743" y="26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52" name="Freeform 830"/>
              <p:cNvSpPr>
                <a:spLocks/>
              </p:cNvSpPr>
              <p:nvPr/>
            </p:nvSpPr>
            <p:spPr bwMode="auto">
              <a:xfrm>
                <a:off x="2743" y="26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53" name="Freeform 831"/>
              <p:cNvSpPr>
                <a:spLocks/>
              </p:cNvSpPr>
              <p:nvPr/>
            </p:nvSpPr>
            <p:spPr bwMode="auto">
              <a:xfrm>
                <a:off x="2743" y="2715"/>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54" name="Freeform 832"/>
              <p:cNvSpPr>
                <a:spLocks/>
              </p:cNvSpPr>
              <p:nvPr/>
            </p:nvSpPr>
            <p:spPr bwMode="auto">
              <a:xfrm>
                <a:off x="2743" y="27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55" name="Freeform 833"/>
              <p:cNvSpPr>
                <a:spLocks/>
              </p:cNvSpPr>
              <p:nvPr/>
            </p:nvSpPr>
            <p:spPr bwMode="auto">
              <a:xfrm>
                <a:off x="2743" y="27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56" name="Freeform 834"/>
              <p:cNvSpPr>
                <a:spLocks/>
              </p:cNvSpPr>
              <p:nvPr/>
            </p:nvSpPr>
            <p:spPr bwMode="auto">
              <a:xfrm>
                <a:off x="2743" y="2788"/>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57" name="Freeform 835"/>
              <p:cNvSpPr>
                <a:spLocks/>
              </p:cNvSpPr>
              <p:nvPr/>
            </p:nvSpPr>
            <p:spPr bwMode="auto">
              <a:xfrm>
                <a:off x="2743" y="28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58" name="Freeform 836"/>
              <p:cNvSpPr>
                <a:spLocks/>
              </p:cNvSpPr>
              <p:nvPr/>
            </p:nvSpPr>
            <p:spPr bwMode="auto">
              <a:xfrm>
                <a:off x="2743" y="28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59" name="Freeform 837"/>
              <p:cNvSpPr>
                <a:spLocks/>
              </p:cNvSpPr>
              <p:nvPr/>
            </p:nvSpPr>
            <p:spPr bwMode="auto">
              <a:xfrm>
                <a:off x="2743" y="28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60" name="Freeform 838"/>
              <p:cNvSpPr>
                <a:spLocks/>
              </p:cNvSpPr>
              <p:nvPr/>
            </p:nvSpPr>
            <p:spPr bwMode="auto">
              <a:xfrm>
                <a:off x="2743" y="28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61" name="Freeform 839"/>
              <p:cNvSpPr>
                <a:spLocks/>
              </p:cNvSpPr>
              <p:nvPr/>
            </p:nvSpPr>
            <p:spPr bwMode="auto">
              <a:xfrm>
                <a:off x="2743" y="29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62" name="Freeform 840"/>
              <p:cNvSpPr>
                <a:spLocks/>
              </p:cNvSpPr>
              <p:nvPr/>
            </p:nvSpPr>
            <p:spPr bwMode="auto">
              <a:xfrm>
                <a:off x="2743" y="293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63" name="Freeform 841"/>
              <p:cNvSpPr>
                <a:spLocks/>
              </p:cNvSpPr>
              <p:nvPr/>
            </p:nvSpPr>
            <p:spPr bwMode="auto">
              <a:xfrm>
                <a:off x="2743" y="29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64" name="Freeform 842"/>
              <p:cNvSpPr>
                <a:spLocks/>
              </p:cNvSpPr>
              <p:nvPr/>
            </p:nvSpPr>
            <p:spPr bwMode="auto">
              <a:xfrm>
                <a:off x="2743" y="29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65" name="Freeform 843"/>
              <p:cNvSpPr>
                <a:spLocks/>
              </p:cNvSpPr>
              <p:nvPr/>
            </p:nvSpPr>
            <p:spPr bwMode="auto">
              <a:xfrm>
                <a:off x="2743" y="300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66" name="Freeform 844"/>
              <p:cNvSpPr>
                <a:spLocks/>
              </p:cNvSpPr>
              <p:nvPr/>
            </p:nvSpPr>
            <p:spPr bwMode="auto">
              <a:xfrm>
                <a:off x="2743" y="30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67" name="Freeform 845"/>
              <p:cNvSpPr>
                <a:spLocks/>
              </p:cNvSpPr>
              <p:nvPr/>
            </p:nvSpPr>
            <p:spPr bwMode="auto">
              <a:xfrm>
                <a:off x="2743" y="30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68" name="Freeform 846"/>
              <p:cNvSpPr>
                <a:spLocks/>
              </p:cNvSpPr>
              <p:nvPr/>
            </p:nvSpPr>
            <p:spPr bwMode="auto">
              <a:xfrm>
                <a:off x="2743" y="308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69" name="Freeform 847"/>
              <p:cNvSpPr>
                <a:spLocks/>
              </p:cNvSpPr>
              <p:nvPr/>
            </p:nvSpPr>
            <p:spPr bwMode="auto">
              <a:xfrm>
                <a:off x="2743" y="31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70" name="Freeform 848"/>
              <p:cNvSpPr>
                <a:spLocks/>
              </p:cNvSpPr>
              <p:nvPr/>
            </p:nvSpPr>
            <p:spPr bwMode="auto">
              <a:xfrm>
                <a:off x="2743" y="31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71" name="Freeform 849"/>
              <p:cNvSpPr>
                <a:spLocks/>
              </p:cNvSpPr>
              <p:nvPr/>
            </p:nvSpPr>
            <p:spPr bwMode="auto">
              <a:xfrm>
                <a:off x="2743" y="31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72" name="Freeform 850"/>
              <p:cNvSpPr>
                <a:spLocks/>
              </p:cNvSpPr>
              <p:nvPr/>
            </p:nvSpPr>
            <p:spPr bwMode="auto">
              <a:xfrm>
                <a:off x="2743" y="3177"/>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73" name="Freeform 851"/>
              <p:cNvSpPr>
                <a:spLocks/>
              </p:cNvSpPr>
              <p:nvPr/>
            </p:nvSpPr>
            <p:spPr bwMode="auto">
              <a:xfrm>
                <a:off x="2743" y="32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74" name="Freeform 852"/>
              <p:cNvSpPr>
                <a:spLocks/>
              </p:cNvSpPr>
              <p:nvPr/>
            </p:nvSpPr>
            <p:spPr bwMode="auto">
              <a:xfrm>
                <a:off x="2743" y="32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75" name="Freeform 853"/>
              <p:cNvSpPr>
                <a:spLocks/>
              </p:cNvSpPr>
              <p:nvPr/>
            </p:nvSpPr>
            <p:spPr bwMode="auto">
              <a:xfrm>
                <a:off x="2743" y="3250"/>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76" name="Freeform 854"/>
              <p:cNvSpPr>
                <a:spLocks/>
              </p:cNvSpPr>
              <p:nvPr/>
            </p:nvSpPr>
            <p:spPr bwMode="auto">
              <a:xfrm>
                <a:off x="2743" y="32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77" name="Freeform 855"/>
              <p:cNvSpPr>
                <a:spLocks/>
              </p:cNvSpPr>
              <p:nvPr/>
            </p:nvSpPr>
            <p:spPr bwMode="auto">
              <a:xfrm>
                <a:off x="2743" y="32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78" name="Freeform 856"/>
              <p:cNvSpPr>
                <a:spLocks/>
              </p:cNvSpPr>
              <p:nvPr/>
            </p:nvSpPr>
            <p:spPr bwMode="auto">
              <a:xfrm>
                <a:off x="2743" y="3323"/>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79" name="Freeform 857"/>
              <p:cNvSpPr>
                <a:spLocks/>
              </p:cNvSpPr>
              <p:nvPr/>
            </p:nvSpPr>
            <p:spPr bwMode="auto">
              <a:xfrm>
                <a:off x="2743" y="33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80" name="Freeform 858"/>
              <p:cNvSpPr>
                <a:spLocks/>
              </p:cNvSpPr>
              <p:nvPr/>
            </p:nvSpPr>
            <p:spPr bwMode="auto">
              <a:xfrm>
                <a:off x="2743" y="33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81" name="Freeform 859"/>
              <p:cNvSpPr>
                <a:spLocks/>
              </p:cNvSpPr>
              <p:nvPr/>
            </p:nvSpPr>
            <p:spPr bwMode="auto">
              <a:xfrm>
                <a:off x="2743" y="3396"/>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82" name="Freeform 860"/>
              <p:cNvSpPr>
                <a:spLocks/>
              </p:cNvSpPr>
              <p:nvPr/>
            </p:nvSpPr>
            <p:spPr bwMode="auto">
              <a:xfrm>
                <a:off x="2743" y="34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83" name="Freeform 861"/>
              <p:cNvSpPr>
                <a:spLocks/>
              </p:cNvSpPr>
              <p:nvPr/>
            </p:nvSpPr>
            <p:spPr bwMode="auto">
              <a:xfrm>
                <a:off x="2743" y="34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84" name="Freeform 862"/>
              <p:cNvSpPr>
                <a:spLocks/>
              </p:cNvSpPr>
              <p:nvPr/>
            </p:nvSpPr>
            <p:spPr bwMode="auto">
              <a:xfrm>
                <a:off x="2743" y="346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85" name="Freeform 863"/>
              <p:cNvSpPr>
                <a:spLocks/>
              </p:cNvSpPr>
              <p:nvPr/>
            </p:nvSpPr>
            <p:spPr bwMode="auto">
              <a:xfrm>
                <a:off x="2743" y="34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86" name="Freeform 864"/>
              <p:cNvSpPr>
                <a:spLocks/>
              </p:cNvSpPr>
              <p:nvPr/>
            </p:nvSpPr>
            <p:spPr bwMode="auto">
              <a:xfrm>
                <a:off x="2743" y="35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87" name="Freeform 865"/>
              <p:cNvSpPr>
                <a:spLocks/>
              </p:cNvSpPr>
              <p:nvPr/>
            </p:nvSpPr>
            <p:spPr bwMode="auto">
              <a:xfrm>
                <a:off x="2743" y="354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88" name="Freeform 866"/>
              <p:cNvSpPr>
                <a:spLocks/>
              </p:cNvSpPr>
              <p:nvPr/>
            </p:nvSpPr>
            <p:spPr bwMode="auto">
              <a:xfrm>
                <a:off x="2743" y="35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89" name="Freeform 867"/>
              <p:cNvSpPr>
                <a:spLocks/>
              </p:cNvSpPr>
              <p:nvPr/>
            </p:nvSpPr>
            <p:spPr bwMode="auto">
              <a:xfrm>
                <a:off x="2743" y="35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90" name="Freeform 868"/>
              <p:cNvSpPr>
                <a:spLocks/>
              </p:cNvSpPr>
              <p:nvPr/>
            </p:nvSpPr>
            <p:spPr bwMode="auto">
              <a:xfrm>
                <a:off x="2743" y="361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91" name="Freeform 869"/>
              <p:cNvSpPr>
                <a:spLocks/>
              </p:cNvSpPr>
              <p:nvPr/>
            </p:nvSpPr>
            <p:spPr bwMode="auto">
              <a:xfrm>
                <a:off x="2743" y="36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92" name="Freeform 870"/>
              <p:cNvSpPr>
                <a:spLocks/>
              </p:cNvSpPr>
              <p:nvPr/>
            </p:nvSpPr>
            <p:spPr bwMode="auto">
              <a:xfrm>
                <a:off x="2743" y="36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93" name="Freeform 871"/>
              <p:cNvSpPr>
                <a:spLocks/>
              </p:cNvSpPr>
              <p:nvPr/>
            </p:nvSpPr>
            <p:spPr bwMode="auto">
              <a:xfrm>
                <a:off x="2743" y="368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94" name="Freeform 872"/>
              <p:cNvSpPr>
                <a:spLocks/>
              </p:cNvSpPr>
              <p:nvPr/>
            </p:nvSpPr>
            <p:spPr bwMode="auto">
              <a:xfrm>
                <a:off x="2743" y="37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95" name="Freeform 873"/>
              <p:cNvSpPr>
                <a:spLocks/>
              </p:cNvSpPr>
              <p:nvPr/>
            </p:nvSpPr>
            <p:spPr bwMode="auto">
              <a:xfrm>
                <a:off x="2743" y="37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96" name="Freeform 874"/>
              <p:cNvSpPr>
                <a:spLocks/>
              </p:cNvSpPr>
              <p:nvPr/>
            </p:nvSpPr>
            <p:spPr bwMode="auto">
              <a:xfrm>
                <a:off x="2743" y="37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97" name="Freeform 875"/>
              <p:cNvSpPr>
                <a:spLocks/>
              </p:cNvSpPr>
              <p:nvPr/>
            </p:nvSpPr>
            <p:spPr bwMode="auto">
              <a:xfrm>
                <a:off x="2743" y="3785"/>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grpSp>
        <p:grpSp>
          <p:nvGrpSpPr>
            <p:cNvPr id="1303" name="Group 973"/>
            <p:cNvGrpSpPr>
              <a:grpSpLocks/>
            </p:cNvGrpSpPr>
            <p:nvPr/>
          </p:nvGrpSpPr>
          <p:grpSpPr bwMode="auto">
            <a:xfrm>
              <a:off x="2983" y="1475"/>
              <a:ext cx="15" cy="2323"/>
              <a:chOff x="2983" y="1475"/>
              <a:chExt cx="15" cy="2323"/>
            </a:xfrm>
          </p:grpSpPr>
          <p:sp>
            <p:nvSpPr>
              <p:cNvPr id="1606" name="Freeform 877"/>
              <p:cNvSpPr>
                <a:spLocks/>
              </p:cNvSpPr>
              <p:nvPr/>
            </p:nvSpPr>
            <p:spPr bwMode="auto">
              <a:xfrm>
                <a:off x="2983" y="1475"/>
                <a:ext cx="15" cy="12"/>
              </a:xfrm>
              <a:custGeom>
                <a:avLst/>
                <a:gdLst>
                  <a:gd name="T0" fmla="*/ 15 w 15"/>
                  <a:gd name="T1" fmla="*/ 8 h 12"/>
                  <a:gd name="T2" fmla="*/ 15 w 15"/>
                  <a:gd name="T3" fmla="*/ 6 h 12"/>
                  <a:gd name="T4" fmla="*/ 12 w 15"/>
                  <a:gd name="T5" fmla="*/ 4 h 12"/>
                  <a:gd name="T6" fmla="*/ 10 w 15"/>
                  <a:gd name="T7" fmla="*/ 2 h 12"/>
                  <a:gd name="T8" fmla="*/ 7 w 15"/>
                  <a:gd name="T9" fmla="*/ 0 h 12"/>
                  <a:gd name="T10" fmla="*/ 7 w 15"/>
                  <a:gd name="T11" fmla="*/ 0 h 12"/>
                  <a:gd name="T12" fmla="*/ 5 w 15"/>
                  <a:gd name="T13" fmla="*/ 2 h 12"/>
                  <a:gd name="T14" fmla="*/ 3 w 15"/>
                  <a:gd name="T15" fmla="*/ 4 h 12"/>
                  <a:gd name="T16" fmla="*/ 0 w 15"/>
                  <a:gd name="T17" fmla="*/ 6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2">
                    <a:moveTo>
                      <a:pt x="15" y="8"/>
                    </a:moveTo>
                    <a:lnTo>
                      <a:pt x="15" y="6"/>
                    </a:lnTo>
                    <a:lnTo>
                      <a:pt x="12" y="4"/>
                    </a:lnTo>
                    <a:lnTo>
                      <a:pt x="10" y="2"/>
                    </a:lnTo>
                    <a:lnTo>
                      <a:pt x="7" y="0"/>
                    </a:lnTo>
                    <a:lnTo>
                      <a:pt x="7" y="0"/>
                    </a:lnTo>
                    <a:lnTo>
                      <a:pt x="5" y="2"/>
                    </a:lnTo>
                    <a:lnTo>
                      <a:pt x="3" y="4"/>
                    </a:lnTo>
                    <a:lnTo>
                      <a:pt x="0" y="6"/>
                    </a:lnTo>
                    <a:lnTo>
                      <a:pt x="0" y="6"/>
                    </a:lnTo>
                    <a:lnTo>
                      <a:pt x="0" y="6"/>
                    </a:lnTo>
                    <a:lnTo>
                      <a:pt x="3" y="8"/>
                    </a:lnTo>
                    <a:lnTo>
                      <a:pt x="5" y="10"/>
                    </a:lnTo>
                    <a:lnTo>
                      <a:pt x="7" y="12"/>
                    </a:lnTo>
                    <a:lnTo>
                      <a:pt x="7" y="12"/>
                    </a:lnTo>
                    <a:lnTo>
                      <a:pt x="10" y="10"/>
                    </a:lnTo>
                    <a:lnTo>
                      <a:pt x="12" y="8"/>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07" name="Freeform 878"/>
              <p:cNvSpPr>
                <a:spLocks/>
              </p:cNvSpPr>
              <p:nvPr/>
            </p:nvSpPr>
            <p:spPr bwMode="auto">
              <a:xfrm>
                <a:off x="2983" y="1499"/>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08" name="Freeform 879"/>
              <p:cNvSpPr>
                <a:spLocks/>
              </p:cNvSpPr>
              <p:nvPr/>
            </p:nvSpPr>
            <p:spPr bwMode="auto">
              <a:xfrm>
                <a:off x="2983" y="15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09" name="Freeform 880"/>
              <p:cNvSpPr>
                <a:spLocks/>
              </p:cNvSpPr>
              <p:nvPr/>
            </p:nvSpPr>
            <p:spPr bwMode="auto">
              <a:xfrm>
                <a:off x="2983" y="15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10" name="Freeform 881"/>
              <p:cNvSpPr>
                <a:spLocks/>
              </p:cNvSpPr>
              <p:nvPr/>
            </p:nvSpPr>
            <p:spPr bwMode="auto">
              <a:xfrm>
                <a:off x="2983" y="1572"/>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11" name="Freeform 882"/>
              <p:cNvSpPr>
                <a:spLocks/>
              </p:cNvSpPr>
              <p:nvPr/>
            </p:nvSpPr>
            <p:spPr bwMode="auto">
              <a:xfrm>
                <a:off x="2983" y="15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12" name="Freeform 883"/>
              <p:cNvSpPr>
                <a:spLocks/>
              </p:cNvSpPr>
              <p:nvPr/>
            </p:nvSpPr>
            <p:spPr bwMode="auto">
              <a:xfrm>
                <a:off x="2983" y="16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13" name="Freeform 884"/>
              <p:cNvSpPr>
                <a:spLocks/>
              </p:cNvSpPr>
              <p:nvPr/>
            </p:nvSpPr>
            <p:spPr bwMode="auto">
              <a:xfrm>
                <a:off x="2983" y="16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14" name="Freeform 885"/>
              <p:cNvSpPr>
                <a:spLocks/>
              </p:cNvSpPr>
              <p:nvPr/>
            </p:nvSpPr>
            <p:spPr bwMode="auto">
              <a:xfrm>
                <a:off x="2983" y="167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15" name="Freeform 886"/>
              <p:cNvSpPr>
                <a:spLocks/>
              </p:cNvSpPr>
              <p:nvPr/>
            </p:nvSpPr>
            <p:spPr bwMode="auto">
              <a:xfrm>
                <a:off x="2983" y="16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16" name="Freeform 887"/>
              <p:cNvSpPr>
                <a:spLocks/>
              </p:cNvSpPr>
              <p:nvPr/>
            </p:nvSpPr>
            <p:spPr bwMode="auto">
              <a:xfrm>
                <a:off x="2983" y="17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17" name="Freeform 888"/>
              <p:cNvSpPr>
                <a:spLocks/>
              </p:cNvSpPr>
              <p:nvPr/>
            </p:nvSpPr>
            <p:spPr bwMode="auto">
              <a:xfrm>
                <a:off x="2983" y="174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18" name="Freeform 889"/>
              <p:cNvSpPr>
                <a:spLocks/>
              </p:cNvSpPr>
              <p:nvPr/>
            </p:nvSpPr>
            <p:spPr bwMode="auto">
              <a:xfrm>
                <a:off x="2983" y="17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19" name="Freeform 890"/>
              <p:cNvSpPr>
                <a:spLocks/>
              </p:cNvSpPr>
              <p:nvPr/>
            </p:nvSpPr>
            <p:spPr bwMode="auto">
              <a:xfrm>
                <a:off x="2983" y="17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20" name="Freeform 891"/>
              <p:cNvSpPr>
                <a:spLocks/>
              </p:cNvSpPr>
              <p:nvPr/>
            </p:nvSpPr>
            <p:spPr bwMode="auto">
              <a:xfrm>
                <a:off x="2983" y="181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21" name="Freeform 892"/>
              <p:cNvSpPr>
                <a:spLocks/>
              </p:cNvSpPr>
              <p:nvPr/>
            </p:nvSpPr>
            <p:spPr bwMode="auto">
              <a:xfrm>
                <a:off x="2983" y="18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22" name="Freeform 893"/>
              <p:cNvSpPr>
                <a:spLocks/>
              </p:cNvSpPr>
              <p:nvPr/>
            </p:nvSpPr>
            <p:spPr bwMode="auto">
              <a:xfrm>
                <a:off x="2983" y="18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23" name="Freeform 894"/>
              <p:cNvSpPr>
                <a:spLocks/>
              </p:cNvSpPr>
              <p:nvPr/>
            </p:nvSpPr>
            <p:spPr bwMode="auto">
              <a:xfrm>
                <a:off x="2983" y="188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24" name="Freeform 895"/>
              <p:cNvSpPr>
                <a:spLocks/>
              </p:cNvSpPr>
              <p:nvPr/>
            </p:nvSpPr>
            <p:spPr bwMode="auto">
              <a:xfrm>
                <a:off x="2983" y="19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25" name="Freeform 896"/>
              <p:cNvSpPr>
                <a:spLocks/>
              </p:cNvSpPr>
              <p:nvPr/>
            </p:nvSpPr>
            <p:spPr bwMode="auto">
              <a:xfrm>
                <a:off x="2983" y="19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26" name="Freeform 897"/>
              <p:cNvSpPr>
                <a:spLocks/>
              </p:cNvSpPr>
              <p:nvPr/>
            </p:nvSpPr>
            <p:spPr bwMode="auto">
              <a:xfrm>
                <a:off x="2983" y="1961"/>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27" name="Freeform 898"/>
              <p:cNvSpPr>
                <a:spLocks/>
              </p:cNvSpPr>
              <p:nvPr/>
            </p:nvSpPr>
            <p:spPr bwMode="auto">
              <a:xfrm>
                <a:off x="2983" y="19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28" name="Freeform 899"/>
              <p:cNvSpPr>
                <a:spLocks/>
              </p:cNvSpPr>
              <p:nvPr/>
            </p:nvSpPr>
            <p:spPr bwMode="auto">
              <a:xfrm>
                <a:off x="2983" y="20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29" name="Freeform 900"/>
              <p:cNvSpPr>
                <a:spLocks/>
              </p:cNvSpPr>
              <p:nvPr/>
            </p:nvSpPr>
            <p:spPr bwMode="auto">
              <a:xfrm>
                <a:off x="2983" y="2034"/>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30" name="Freeform 901"/>
              <p:cNvSpPr>
                <a:spLocks/>
              </p:cNvSpPr>
              <p:nvPr/>
            </p:nvSpPr>
            <p:spPr bwMode="auto">
              <a:xfrm>
                <a:off x="2983" y="20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31" name="Freeform 902"/>
              <p:cNvSpPr>
                <a:spLocks/>
              </p:cNvSpPr>
              <p:nvPr/>
            </p:nvSpPr>
            <p:spPr bwMode="auto">
              <a:xfrm>
                <a:off x="2983" y="20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32" name="Freeform 903"/>
              <p:cNvSpPr>
                <a:spLocks/>
              </p:cNvSpPr>
              <p:nvPr/>
            </p:nvSpPr>
            <p:spPr bwMode="auto">
              <a:xfrm>
                <a:off x="2983" y="2107"/>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33" name="Freeform 904"/>
              <p:cNvSpPr>
                <a:spLocks/>
              </p:cNvSpPr>
              <p:nvPr/>
            </p:nvSpPr>
            <p:spPr bwMode="auto">
              <a:xfrm>
                <a:off x="2983" y="21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34" name="Freeform 905"/>
              <p:cNvSpPr>
                <a:spLocks/>
              </p:cNvSpPr>
              <p:nvPr/>
            </p:nvSpPr>
            <p:spPr bwMode="auto">
              <a:xfrm>
                <a:off x="2983" y="21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35" name="Freeform 906"/>
              <p:cNvSpPr>
                <a:spLocks/>
              </p:cNvSpPr>
              <p:nvPr/>
            </p:nvSpPr>
            <p:spPr bwMode="auto">
              <a:xfrm>
                <a:off x="2983" y="2180"/>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36" name="Freeform 907"/>
              <p:cNvSpPr>
                <a:spLocks/>
              </p:cNvSpPr>
              <p:nvPr/>
            </p:nvSpPr>
            <p:spPr bwMode="auto">
              <a:xfrm>
                <a:off x="2983" y="22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37" name="Freeform 908"/>
              <p:cNvSpPr>
                <a:spLocks/>
              </p:cNvSpPr>
              <p:nvPr/>
            </p:nvSpPr>
            <p:spPr bwMode="auto">
              <a:xfrm>
                <a:off x="2983" y="22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38" name="Freeform 909"/>
              <p:cNvSpPr>
                <a:spLocks/>
              </p:cNvSpPr>
              <p:nvPr/>
            </p:nvSpPr>
            <p:spPr bwMode="auto">
              <a:xfrm>
                <a:off x="2983" y="22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39" name="Freeform 910"/>
              <p:cNvSpPr>
                <a:spLocks/>
              </p:cNvSpPr>
              <p:nvPr/>
            </p:nvSpPr>
            <p:spPr bwMode="auto">
              <a:xfrm>
                <a:off x="2983" y="227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40" name="Freeform 911"/>
              <p:cNvSpPr>
                <a:spLocks/>
              </p:cNvSpPr>
              <p:nvPr/>
            </p:nvSpPr>
            <p:spPr bwMode="auto">
              <a:xfrm>
                <a:off x="2983" y="23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41" name="Freeform 912"/>
              <p:cNvSpPr>
                <a:spLocks/>
              </p:cNvSpPr>
              <p:nvPr/>
            </p:nvSpPr>
            <p:spPr bwMode="auto">
              <a:xfrm>
                <a:off x="2983" y="23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42" name="Freeform 913"/>
              <p:cNvSpPr>
                <a:spLocks/>
              </p:cNvSpPr>
              <p:nvPr/>
            </p:nvSpPr>
            <p:spPr bwMode="auto">
              <a:xfrm>
                <a:off x="2983" y="235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43" name="Freeform 914"/>
              <p:cNvSpPr>
                <a:spLocks/>
              </p:cNvSpPr>
              <p:nvPr/>
            </p:nvSpPr>
            <p:spPr bwMode="auto">
              <a:xfrm>
                <a:off x="2983" y="23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44" name="Freeform 915"/>
              <p:cNvSpPr>
                <a:spLocks/>
              </p:cNvSpPr>
              <p:nvPr/>
            </p:nvSpPr>
            <p:spPr bwMode="auto">
              <a:xfrm>
                <a:off x="2983" y="23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45" name="Freeform 916"/>
              <p:cNvSpPr>
                <a:spLocks/>
              </p:cNvSpPr>
              <p:nvPr/>
            </p:nvSpPr>
            <p:spPr bwMode="auto">
              <a:xfrm>
                <a:off x="2983" y="24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46" name="Freeform 917"/>
              <p:cNvSpPr>
                <a:spLocks/>
              </p:cNvSpPr>
              <p:nvPr/>
            </p:nvSpPr>
            <p:spPr bwMode="auto">
              <a:xfrm>
                <a:off x="2983" y="24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47" name="Freeform 918"/>
              <p:cNvSpPr>
                <a:spLocks/>
              </p:cNvSpPr>
              <p:nvPr/>
            </p:nvSpPr>
            <p:spPr bwMode="auto">
              <a:xfrm>
                <a:off x="2983" y="24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48" name="Freeform 919"/>
              <p:cNvSpPr>
                <a:spLocks/>
              </p:cNvSpPr>
              <p:nvPr/>
            </p:nvSpPr>
            <p:spPr bwMode="auto">
              <a:xfrm>
                <a:off x="2983" y="24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49" name="Freeform 920"/>
              <p:cNvSpPr>
                <a:spLocks/>
              </p:cNvSpPr>
              <p:nvPr/>
            </p:nvSpPr>
            <p:spPr bwMode="auto">
              <a:xfrm>
                <a:off x="2983" y="25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50" name="Freeform 921"/>
              <p:cNvSpPr>
                <a:spLocks/>
              </p:cNvSpPr>
              <p:nvPr/>
            </p:nvSpPr>
            <p:spPr bwMode="auto">
              <a:xfrm>
                <a:off x="2983" y="25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51" name="Freeform 922"/>
              <p:cNvSpPr>
                <a:spLocks/>
              </p:cNvSpPr>
              <p:nvPr/>
            </p:nvSpPr>
            <p:spPr bwMode="auto">
              <a:xfrm>
                <a:off x="2983" y="2569"/>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52" name="Freeform 923"/>
              <p:cNvSpPr>
                <a:spLocks/>
              </p:cNvSpPr>
              <p:nvPr/>
            </p:nvSpPr>
            <p:spPr bwMode="auto">
              <a:xfrm>
                <a:off x="2983" y="25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53" name="Freeform 924"/>
              <p:cNvSpPr>
                <a:spLocks/>
              </p:cNvSpPr>
              <p:nvPr/>
            </p:nvSpPr>
            <p:spPr bwMode="auto">
              <a:xfrm>
                <a:off x="2983" y="26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54" name="Freeform 925"/>
              <p:cNvSpPr>
                <a:spLocks/>
              </p:cNvSpPr>
              <p:nvPr/>
            </p:nvSpPr>
            <p:spPr bwMode="auto">
              <a:xfrm>
                <a:off x="2983" y="2642"/>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55" name="Freeform 926"/>
              <p:cNvSpPr>
                <a:spLocks/>
              </p:cNvSpPr>
              <p:nvPr/>
            </p:nvSpPr>
            <p:spPr bwMode="auto">
              <a:xfrm>
                <a:off x="2983" y="26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56" name="Freeform 927"/>
              <p:cNvSpPr>
                <a:spLocks/>
              </p:cNvSpPr>
              <p:nvPr/>
            </p:nvSpPr>
            <p:spPr bwMode="auto">
              <a:xfrm>
                <a:off x="2983" y="26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57" name="Freeform 928"/>
              <p:cNvSpPr>
                <a:spLocks/>
              </p:cNvSpPr>
              <p:nvPr/>
            </p:nvSpPr>
            <p:spPr bwMode="auto">
              <a:xfrm>
                <a:off x="2983" y="2715"/>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58" name="Freeform 929"/>
              <p:cNvSpPr>
                <a:spLocks/>
              </p:cNvSpPr>
              <p:nvPr/>
            </p:nvSpPr>
            <p:spPr bwMode="auto">
              <a:xfrm>
                <a:off x="2983" y="27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59" name="Freeform 930"/>
              <p:cNvSpPr>
                <a:spLocks/>
              </p:cNvSpPr>
              <p:nvPr/>
            </p:nvSpPr>
            <p:spPr bwMode="auto">
              <a:xfrm>
                <a:off x="2983" y="27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60" name="Freeform 931"/>
              <p:cNvSpPr>
                <a:spLocks/>
              </p:cNvSpPr>
              <p:nvPr/>
            </p:nvSpPr>
            <p:spPr bwMode="auto">
              <a:xfrm>
                <a:off x="2983" y="2788"/>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61" name="Freeform 932"/>
              <p:cNvSpPr>
                <a:spLocks/>
              </p:cNvSpPr>
              <p:nvPr/>
            </p:nvSpPr>
            <p:spPr bwMode="auto">
              <a:xfrm>
                <a:off x="2983" y="28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62" name="Freeform 933"/>
              <p:cNvSpPr>
                <a:spLocks/>
              </p:cNvSpPr>
              <p:nvPr/>
            </p:nvSpPr>
            <p:spPr bwMode="auto">
              <a:xfrm>
                <a:off x="2983" y="28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63" name="Freeform 934"/>
              <p:cNvSpPr>
                <a:spLocks/>
              </p:cNvSpPr>
              <p:nvPr/>
            </p:nvSpPr>
            <p:spPr bwMode="auto">
              <a:xfrm>
                <a:off x="2983" y="28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64" name="Freeform 935"/>
              <p:cNvSpPr>
                <a:spLocks/>
              </p:cNvSpPr>
              <p:nvPr/>
            </p:nvSpPr>
            <p:spPr bwMode="auto">
              <a:xfrm>
                <a:off x="2983" y="28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65" name="Freeform 936"/>
              <p:cNvSpPr>
                <a:spLocks/>
              </p:cNvSpPr>
              <p:nvPr/>
            </p:nvSpPr>
            <p:spPr bwMode="auto">
              <a:xfrm>
                <a:off x="2983" y="29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66" name="Freeform 937"/>
              <p:cNvSpPr>
                <a:spLocks/>
              </p:cNvSpPr>
              <p:nvPr/>
            </p:nvSpPr>
            <p:spPr bwMode="auto">
              <a:xfrm>
                <a:off x="2983" y="293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67" name="Freeform 938"/>
              <p:cNvSpPr>
                <a:spLocks/>
              </p:cNvSpPr>
              <p:nvPr/>
            </p:nvSpPr>
            <p:spPr bwMode="auto">
              <a:xfrm>
                <a:off x="2983" y="29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68" name="Freeform 939"/>
              <p:cNvSpPr>
                <a:spLocks/>
              </p:cNvSpPr>
              <p:nvPr/>
            </p:nvSpPr>
            <p:spPr bwMode="auto">
              <a:xfrm>
                <a:off x="2983" y="29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69" name="Freeform 940"/>
              <p:cNvSpPr>
                <a:spLocks/>
              </p:cNvSpPr>
              <p:nvPr/>
            </p:nvSpPr>
            <p:spPr bwMode="auto">
              <a:xfrm>
                <a:off x="2983" y="300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70" name="Freeform 941"/>
              <p:cNvSpPr>
                <a:spLocks/>
              </p:cNvSpPr>
              <p:nvPr/>
            </p:nvSpPr>
            <p:spPr bwMode="auto">
              <a:xfrm>
                <a:off x="2983" y="30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71" name="Freeform 942"/>
              <p:cNvSpPr>
                <a:spLocks/>
              </p:cNvSpPr>
              <p:nvPr/>
            </p:nvSpPr>
            <p:spPr bwMode="auto">
              <a:xfrm>
                <a:off x="2983" y="30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72" name="Freeform 943"/>
              <p:cNvSpPr>
                <a:spLocks/>
              </p:cNvSpPr>
              <p:nvPr/>
            </p:nvSpPr>
            <p:spPr bwMode="auto">
              <a:xfrm>
                <a:off x="2983" y="308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73" name="Freeform 944"/>
              <p:cNvSpPr>
                <a:spLocks/>
              </p:cNvSpPr>
              <p:nvPr/>
            </p:nvSpPr>
            <p:spPr bwMode="auto">
              <a:xfrm>
                <a:off x="2983" y="31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74" name="Freeform 945"/>
              <p:cNvSpPr>
                <a:spLocks/>
              </p:cNvSpPr>
              <p:nvPr/>
            </p:nvSpPr>
            <p:spPr bwMode="auto">
              <a:xfrm>
                <a:off x="2983" y="31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75" name="Freeform 946"/>
              <p:cNvSpPr>
                <a:spLocks/>
              </p:cNvSpPr>
              <p:nvPr/>
            </p:nvSpPr>
            <p:spPr bwMode="auto">
              <a:xfrm>
                <a:off x="2983" y="31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76" name="Freeform 947"/>
              <p:cNvSpPr>
                <a:spLocks/>
              </p:cNvSpPr>
              <p:nvPr/>
            </p:nvSpPr>
            <p:spPr bwMode="auto">
              <a:xfrm>
                <a:off x="2983" y="3177"/>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77" name="Freeform 948"/>
              <p:cNvSpPr>
                <a:spLocks/>
              </p:cNvSpPr>
              <p:nvPr/>
            </p:nvSpPr>
            <p:spPr bwMode="auto">
              <a:xfrm>
                <a:off x="2983" y="32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78" name="Freeform 949"/>
              <p:cNvSpPr>
                <a:spLocks/>
              </p:cNvSpPr>
              <p:nvPr/>
            </p:nvSpPr>
            <p:spPr bwMode="auto">
              <a:xfrm>
                <a:off x="2983" y="32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79" name="Freeform 950"/>
              <p:cNvSpPr>
                <a:spLocks/>
              </p:cNvSpPr>
              <p:nvPr/>
            </p:nvSpPr>
            <p:spPr bwMode="auto">
              <a:xfrm>
                <a:off x="2983" y="3250"/>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80" name="Freeform 951"/>
              <p:cNvSpPr>
                <a:spLocks/>
              </p:cNvSpPr>
              <p:nvPr/>
            </p:nvSpPr>
            <p:spPr bwMode="auto">
              <a:xfrm>
                <a:off x="2983" y="32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81" name="Freeform 952"/>
              <p:cNvSpPr>
                <a:spLocks/>
              </p:cNvSpPr>
              <p:nvPr/>
            </p:nvSpPr>
            <p:spPr bwMode="auto">
              <a:xfrm>
                <a:off x="2983" y="32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82" name="Freeform 953"/>
              <p:cNvSpPr>
                <a:spLocks/>
              </p:cNvSpPr>
              <p:nvPr/>
            </p:nvSpPr>
            <p:spPr bwMode="auto">
              <a:xfrm>
                <a:off x="2983" y="3323"/>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83" name="Freeform 954"/>
              <p:cNvSpPr>
                <a:spLocks/>
              </p:cNvSpPr>
              <p:nvPr/>
            </p:nvSpPr>
            <p:spPr bwMode="auto">
              <a:xfrm>
                <a:off x="2983" y="33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84" name="Freeform 955"/>
              <p:cNvSpPr>
                <a:spLocks/>
              </p:cNvSpPr>
              <p:nvPr/>
            </p:nvSpPr>
            <p:spPr bwMode="auto">
              <a:xfrm>
                <a:off x="2983" y="33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85" name="Freeform 956"/>
              <p:cNvSpPr>
                <a:spLocks/>
              </p:cNvSpPr>
              <p:nvPr/>
            </p:nvSpPr>
            <p:spPr bwMode="auto">
              <a:xfrm>
                <a:off x="2983" y="3396"/>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86" name="Freeform 957"/>
              <p:cNvSpPr>
                <a:spLocks/>
              </p:cNvSpPr>
              <p:nvPr/>
            </p:nvSpPr>
            <p:spPr bwMode="auto">
              <a:xfrm>
                <a:off x="2983" y="34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87" name="Freeform 958"/>
              <p:cNvSpPr>
                <a:spLocks/>
              </p:cNvSpPr>
              <p:nvPr/>
            </p:nvSpPr>
            <p:spPr bwMode="auto">
              <a:xfrm>
                <a:off x="2983" y="34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88" name="Freeform 959"/>
              <p:cNvSpPr>
                <a:spLocks/>
              </p:cNvSpPr>
              <p:nvPr/>
            </p:nvSpPr>
            <p:spPr bwMode="auto">
              <a:xfrm>
                <a:off x="2983" y="346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89" name="Freeform 960"/>
              <p:cNvSpPr>
                <a:spLocks/>
              </p:cNvSpPr>
              <p:nvPr/>
            </p:nvSpPr>
            <p:spPr bwMode="auto">
              <a:xfrm>
                <a:off x="2983" y="34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90" name="Freeform 961"/>
              <p:cNvSpPr>
                <a:spLocks/>
              </p:cNvSpPr>
              <p:nvPr/>
            </p:nvSpPr>
            <p:spPr bwMode="auto">
              <a:xfrm>
                <a:off x="2983" y="35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91" name="Freeform 962"/>
              <p:cNvSpPr>
                <a:spLocks/>
              </p:cNvSpPr>
              <p:nvPr/>
            </p:nvSpPr>
            <p:spPr bwMode="auto">
              <a:xfrm>
                <a:off x="2983" y="354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92" name="Freeform 963"/>
              <p:cNvSpPr>
                <a:spLocks/>
              </p:cNvSpPr>
              <p:nvPr/>
            </p:nvSpPr>
            <p:spPr bwMode="auto">
              <a:xfrm>
                <a:off x="2983" y="35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93" name="Freeform 964"/>
              <p:cNvSpPr>
                <a:spLocks/>
              </p:cNvSpPr>
              <p:nvPr/>
            </p:nvSpPr>
            <p:spPr bwMode="auto">
              <a:xfrm>
                <a:off x="2983" y="35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94" name="Freeform 965"/>
              <p:cNvSpPr>
                <a:spLocks/>
              </p:cNvSpPr>
              <p:nvPr/>
            </p:nvSpPr>
            <p:spPr bwMode="auto">
              <a:xfrm>
                <a:off x="2983" y="361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95" name="Freeform 966"/>
              <p:cNvSpPr>
                <a:spLocks/>
              </p:cNvSpPr>
              <p:nvPr/>
            </p:nvSpPr>
            <p:spPr bwMode="auto">
              <a:xfrm>
                <a:off x="2983" y="36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96" name="Freeform 967"/>
              <p:cNvSpPr>
                <a:spLocks/>
              </p:cNvSpPr>
              <p:nvPr/>
            </p:nvSpPr>
            <p:spPr bwMode="auto">
              <a:xfrm>
                <a:off x="2983" y="36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97" name="Freeform 968"/>
              <p:cNvSpPr>
                <a:spLocks/>
              </p:cNvSpPr>
              <p:nvPr/>
            </p:nvSpPr>
            <p:spPr bwMode="auto">
              <a:xfrm>
                <a:off x="2983" y="368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98" name="Freeform 969"/>
              <p:cNvSpPr>
                <a:spLocks/>
              </p:cNvSpPr>
              <p:nvPr/>
            </p:nvSpPr>
            <p:spPr bwMode="auto">
              <a:xfrm>
                <a:off x="2983" y="37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99" name="Freeform 970"/>
              <p:cNvSpPr>
                <a:spLocks/>
              </p:cNvSpPr>
              <p:nvPr/>
            </p:nvSpPr>
            <p:spPr bwMode="auto">
              <a:xfrm>
                <a:off x="2983" y="37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00" name="Freeform 971"/>
              <p:cNvSpPr>
                <a:spLocks/>
              </p:cNvSpPr>
              <p:nvPr/>
            </p:nvSpPr>
            <p:spPr bwMode="auto">
              <a:xfrm>
                <a:off x="2983" y="37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701" name="Freeform 972"/>
              <p:cNvSpPr>
                <a:spLocks/>
              </p:cNvSpPr>
              <p:nvPr/>
            </p:nvSpPr>
            <p:spPr bwMode="auto">
              <a:xfrm>
                <a:off x="2983" y="3785"/>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grpSp>
        <p:grpSp>
          <p:nvGrpSpPr>
            <p:cNvPr id="1304" name="Group 1070"/>
            <p:cNvGrpSpPr>
              <a:grpSpLocks/>
            </p:cNvGrpSpPr>
            <p:nvPr/>
          </p:nvGrpSpPr>
          <p:grpSpPr bwMode="auto">
            <a:xfrm>
              <a:off x="3223" y="1475"/>
              <a:ext cx="15" cy="2323"/>
              <a:chOff x="3223" y="1475"/>
              <a:chExt cx="15" cy="2323"/>
            </a:xfrm>
          </p:grpSpPr>
          <p:sp>
            <p:nvSpPr>
              <p:cNvPr id="1510" name="Freeform 974"/>
              <p:cNvSpPr>
                <a:spLocks/>
              </p:cNvSpPr>
              <p:nvPr/>
            </p:nvSpPr>
            <p:spPr bwMode="auto">
              <a:xfrm>
                <a:off x="3223" y="1475"/>
                <a:ext cx="15" cy="12"/>
              </a:xfrm>
              <a:custGeom>
                <a:avLst/>
                <a:gdLst>
                  <a:gd name="T0" fmla="*/ 15 w 15"/>
                  <a:gd name="T1" fmla="*/ 8 h 12"/>
                  <a:gd name="T2" fmla="*/ 15 w 15"/>
                  <a:gd name="T3" fmla="*/ 6 h 12"/>
                  <a:gd name="T4" fmla="*/ 12 w 15"/>
                  <a:gd name="T5" fmla="*/ 4 h 12"/>
                  <a:gd name="T6" fmla="*/ 10 w 15"/>
                  <a:gd name="T7" fmla="*/ 2 h 12"/>
                  <a:gd name="T8" fmla="*/ 7 w 15"/>
                  <a:gd name="T9" fmla="*/ 0 h 12"/>
                  <a:gd name="T10" fmla="*/ 7 w 15"/>
                  <a:gd name="T11" fmla="*/ 0 h 12"/>
                  <a:gd name="T12" fmla="*/ 5 w 15"/>
                  <a:gd name="T13" fmla="*/ 2 h 12"/>
                  <a:gd name="T14" fmla="*/ 3 w 15"/>
                  <a:gd name="T15" fmla="*/ 4 h 12"/>
                  <a:gd name="T16" fmla="*/ 0 w 15"/>
                  <a:gd name="T17" fmla="*/ 6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2">
                    <a:moveTo>
                      <a:pt x="15" y="8"/>
                    </a:moveTo>
                    <a:lnTo>
                      <a:pt x="15" y="6"/>
                    </a:lnTo>
                    <a:lnTo>
                      <a:pt x="12" y="4"/>
                    </a:lnTo>
                    <a:lnTo>
                      <a:pt x="10" y="2"/>
                    </a:lnTo>
                    <a:lnTo>
                      <a:pt x="7" y="0"/>
                    </a:lnTo>
                    <a:lnTo>
                      <a:pt x="7" y="0"/>
                    </a:lnTo>
                    <a:lnTo>
                      <a:pt x="5" y="2"/>
                    </a:lnTo>
                    <a:lnTo>
                      <a:pt x="3" y="4"/>
                    </a:lnTo>
                    <a:lnTo>
                      <a:pt x="0" y="6"/>
                    </a:lnTo>
                    <a:lnTo>
                      <a:pt x="0" y="6"/>
                    </a:lnTo>
                    <a:lnTo>
                      <a:pt x="0" y="6"/>
                    </a:lnTo>
                    <a:lnTo>
                      <a:pt x="3" y="8"/>
                    </a:lnTo>
                    <a:lnTo>
                      <a:pt x="5" y="10"/>
                    </a:lnTo>
                    <a:lnTo>
                      <a:pt x="7" y="12"/>
                    </a:lnTo>
                    <a:lnTo>
                      <a:pt x="7" y="12"/>
                    </a:lnTo>
                    <a:lnTo>
                      <a:pt x="10" y="10"/>
                    </a:lnTo>
                    <a:lnTo>
                      <a:pt x="12" y="8"/>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11" name="Freeform 975"/>
              <p:cNvSpPr>
                <a:spLocks/>
              </p:cNvSpPr>
              <p:nvPr/>
            </p:nvSpPr>
            <p:spPr bwMode="auto">
              <a:xfrm>
                <a:off x="3223" y="1499"/>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12" name="Freeform 976"/>
              <p:cNvSpPr>
                <a:spLocks/>
              </p:cNvSpPr>
              <p:nvPr/>
            </p:nvSpPr>
            <p:spPr bwMode="auto">
              <a:xfrm>
                <a:off x="3223" y="15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13" name="Freeform 977"/>
              <p:cNvSpPr>
                <a:spLocks/>
              </p:cNvSpPr>
              <p:nvPr/>
            </p:nvSpPr>
            <p:spPr bwMode="auto">
              <a:xfrm>
                <a:off x="3223" y="15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14" name="Freeform 978"/>
              <p:cNvSpPr>
                <a:spLocks/>
              </p:cNvSpPr>
              <p:nvPr/>
            </p:nvSpPr>
            <p:spPr bwMode="auto">
              <a:xfrm>
                <a:off x="3223" y="1572"/>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15" name="Freeform 979"/>
              <p:cNvSpPr>
                <a:spLocks/>
              </p:cNvSpPr>
              <p:nvPr/>
            </p:nvSpPr>
            <p:spPr bwMode="auto">
              <a:xfrm>
                <a:off x="3223" y="15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16" name="Freeform 980"/>
              <p:cNvSpPr>
                <a:spLocks/>
              </p:cNvSpPr>
              <p:nvPr/>
            </p:nvSpPr>
            <p:spPr bwMode="auto">
              <a:xfrm>
                <a:off x="3223" y="16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17" name="Freeform 981"/>
              <p:cNvSpPr>
                <a:spLocks/>
              </p:cNvSpPr>
              <p:nvPr/>
            </p:nvSpPr>
            <p:spPr bwMode="auto">
              <a:xfrm>
                <a:off x="3223" y="16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18" name="Freeform 982"/>
              <p:cNvSpPr>
                <a:spLocks/>
              </p:cNvSpPr>
              <p:nvPr/>
            </p:nvSpPr>
            <p:spPr bwMode="auto">
              <a:xfrm>
                <a:off x="3223" y="167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19" name="Freeform 983"/>
              <p:cNvSpPr>
                <a:spLocks/>
              </p:cNvSpPr>
              <p:nvPr/>
            </p:nvSpPr>
            <p:spPr bwMode="auto">
              <a:xfrm>
                <a:off x="3223" y="16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20" name="Freeform 984"/>
              <p:cNvSpPr>
                <a:spLocks/>
              </p:cNvSpPr>
              <p:nvPr/>
            </p:nvSpPr>
            <p:spPr bwMode="auto">
              <a:xfrm>
                <a:off x="3223" y="17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21" name="Freeform 985"/>
              <p:cNvSpPr>
                <a:spLocks/>
              </p:cNvSpPr>
              <p:nvPr/>
            </p:nvSpPr>
            <p:spPr bwMode="auto">
              <a:xfrm>
                <a:off x="3223" y="174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22" name="Freeform 986"/>
              <p:cNvSpPr>
                <a:spLocks/>
              </p:cNvSpPr>
              <p:nvPr/>
            </p:nvSpPr>
            <p:spPr bwMode="auto">
              <a:xfrm>
                <a:off x="3223" y="17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23" name="Freeform 987"/>
              <p:cNvSpPr>
                <a:spLocks/>
              </p:cNvSpPr>
              <p:nvPr/>
            </p:nvSpPr>
            <p:spPr bwMode="auto">
              <a:xfrm>
                <a:off x="3223" y="17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24" name="Freeform 988"/>
              <p:cNvSpPr>
                <a:spLocks/>
              </p:cNvSpPr>
              <p:nvPr/>
            </p:nvSpPr>
            <p:spPr bwMode="auto">
              <a:xfrm>
                <a:off x="3223" y="181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25" name="Freeform 989"/>
              <p:cNvSpPr>
                <a:spLocks/>
              </p:cNvSpPr>
              <p:nvPr/>
            </p:nvSpPr>
            <p:spPr bwMode="auto">
              <a:xfrm>
                <a:off x="3223" y="18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26" name="Freeform 990"/>
              <p:cNvSpPr>
                <a:spLocks/>
              </p:cNvSpPr>
              <p:nvPr/>
            </p:nvSpPr>
            <p:spPr bwMode="auto">
              <a:xfrm>
                <a:off x="3223" y="18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27" name="Freeform 991"/>
              <p:cNvSpPr>
                <a:spLocks/>
              </p:cNvSpPr>
              <p:nvPr/>
            </p:nvSpPr>
            <p:spPr bwMode="auto">
              <a:xfrm>
                <a:off x="3223" y="188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28" name="Freeform 992"/>
              <p:cNvSpPr>
                <a:spLocks/>
              </p:cNvSpPr>
              <p:nvPr/>
            </p:nvSpPr>
            <p:spPr bwMode="auto">
              <a:xfrm>
                <a:off x="3223" y="19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29" name="Freeform 993"/>
              <p:cNvSpPr>
                <a:spLocks/>
              </p:cNvSpPr>
              <p:nvPr/>
            </p:nvSpPr>
            <p:spPr bwMode="auto">
              <a:xfrm>
                <a:off x="3223" y="19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30" name="Freeform 994"/>
              <p:cNvSpPr>
                <a:spLocks/>
              </p:cNvSpPr>
              <p:nvPr/>
            </p:nvSpPr>
            <p:spPr bwMode="auto">
              <a:xfrm>
                <a:off x="3223" y="1961"/>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31" name="Freeform 995"/>
              <p:cNvSpPr>
                <a:spLocks/>
              </p:cNvSpPr>
              <p:nvPr/>
            </p:nvSpPr>
            <p:spPr bwMode="auto">
              <a:xfrm>
                <a:off x="3223" y="19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32" name="Freeform 996"/>
              <p:cNvSpPr>
                <a:spLocks/>
              </p:cNvSpPr>
              <p:nvPr/>
            </p:nvSpPr>
            <p:spPr bwMode="auto">
              <a:xfrm>
                <a:off x="3223" y="20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33" name="Freeform 997"/>
              <p:cNvSpPr>
                <a:spLocks/>
              </p:cNvSpPr>
              <p:nvPr/>
            </p:nvSpPr>
            <p:spPr bwMode="auto">
              <a:xfrm>
                <a:off x="3223" y="2034"/>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34" name="Freeform 998"/>
              <p:cNvSpPr>
                <a:spLocks/>
              </p:cNvSpPr>
              <p:nvPr/>
            </p:nvSpPr>
            <p:spPr bwMode="auto">
              <a:xfrm>
                <a:off x="3223" y="20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35" name="Freeform 999"/>
              <p:cNvSpPr>
                <a:spLocks/>
              </p:cNvSpPr>
              <p:nvPr/>
            </p:nvSpPr>
            <p:spPr bwMode="auto">
              <a:xfrm>
                <a:off x="3223" y="20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36" name="Freeform 1000"/>
              <p:cNvSpPr>
                <a:spLocks/>
              </p:cNvSpPr>
              <p:nvPr/>
            </p:nvSpPr>
            <p:spPr bwMode="auto">
              <a:xfrm>
                <a:off x="3223" y="2107"/>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37" name="Freeform 1001"/>
              <p:cNvSpPr>
                <a:spLocks/>
              </p:cNvSpPr>
              <p:nvPr/>
            </p:nvSpPr>
            <p:spPr bwMode="auto">
              <a:xfrm>
                <a:off x="3223" y="21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38" name="Freeform 1002"/>
              <p:cNvSpPr>
                <a:spLocks/>
              </p:cNvSpPr>
              <p:nvPr/>
            </p:nvSpPr>
            <p:spPr bwMode="auto">
              <a:xfrm>
                <a:off x="3223" y="21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39" name="Freeform 1003"/>
              <p:cNvSpPr>
                <a:spLocks/>
              </p:cNvSpPr>
              <p:nvPr/>
            </p:nvSpPr>
            <p:spPr bwMode="auto">
              <a:xfrm>
                <a:off x="3223" y="2180"/>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40" name="Freeform 1004"/>
              <p:cNvSpPr>
                <a:spLocks/>
              </p:cNvSpPr>
              <p:nvPr/>
            </p:nvSpPr>
            <p:spPr bwMode="auto">
              <a:xfrm>
                <a:off x="3223" y="22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41" name="Freeform 1005"/>
              <p:cNvSpPr>
                <a:spLocks/>
              </p:cNvSpPr>
              <p:nvPr/>
            </p:nvSpPr>
            <p:spPr bwMode="auto">
              <a:xfrm>
                <a:off x="3223" y="22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42" name="Freeform 1006"/>
              <p:cNvSpPr>
                <a:spLocks/>
              </p:cNvSpPr>
              <p:nvPr/>
            </p:nvSpPr>
            <p:spPr bwMode="auto">
              <a:xfrm>
                <a:off x="3223" y="22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43" name="Freeform 1007"/>
              <p:cNvSpPr>
                <a:spLocks/>
              </p:cNvSpPr>
              <p:nvPr/>
            </p:nvSpPr>
            <p:spPr bwMode="auto">
              <a:xfrm>
                <a:off x="3223" y="227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44" name="Freeform 1008"/>
              <p:cNvSpPr>
                <a:spLocks/>
              </p:cNvSpPr>
              <p:nvPr/>
            </p:nvSpPr>
            <p:spPr bwMode="auto">
              <a:xfrm>
                <a:off x="3223" y="23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45" name="Freeform 1009"/>
              <p:cNvSpPr>
                <a:spLocks/>
              </p:cNvSpPr>
              <p:nvPr/>
            </p:nvSpPr>
            <p:spPr bwMode="auto">
              <a:xfrm>
                <a:off x="3223" y="23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46" name="Freeform 1010"/>
              <p:cNvSpPr>
                <a:spLocks/>
              </p:cNvSpPr>
              <p:nvPr/>
            </p:nvSpPr>
            <p:spPr bwMode="auto">
              <a:xfrm>
                <a:off x="3223" y="235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47" name="Freeform 1011"/>
              <p:cNvSpPr>
                <a:spLocks/>
              </p:cNvSpPr>
              <p:nvPr/>
            </p:nvSpPr>
            <p:spPr bwMode="auto">
              <a:xfrm>
                <a:off x="3223" y="23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48" name="Freeform 1012"/>
              <p:cNvSpPr>
                <a:spLocks/>
              </p:cNvSpPr>
              <p:nvPr/>
            </p:nvSpPr>
            <p:spPr bwMode="auto">
              <a:xfrm>
                <a:off x="3223" y="23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49" name="Freeform 1013"/>
              <p:cNvSpPr>
                <a:spLocks/>
              </p:cNvSpPr>
              <p:nvPr/>
            </p:nvSpPr>
            <p:spPr bwMode="auto">
              <a:xfrm>
                <a:off x="3223" y="24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50" name="Freeform 1014"/>
              <p:cNvSpPr>
                <a:spLocks/>
              </p:cNvSpPr>
              <p:nvPr/>
            </p:nvSpPr>
            <p:spPr bwMode="auto">
              <a:xfrm>
                <a:off x="3223" y="24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51" name="Freeform 1015"/>
              <p:cNvSpPr>
                <a:spLocks/>
              </p:cNvSpPr>
              <p:nvPr/>
            </p:nvSpPr>
            <p:spPr bwMode="auto">
              <a:xfrm>
                <a:off x="3223" y="24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52" name="Freeform 1016"/>
              <p:cNvSpPr>
                <a:spLocks/>
              </p:cNvSpPr>
              <p:nvPr/>
            </p:nvSpPr>
            <p:spPr bwMode="auto">
              <a:xfrm>
                <a:off x="3223" y="24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53" name="Freeform 1017"/>
              <p:cNvSpPr>
                <a:spLocks/>
              </p:cNvSpPr>
              <p:nvPr/>
            </p:nvSpPr>
            <p:spPr bwMode="auto">
              <a:xfrm>
                <a:off x="3223" y="25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54" name="Freeform 1018"/>
              <p:cNvSpPr>
                <a:spLocks/>
              </p:cNvSpPr>
              <p:nvPr/>
            </p:nvSpPr>
            <p:spPr bwMode="auto">
              <a:xfrm>
                <a:off x="3223" y="25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55" name="Freeform 1019"/>
              <p:cNvSpPr>
                <a:spLocks/>
              </p:cNvSpPr>
              <p:nvPr/>
            </p:nvSpPr>
            <p:spPr bwMode="auto">
              <a:xfrm>
                <a:off x="3223" y="2569"/>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56" name="Freeform 1020"/>
              <p:cNvSpPr>
                <a:spLocks/>
              </p:cNvSpPr>
              <p:nvPr/>
            </p:nvSpPr>
            <p:spPr bwMode="auto">
              <a:xfrm>
                <a:off x="3223" y="25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57" name="Freeform 1021"/>
              <p:cNvSpPr>
                <a:spLocks/>
              </p:cNvSpPr>
              <p:nvPr/>
            </p:nvSpPr>
            <p:spPr bwMode="auto">
              <a:xfrm>
                <a:off x="3223" y="26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58" name="Freeform 1022"/>
              <p:cNvSpPr>
                <a:spLocks/>
              </p:cNvSpPr>
              <p:nvPr/>
            </p:nvSpPr>
            <p:spPr bwMode="auto">
              <a:xfrm>
                <a:off x="3223" y="2642"/>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59" name="Freeform 1023"/>
              <p:cNvSpPr>
                <a:spLocks/>
              </p:cNvSpPr>
              <p:nvPr/>
            </p:nvSpPr>
            <p:spPr bwMode="auto">
              <a:xfrm>
                <a:off x="3223" y="26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60" name="Freeform 1024"/>
              <p:cNvSpPr>
                <a:spLocks/>
              </p:cNvSpPr>
              <p:nvPr/>
            </p:nvSpPr>
            <p:spPr bwMode="auto">
              <a:xfrm>
                <a:off x="3223" y="26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61" name="Freeform 1025"/>
              <p:cNvSpPr>
                <a:spLocks/>
              </p:cNvSpPr>
              <p:nvPr/>
            </p:nvSpPr>
            <p:spPr bwMode="auto">
              <a:xfrm>
                <a:off x="3223" y="2715"/>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62" name="Freeform 1026"/>
              <p:cNvSpPr>
                <a:spLocks/>
              </p:cNvSpPr>
              <p:nvPr/>
            </p:nvSpPr>
            <p:spPr bwMode="auto">
              <a:xfrm>
                <a:off x="3223" y="27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63" name="Freeform 1027"/>
              <p:cNvSpPr>
                <a:spLocks/>
              </p:cNvSpPr>
              <p:nvPr/>
            </p:nvSpPr>
            <p:spPr bwMode="auto">
              <a:xfrm>
                <a:off x="3223" y="27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64" name="Freeform 1028"/>
              <p:cNvSpPr>
                <a:spLocks/>
              </p:cNvSpPr>
              <p:nvPr/>
            </p:nvSpPr>
            <p:spPr bwMode="auto">
              <a:xfrm>
                <a:off x="3223" y="2788"/>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65" name="Freeform 1029"/>
              <p:cNvSpPr>
                <a:spLocks/>
              </p:cNvSpPr>
              <p:nvPr/>
            </p:nvSpPr>
            <p:spPr bwMode="auto">
              <a:xfrm>
                <a:off x="3223" y="28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66" name="Freeform 1030"/>
              <p:cNvSpPr>
                <a:spLocks/>
              </p:cNvSpPr>
              <p:nvPr/>
            </p:nvSpPr>
            <p:spPr bwMode="auto">
              <a:xfrm>
                <a:off x="3223" y="28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67" name="Freeform 1031"/>
              <p:cNvSpPr>
                <a:spLocks/>
              </p:cNvSpPr>
              <p:nvPr/>
            </p:nvSpPr>
            <p:spPr bwMode="auto">
              <a:xfrm>
                <a:off x="3223" y="28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68" name="Freeform 1032"/>
              <p:cNvSpPr>
                <a:spLocks/>
              </p:cNvSpPr>
              <p:nvPr/>
            </p:nvSpPr>
            <p:spPr bwMode="auto">
              <a:xfrm>
                <a:off x="3223" y="28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69" name="Freeform 1033"/>
              <p:cNvSpPr>
                <a:spLocks/>
              </p:cNvSpPr>
              <p:nvPr/>
            </p:nvSpPr>
            <p:spPr bwMode="auto">
              <a:xfrm>
                <a:off x="3223" y="29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70" name="Freeform 1034"/>
              <p:cNvSpPr>
                <a:spLocks/>
              </p:cNvSpPr>
              <p:nvPr/>
            </p:nvSpPr>
            <p:spPr bwMode="auto">
              <a:xfrm>
                <a:off x="3223" y="293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71" name="Freeform 1035"/>
              <p:cNvSpPr>
                <a:spLocks/>
              </p:cNvSpPr>
              <p:nvPr/>
            </p:nvSpPr>
            <p:spPr bwMode="auto">
              <a:xfrm>
                <a:off x="3223" y="29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72" name="Freeform 1036"/>
              <p:cNvSpPr>
                <a:spLocks/>
              </p:cNvSpPr>
              <p:nvPr/>
            </p:nvSpPr>
            <p:spPr bwMode="auto">
              <a:xfrm>
                <a:off x="3223" y="29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73" name="Freeform 1037"/>
              <p:cNvSpPr>
                <a:spLocks/>
              </p:cNvSpPr>
              <p:nvPr/>
            </p:nvSpPr>
            <p:spPr bwMode="auto">
              <a:xfrm>
                <a:off x="3223" y="300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74" name="Freeform 1038"/>
              <p:cNvSpPr>
                <a:spLocks/>
              </p:cNvSpPr>
              <p:nvPr/>
            </p:nvSpPr>
            <p:spPr bwMode="auto">
              <a:xfrm>
                <a:off x="3223" y="30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75" name="Freeform 1039"/>
              <p:cNvSpPr>
                <a:spLocks/>
              </p:cNvSpPr>
              <p:nvPr/>
            </p:nvSpPr>
            <p:spPr bwMode="auto">
              <a:xfrm>
                <a:off x="3223" y="30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76" name="Freeform 1040"/>
              <p:cNvSpPr>
                <a:spLocks/>
              </p:cNvSpPr>
              <p:nvPr/>
            </p:nvSpPr>
            <p:spPr bwMode="auto">
              <a:xfrm>
                <a:off x="3223" y="308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77" name="Freeform 1041"/>
              <p:cNvSpPr>
                <a:spLocks/>
              </p:cNvSpPr>
              <p:nvPr/>
            </p:nvSpPr>
            <p:spPr bwMode="auto">
              <a:xfrm>
                <a:off x="3223" y="31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78" name="Freeform 1042"/>
              <p:cNvSpPr>
                <a:spLocks/>
              </p:cNvSpPr>
              <p:nvPr/>
            </p:nvSpPr>
            <p:spPr bwMode="auto">
              <a:xfrm>
                <a:off x="3223" y="31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79" name="Freeform 1043"/>
              <p:cNvSpPr>
                <a:spLocks/>
              </p:cNvSpPr>
              <p:nvPr/>
            </p:nvSpPr>
            <p:spPr bwMode="auto">
              <a:xfrm>
                <a:off x="3223" y="31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80" name="Freeform 1044"/>
              <p:cNvSpPr>
                <a:spLocks/>
              </p:cNvSpPr>
              <p:nvPr/>
            </p:nvSpPr>
            <p:spPr bwMode="auto">
              <a:xfrm>
                <a:off x="3223" y="3177"/>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81" name="Freeform 1045"/>
              <p:cNvSpPr>
                <a:spLocks/>
              </p:cNvSpPr>
              <p:nvPr/>
            </p:nvSpPr>
            <p:spPr bwMode="auto">
              <a:xfrm>
                <a:off x="3223" y="32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82" name="Freeform 1046"/>
              <p:cNvSpPr>
                <a:spLocks/>
              </p:cNvSpPr>
              <p:nvPr/>
            </p:nvSpPr>
            <p:spPr bwMode="auto">
              <a:xfrm>
                <a:off x="3223" y="32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83" name="Freeform 1047"/>
              <p:cNvSpPr>
                <a:spLocks/>
              </p:cNvSpPr>
              <p:nvPr/>
            </p:nvSpPr>
            <p:spPr bwMode="auto">
              <a:xfrm>
                <a:off x="3223" y="3250"/>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84" name="Freeform 1048"/>
              <p:cNvSpPr>
                <a:spLocks/>
              </p:cNvSpPr>
              <p:nvPr/>
            </p:nvSpPr>
            <p:spPr bwMode="auto">
              <a:xfrm>
                <a:off x="3223" y="32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85" name="Freeform 1049"/>
              <p:cNvSpPr>
                <a:spLocks/>
              </p:cNvSpPr>
              <p:nvPr/>
            </p:nvSpPr>
            <p:spPr bwMode="auto">
              <a:xfrm>
                <a:off x="3223" y="32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86" name="Freeform 1050"/>
              <p:cNvSpPr>
                <a:spLocks/>
              </p:cNvSpPr>
              <p:nvPr/>
            </p:nvSpPr>
            <p:spPr bwMode="auto">
              <a:xfrm>
                <a:off x="3223" y="3323"/>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87" name="Freeform 1051"/>
              <p:cNvSpPr>
                <a:spLocks/>
              </p:cNvSpPr>
              <p:nvPr/>
            </p:nvSpPr>
            <p:spPr bwMode="auto">
              <a:xfrm>
                <a:off x="3223" y="33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88" name="Freeform 1052"/>
              <p:cNvSpPr>
                <a:spLocks/>
              </p:cNvSpPr>
              <p:nvPr/>
            </p:nvSpPr>
            <p:spPr bwMode="auto">
              <a:xfrm>
                <a:off x="3223" y="33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89" name="Freeform 1053"/>
              <p:cNvSpPr>
                <a:spLocks/>
              </p:cNvSpPr>
              <p:nvPr/>
            </p:nvSpPr>
            <p:spPr bwMode="auto">
              <a:xfrm>
                <a:off x="3223" y="3396"/>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90" name="Freeform 1054"/>
              <p:cNvSpPr>
                <a:spLocks/>
              </p:cNvSpPr>
              <p:nvPr/>
            </p:nvSpPr>
            <p:spPr bwMode="auto">
              <a:xfrm>
                <a:off x="3223" y="34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91" name="Freeform 1055"/>
              <p:cNvSpPr>
                <a:spLocks/>
              </p:cNvSpPr>
              <p:nvPr/>
            </p:nvSpPr>
            <p:spPr bwMode="auto">
              <a:xfrm>
                <a:off x="3223" y="34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92" name="Freeform 1056"/>
              <p:cNvSpPr>
                <a:spLocks/>
              </p:cNvSpPr>
              <p:nvPr/>
            </p:nvSpPr>
            <p:spPr bwMode="auto">
              <a:xfrm>
                <a:off x="3223" y="346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93" name="Freeform 1057"/>
              <p:cNvSpPr>
                <a:spLocks/>
              </p:cNvSpPr>
              <p:nvPr/>
            </p:nvSpPr>
            <p:spPr bwMode="auto">
              <a:xfrm>
                <a:off x="3223" y="34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94" name="Freeform 1058"/>
              <p:cNvSpPr>
                <a:spLocks/>
              </p:cNvSpPr>
              <p:nvPr/>
            </p:nvSpPr>
            <p:spPr bwMode="auto">
              <a:xfrm>
                <a:off x="3223" y="35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95" name="Freeform 1059"/>
              <p:cNvSpPr>
                <a:spLocks/>
              </p:cNvSpPr>
              <p:nvPr/>
            </p:nvSpPr>
            <p:spPr bwMode="auto">
              <a:xfrm>
                <a:off x="3223" y="354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96" name="Freeform 1060"/>
              <p:cNvSpPr>
                <a:spLocks/>
              </p:cNvSpPr>
              <p:nvPr/>
            </p:nvSpPr>
            <p:spPr bwMode="auto">
              <a:xfrm>
                <a:off x="3223" y="35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97" name="Freeform 1061"/>
              <p:cNvSpPr>
                <a:spLocks/>
              </p:cNvSpPr>
              <p:nvPr/>
            </p:nvSpPr>
            <p:spPr bwMode="auto">
              <a:xfrm>
                <a:off x="3223" y="35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98" name="Freeform 1062"/>
              <p:cNvSpPr>
                <a:spLocks/>
              </p:cNvSpPr>
              <p:nvPr/>
            </p:nvSpPr>
            <p:spPr bwMode="auto">
              <a:xfrm>
                <a:off x="3223" y="361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99" name="Freeform 1063"/>
              <p:cNvSpPr>
                <a:spLocks/>
              </p:cNvSpPr>
              <p:nvPr/>
            </p:nvSpPr>
            <p:spPr bwMode="auto">
              <a:xfrm>
                <a:off x="3223" y="36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00" name="Freeform 1064"/>
              <p:cNvSpPr>
                <a:spLocks/>
              </p:cNvSpPr>
              <p:nvPr/>
            </p:nvSpPr>
            <p:spPr bwMode="auto">
              <a:xfrm>
                <a:off x="3223" y="36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01" name="Freeform 1065"/>
              <p:cNvSpPr>
                <a:spLocks/>
              </p:cNvSpPr>
              <p:nvPr/>
            </p:nvSpPr>
            <p:spPr bwMode="auto">
              <a:xfrm>
                <a:off x="3223" y="368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02" name="Freeform 1066"/>
              <p:cNvSpPr>
                <a:spLocks/>
              </p:cNvSpPr>
              <p:nvPr/>
            </p:nvSpPr>
            <p:spPr bwMode="auto">
              <a:xfrm>
                <a:off x="3223" y="37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03" name="Freeform 1067"/>
              <p:cNvSpPr>
                <a:spLocks/>
              </p:cNvSpPr>
              <p:nvPr/>
            </p:nvSpPr>
            <p:spPr bwMode="auto">
              <a:xfrm>
                <a:off x="3223" y="37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04" name="Freeform 1068"/>
              <p:cNvSpPr>
                <a:spLocks/>
              </p:cNvSpPr>
              <p:nvPr/>
            </p:nvSpPr>
            <p:spPr bwMode="auto">
              <a:xfrm>
                <a:off x="3223" y="37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605" name="Freeform 1069"/>
              <p:cNvSpPr>
                <a:spLocks/>
              </p:cNvSpPr>
              <p:nvPr/>
            </p:nvSpPr>
            <p:spPr bwMode="auto">
              <a:xfrm>
                <a:off x="3223" y="3785"/>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grpSp>
        <p:grpSp>
          <p:nvGrpSpPr>
            <p:cNvPr id="1305" name="Group 1167"/>
            <p:cNvGrpSpPr>
              <a:grpSpLocks/>
            </p:cNvGrpSpPr>
            <p:nvPr/>
          </p:nvGrpSpPr>
          <p:grpSpPr bwMode="auto">
            <a:xfrm>
              <a:off x="3463" y="1475"/>
              <a:ext cx="15" cy="2323"/>
              <a:chOff x="3463" y="1475"/>
              <a:chExt cx="15" cy="2323"/>
            </a:xfrm>
          </p:grpSpPr>
          <p:sp>
            <p:nvSpPr>
              <p:cNvPr id="1414" name="Freeform 1071"/>
              <p:cNvSpPr>
                <a:spLocks/>
              </p:cNvSpPr>
              <p:nvPr/>
            </p:nvSpPr>
            <p:spPr bwMode="auto">
              <a:xfrm>
                <a:off x="3463" y="1475"/>
                <a:ext cx="15" cy="12"/>
              </a:xfrm>
              <a:custGeom>
                <a:avLst/>
                <a:gdLst>
                  <a:gd name="T0" fmla="*/ 15 w 15"/>
                  <a:gd name="T1" fmla="*/ 8 h 12"/>
                  <a:gd name="T2" fmla="*/ 15 w 15"/>
                  <a:gd name="T3" fmla="*/ 6 h 12"/>
                  <a:gd name="T4" fmla="*/ 12 w 15"/>
                  <a:gd name="T5" fmla="*/ 4 h 12"/>
                  <a:gd name="T6" fmla="*/ 10 w 15"/>
                  <a:gd name="T7" fmla="*/ 2 h 12"/>
                  <a:gd name="T8" fmla="*/ 7 w 15"/>
                  <a:gd name="T9" fmla="*/ 0 h 12"/>
                  <a:gd name="T10" fmla="*/ 7 w 15"/>
                  <a:gd name="T11" fmla="*/ 0 h 12"/>
                  <a:gd name="T12" fmla="*/ 5 w 15"/>
                  <a:gd name="T13" fmla="*/ 2 h 12"/>
                  <a:gd name="T14" fmla="*/ 3 w 15"/>
                  <a:gd name="T15" fmla="*/ 4 h 12"/>
                  <a:gd name="T16" fmla="*/ 0 w 15"/>
                  <a:gd name="T17" fmla="*/ 6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2">
                    <a:moveTo>
                      <a:pt x="15" y="8"/>
                    </a:moveTo>
                    <a:lnTo>
                      <a:pt x="15" y="6"/>
                    </a:lnTo>
                    <a:lnTo>
                      <a:pt x="12" y="4"/>
                    </a:lnTo>
                    <a:lnTo>
                      <a:pt x="10" y="2"/>
                    </a:lnTo>
                    <a:lnTo>
                      <a:pt x="7" y="0"/>
                    </a:lnTo>
                    <a:lnTo>
                      <a:pt x="7" y="0"/>
                    </a:lnTo>
                    <a:lnTo>
                      <a:pt x="5" y="2"/>
                    </a:lnTo>
                    <a:lnTo>
                      <a:pt x="3" y="4"/>
                    </a:lnTo>
                    <a:lnTo>
                      <a:pt x="0" y="6"/>
                    </a:lnTo>
                    <a:lnTo>
                      <a:pt x="0" y="6"/>
                    </a:lnTo>
                    <a:lnTo>
                      <a:pt x="0" y="6"/>
                    </a:lnTo>
                    <a:lnTo>
                      <a:pt x="3" y="8"/>
                    </a:lnTo>
                    <a:lnTo>
                      <a:pt x="5" y="10"/>
                    </a:lnTo>
                    <a:lnTo>
                      <a:pt x="7" y="12"/>
                    </a:lnTo>
                    <a:lnTo>
                      <a:pt x="7" y="12"/>
                    </a:lnTo>
                    <a:lnTo>
                      <a:pt x="10" y="10"/>
                    </a:lnTo>
                    <a:lnTo>
                      <a:pt x="12" y="8"/>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15" name="Freeform 1072"/>
              <p:cNvSpPr>
                <a:spLocks/>
              </p:cNvSpPr>
              <p:nvPr/>
            </p:nvSpPr>
            <p:spPr bwMode="auto">
              <a:xfrm>
                <a:off x="3463" y="1499"/>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16" name="Freeform 1073"/>
              <p:cNvSpPr>
                <a:spLocks/>
              </p:cNvSpPr>
              <p:nvPr/>
            </p:nvSpPr>
            <p:spPr bwMode="auto">
              <a:xfrm>
                <a:off x="3463" y="15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17" name="Freeform 1074"/>
              <p:cNvSpPr>
                <a:spLocks/>
              </p:cNvSpPr>
              <p:nvPr/>
            </p:nvSpPr>
            <p:spPr bwMode="auto">
              <a:xfrm>
                <a:off x="3463" y="15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18" name="Freeform 1075"/>
              <p:cNvSpPr>
                <a:spLocks/>
              </p:cNvSpPr>
              <p:nvPr/>
            </p:nvSpPr>
            <p:spPr bwMode="auto">
              <a:xfrm>
                <a:off x="3463" y="1572"/>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19" name="Freeform 1076"/>
              <p:cNvSpPr>
                <a:spLocks/>
              </p:cNvSpPr>
              <p:nvPr/>
            </p:nvSpPr>
            <p:spPr bwMode="auto">
              <a:xfrm>
                <a:off x="3463" y="15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20" name="Freeform 1077"/>
              <p:cNvSpPr>
                <a:spLocks/>
              </p:cNvSpPr>
              <p:nvPr/>
            </p:nvSpPr>
            <p:spPr bwMode="auto">
              <a:xfrm>
                <a:off x="3463" y="16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21" name="Freeform 1078"/>
              <p:cNvSpPr>
                <a:spLocks/>
              </p:cNvSpPr>
              <p:nvPr/>
            </p:nvSpPr>
            <p:spPr bwMode="auto">
              <a:xfrm>
                <a:off x="3463" y="16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22" name="Freeform 1079"/>
              <p:cNvSpPr>
                <a:spLocks/>
              </p:cNvSpPr>
              <p:nvPr/>
            </p:nvSpPr>
            <p:spPr bwMode="auto">
              <a:xfrm>
                <a:off x="3463" y="167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23" name="Freeform 1080"/>
              <p:cNvSpPr>
                <a:spLocks/>
              </p:cNvSpPr>
              <p:nvPr/>
            </p:nvSpPr>
            <p:spPr bwMode="auto">
              <a:xfrm>
                <a:off x="3463" y="16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24" name="Freeform 1081"/>
              <p:cNvSpPr>
                <a:spLocks/>
              </p:cNvSpPr>
              <p:nvPr/>
            </p:nvSpPr>
            <p:spPr bwMode="auto">
              <a:xfrm>
                <a:off x="3463" y="17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25" name="Freeform 1082"/>
              <p:cNvSpPr>
                <a:spLocks/>
              </p:cNvSpPr>
              <p:nvPr/>
            </p:nvSpPr>
            <p:spPr bwMode="auto">
              <a:xfrm>
                <a:off x="3463" y="174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26" name="Freeform 1083"/>
              <p:cNvSpPr>
                <a:spLocks/>
              </p:cNvSpPr>
              <p:nvPr/>
            </p:nvSpPr>
            <p:spPr bwMode="auto">
              <a:xfrm>
                <a:off x="3463" y="17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27" name="Freeform 1084"/>
              <p:cNvSpPr>
                <a:spLocks/>
              </p:cNvSpPr>
              <p:nvPr/>
            </p:nvSpPr>
            <p:spPr bwMode="auto">
              <a:xfrm>
                <a:off x="3463" y="17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28" name="Freeform 1085"/>
              <p:cNvSpPr>
                <a:spLocks/>
              </p:cNvSpPr>
              <p:nvPr/>
            </p:nvSpPr>
            <p:spPr bwMode="auto">
              <a:xfrm>
                <a:off x="3463" y="181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29" name="Freeform 1086"/>
              <p:cNvSpPr>
                <a:spLocks/>
              </p:cNvSpPr>
              <p:nvPr/>
            </p:nvSpPr>
            <p:spPr bwMode="auto">
              <a:xfrm>
                <a:off x="3463" y="18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30" name="Freeform 1087"/>
              <p:cNvSpPr>
                <a:spLocks/>
              </p:cNvSpPr>
              <p:nvPr/>
            </p:nvSpPr>
            <p:spPr bwMode="auto">
              <a:xfrm>
                <a:off x="3463" y="18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31" name="Freeform 1088"/>
              <p:cNvSpPr>
                <a:spLocks/>
              </p:cNvSpPr>
              <p:nvPr/>
            </p:nvSpPr>
            <p:spPr bwMode="auto">
              <a:xfrm>
                <a:off x="3463" y="188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32" name="Freeform 1089"/>
              <p:cNvSpPr>
                <a:spLocks/>
              </p:cNvSpPr>
              <p:nvPr/>
            </p:nvSpPr>
            <p:spPr bwMode="auto">
              <a:xfrm>
                <a:off x="3463" y="19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33" name="Freeform 1090"/>
              <p:cNvSpPr>
                <a:spLocks/>
              </p:cNvSpPr>
              <p:nvPr/>
            </p:nvSpPr>
            <p:spPr bwMode="auto">
              <a:xfrm>
                <a:off x="3463" y="19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34" name="Freeform 1091"/>
              <p:cNvSpPr>
                <a:spLocks/>
              </p:cNvSpPr>
              <p:nvPr/>
            </p:nvSpPr>
            <p:spPr bwMode="auto">
              <a:xfrm>
                <a:off x="3463" y="1961"/>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35" name="Freeform 1092"/>
              <p:cNvSpPr>
                <a:spLocks/>
              </p:cNvSpPr>
              <p:nvPr/>
            </p:nvSpPr>
            <p:spPr bwMode="auto">
              <a:xfrm>
                <a:off x="3463" y="19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36" name="Freeform 1093"/>
              <p:cNvSpPr>
                <a:spLocks/>
              </p:cNvSpPr>
              <p:nvPr/>
            </p:nvSpPr>
            <p:spPr bwMode="auto">
              <a:xfrm>
                <a:off x="3463" y="20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37" name="Freeform 1094"/>
              <p:cNvSpPr>
                <a:spLocks/>
              </p:cNvSpPr>
              <p:nvPr/>
            </p:nvSpPr>
            <p:spPr bwMode="auto">
              <a:xfrm>
                <a:off x="3463" y="2034"/>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38" name="Freeform 1095"/>
              <p:cNvSpPr>
                <a:spLocks/>
              </p:cNvSpPr>
              <p:nvPr/>
            </p:nvSpPr>
            <p:spPr bwMode="auto">
              <a:xfrm>
                <a:off x="3463" y="20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39" name="Freeform 1096"/>
              <p:cNvSpPr>
                <a:spLocks/>
              </p:cNvSpPr>
              <p:nvPr/>
            </p:nvSpPr>
            <p:spPr bwMode="auto">
              <a:xfrm>
                <a:off x="3463" y="20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40" name="Freeform 1097"/>
              <p:cNvSpPr>
                <a:spLocks/>
              </p:cNvSpPr>
              <p:nvPr/>
            </p:nvSpPr>
            <p:spPr bwMode="auto">
              <a:xfrm>
                <a:off x="3463" y="2107"/>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41" name="Freeform 1098"/>
              <p:cNvSpPr>
                <a:spLocks/>
              </p:cNvSpPr>
              <p:nvPr/>
            </p:nvSpPr>
            <p:spPr bwMode="auto">
              <a:xfrm>
                <a:off x="3463" y="21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42" name="Freeform 1099"/>
              <p:cNvSpPr>
                <a:spLocks/>
              </p:cNvSpPr>
              <p:nvPr/>
            </p:nvSpPr>
            <p:spPr bwMode="auto">
              <a:xfrm>
                <a:off x="3463" y="21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43" name="Freeform 1100"/>
              <p:cNvSpPr>
                <a:spLocks/>
              </p:cNvSpPr>
              <p:nvPr/>
            </p:nvSpPr>
            <p:spPr bwMode="auto">
              <a:xfrm>
                <a:off x="3463" y="2180"/>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44" name="Freeform 1101"/>
              <p:cNvSpPr>
                <a:spLocks/>
              </p:cNvSpPr>
              <p:nvPr/>
            </p:nvSpPr>
            <p:spPr bwMode="auto">
              <a:xfrm>
                <a:off x="3463" y="22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45" name="Freeform 1102"/>
              <p:cNvSpPr>
                <a:spLocks/>
              </p:cNvSpPr>
              <p:nvPr/>
            </p:nvSpPr>
            <p:spPr bwMode="auto">
              <a:xfrm>
                <a:off x="3463" y="22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46" name="Freeform 1103"/>
              <p:cNvSpPr>
                <a:spLocks/>
              </p:cNvSpPr>
              <p:nvPr/>
            </p:nvSpPr>
            <p:spPr bwMode="auto">
              <a:xfrm>
                <a:off x="3463" y="22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47" name="Freeform 1104"/>
              <p:cNvSpPr>
                <a:spLocks/>
              </p:cNvSpPr>
              <p:nvPr/>
            </p:nvSpPr>
            <p:spPr bwMode="auto">
              <a:xfrm>
                <a:off x="3463" y="227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48" name="Freeform 1105"/>
              <p:cNvSpPr>
                <a:spLocks/>
              </p:cNvSpPr>
              <p:nvPr/>
            </p:nvSpPr>
            <p:spPr bwMode="auto">
              <a:xfrm>
                <a:off x="3463" y="23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49" name="Freeform 1106"/>
              <p:cNvSpPr>
                <a:spLocks/>
              </p:cNvSpPr>
              <p:nvPr/>
            </p:nvSpPr>
            <p:spPr bwMode="auto">
              <a:xfrm>
                <a:off x="3463" y="23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50" name="Freeform 1107"/>
              <p:cNvSpPr>
                <a:spLocks/>
              </p:cNvSpPr>
              <p:nvPr/>
            </p:nvSpPr>
            <p:spPr bwMode="auto">
              <a:xfrm>
                <a:off x="3463" y="235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51" name="Freeform 1108"/>
              <p:cNvSpPr>
                <a:spLocks/>
              </p:cNvSpPr>
              <p:nvPr/>
            </p:nvSpPr>
            <p:spPr bwMode="auto">
              <a:xfrm>
                <a:off x="3463" y="23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52" name="Freeform 1109"/>
              <p:cNvSpPr>
                <a:spLocks/>
              </p:cNvSpPr>
              <p:nvPr/>
            </p:nvSpPr>
            <p:spPr bwMode="auto">
              <a:xfrm>
                <a:off x="3463" y="23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53" name="Freeform 1110"/>
              <p:cNvSpPr>
                <a:spLocks/>
              </p:cNvSpPr>
              <p:nvPr/>
            </p:nvSpPr>
            <p:spPr bwMode="auto">
              <a:xfrm>
                <a:off x="3463" y="24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54" name="Freeform 1111"/>
              <p:cNvSpPr>
                <a:spLocks/>
              </p:cNvSpPr>
              <p:nvPr/>
            </p:nvSpPr>
            <p:spPr bwMode="auto">
              <a:xfrm>
                <a:off x="3463" y="24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55" name="Freeform 1112"/>
              <p:cNvSpPr>
                <a:spLocks/>
              </p:cNvSpPr>
              <p:nvPr/>
            </p:nvSpPr>
            <p:spPr bwMode="auto">
              <a:xfrm>
                <a:off x="3463" y="24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56" name="Freeform 1113"/>
              <p:cNvSpPr>
                <a:spLocks/>
              </p:cNvSpPr>
              <p:nvPr/>
            </p:nvSpPr>
            <p:spPr bwMode="auto">
              <a:xfrm>
                <a:off x="3463" y="24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57" name="Freeform 1114"/>
              <p:cNvSpPr>
                <a:spLocks/>
              </p:cNvSpPr>
              <p:nvPr/>
            </p:nvSpPr>
            <p:spPr bwMode="auto">
              <a:xfrm>
                <a:off x="3463" y="25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58" name="Freeform 1115"/>
              <p:cNvSpPr>
                <a:spLocks/>
              </p:cNvSpPr>
              <p:nvPr/>
            </p:nvSpPr>
            <p:spPr bwMode="auto">
              <a:xfrm>
                <a:off x="3463" y="25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59" name="Freeform 1116"/>
              <p:cNvSpPr>
                <a:spLocks/>
              </p:cNvSpPr>
              <p:nvPr/>
            </p:nvSpPr>
            <p:spPr bwMode="auto">
              <a:xfrm>
                <a:off x="3463" y="2569"/>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60" name="Freeform 1117"/>
              <p:cNvSpPr>
                <a:spLocks/>
              </p:cNvSpPr>
              <p:nvPr/>
            </p:nvSpPr>
            <p:spPr bwMode="auto">
              <a:xfrm>
                <a:off x="3463" y="25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61" name="Freeform 1118"/>
              <p:cNvSpPr>
                <a:spLocks/>
              </p:cNvSpPr>
              <p:nvPr/>
            </p:nvSpPr>
            <p:spPr bwMode="auto">
              <a:xfrm>
                <a:off x="3463" y="26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62" name="Freeform 1119"/>
              <p:cNvSpPr>
                <a:spLocks/>
              </p:cNvSpPr>
              <p:nvPr/>
            </p:nvSpPr>
            <p:spPr bwMode="auto">
              <a:xfrm>
                <a:off x="3463" y="2642"/>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63" name="Freeform 1120"/>
              <p:cNvSpPr>
                <a:spLocks/>
              </p:cNvSpPr>
              <p:nvPr/>
            </p:nvSpPr>
            <p:spPr bwMode="auto">
              <a:xfrm>
                <a:off x="3463" y="26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64" name="Freeform 1121"/>
              <p:cNvSpPr>
                <a:spLocks/>
              </p:cNvSpPr>
              <p:nvPr/>
            </p:nvSpPr>
            <p:spPr bwMode="auto">
              <a:xfrm>
                <a:off x="3463" y="26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65" name="Freeform 1122"/>
              <p:cNvSpPr>
                <a:spLocks/>
              </p:cNvSpPr>
              <p:nvPr/>
            </p:nvSpPr>
            <p:spPr bwMode="auto">
              <a:xfrm>
                <a:off x="3463" y="2715"/>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66" name="Freeform 1123"/>
              <p:cNvSpPr>
                <a:spLocks/>
              </p:cNvSpPr>
              <p:nvPr/>
            </p:nvSpPr>
            <p:spPr bwMode="auto">
              <a:xfrm>
                <a:off x="3463" y="27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67" name="Freeform 1124"/>
              <p:cNvSpPr>
                <a:spLocks/>
              </p:cNvSpPr>
              <p:nvPr/>
            </p:nvSpPr>
            <p:spPr bwMode="auto">
              <a:xfrm>
                <a:off x="3463" y="27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68" name="Freeform 1125"/>
              <p:cNvSpPr>
                <a:spLocks/>
              </p:cNvSpPr>
              <p:nvPr/>
            </p:nvSpPr>
            <p:spPr bwMode="auto">
              <a:xfrm>
                <a:off x="3463" y="2788"/>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69" name="Freeform 1126"/>
              <p:cNvSpPr>
                <a:spLocks/>
              </p:cNvSpPr>
              <p:nvPr/>
            </p:nvSpPr>
            <p:spPr bwMode="auto">
              <a:xfrm>
                <a:off x="3463" y="28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70" name="Freeform 1127"/>
              <p:cNvSpPr>
                <a:spLocks/>
              </p:cNvSpPr>
              <p:nvPr/>
            </p:nvSpPr>
            <p:spPr bwMode="auto">
              <a:xfrm>
                <a:off x="3463" y="28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71" name="Freeform 1128"/>
              <p:cNvSpPr>
                <a:spLocks/>
              </p:cNvSpPr>
              <p:nvPr/>
            </p:nvSpPr>
            <p:spPr bwMode="auto">
              <a:xfrm>
                <a:off x="3463" y="28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72" name="Freeform 1129"/>
              <p:cNvSpPr>
                <a:spLocks/>
              </p:cNvSpPr>
              <p:nvPr/>
            </p:nvSpPr>
            <p:spPr bwMode="auto">
              <a:xfrm>
                <a:off x="3463" y="28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73" name="Freeform 1130"/>
              <p:cNvSpPr>
                <a:spLocks/>
              </p:cNvSpPr>
              <p:nvPr/>
            </p:nvSpPr>
            <p:spPr bwMode="auto">
              <a:xfrm>
                <a:off x="3463" y="29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74" name="Freeform 1131"/>
              <p:cNvSpPr>
                <a:spLocks/>
              </p:cNvSpPr>
              <p:nvPr/>
            </p:nvSpPr>
            <p:spPr bwMode="auto">
              <a:xfrm>
                <a:off x="3463" y="293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75" name="Freeform 1132"/>
              <p:cNvSpPr>
                <a:spLocks/>
              </p:cNvSpPr>
              <p:nvPr/>
            </p:nvSpPr>
            <p:spPr bwMode="auto">
              <a:xfrm>
                <a:off x="3463" y="29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76" name="Freeform 1133"/>
              <p:cNvSpPr>
                <a:spLocks/>
              </p:cNvSpPr>
              <p:nvPr/>
            </p:nvSpPr>
            <p:spPr bwMode="auto">
              <a:xfrm>
                <a:off x="3463" y="29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77" name="Freeform 1134"/>
              <p:cNvSpPr>
                <a:spLocks/>
              </p:cNvSpPr>
              <p:nvPr/>
            </p:nvSpPr>
            <p:spPr bwMode="auto">
              <a:xfrm>
                <a:off x="3463" y="300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78" name="Freeform 1135"/>
              <p:cNvSpPr>
                <a:spLocks/>
              </p:cNvSpPr>
              <p:nvPr/>
            </p:nvSpPr>
            <p:spPr bwMode="auto">
              <a:xfrm>
                <a:off x="3463" y="30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79" name="Freeform 1136"/>
              <p:cNvSpPr>
                <a:spLocks/>
              </p:cNvSpPr>
              <p:nvPr/>
            </p:nvSpPr>
            <p:spPr bwMode="auto">
              <a:xfrm>
                <a:off x="3463" y="30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80" name="Freeform 1137"/>
              <p:cNvSpPr>
                <a:spLocks/>
              </p:cNvSpPr>
              <p:nvPr/>
            </p:nvSpPr>
            <p:spPr bwMode="auto">
              <a:xfrm>
                <a:off x="3463" y="308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81" name="Freeform 1138"/>
              <p:cNvSpPr>
                <a:spLocks/>
              </p:cNvSpPr>
              <p:nvPr/>
            </p:nvSpPr>
            <p:spPr bwMode="auto">
              <a:xfrm>
                <a:off x="3463" y="31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82" name="Freeform 1139"/>
              <p:cNvSpPr>
                <a:spLocks/>
              </p:cNvSpPr>
              <p:nvPr/>
            </p:nvSpPr>
            <p:spPr bwMode="auto">
              <a:xfrm>
                <a:off x="3463" y="31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83" name="Freeform 1140"/>
              <p:cNvSpPr>
                <a:spLocks/>
              </p:cNvSpPr>
              <p:nvPr/>
            </p:nvSpPr>
            <p:spPr bwMode="auto">
              <a:xfrm>
                <a:off x="3463" y="31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84" name="Freeform 1141"/>
              <p:cNvSpPr>
                <a:spLocks/>
              </p:cNvSpPr>
              <p:nvPr/>
            </p:nvSpPr>
            <p:spPr bwMode="auto">
              <a:xfrm>
                <a:off x="3463" y="3177"/>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85" name="Freeform 1142"/>
              <p:cNvSpPr>
                <a:spLocks/>
              </p:cNvSpPr>
              <p:nvPr/>
            </p:nvSpPr>
            <p:spPr bwMode="auto">
              <a:xfrm>
                <a:off x="3463" y="32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86" name="Freeform 1143"/>
              <p:cNvSpPr>
                <a:spLocks/>
              </p:cNvSpPr>
              <p:nvPr/>
            </p:nvSpPr>
            <p:spPr bwMode="auto">
              <a:xfrm>
                <a:off x="3463" y="32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87" name="Freeform 1144"/>
              <p:cNvSpPr>
                <a:spLocks/>
              </p:cNvSpPr>
              <p:nvPr/>
            </p:nvSpPr>
            <p:spPr bwMode="auto">
              <a:xfrm>
                <a:off x="3463" y="3250"/>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88" name="Freeform 1145"/>
              <p:cNvSpPr>
                <a:spLocks/>
              </p:cNvSpPr>
              <p:nvPr/>
            </p:nvSpPr>
            <p:spPr bwMode="auto">
              <a:xfrm>
                <a:off x="3463" y="32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89" name="Freeform 1146"/>
              <p:cNvSpPr>
                <a:spLocks/>
              </p:cNvSpPr>
              <p:nvPr/>
            </p:nvSpPr>
            <p:spPr bwMode="auto">
              <a:xfrm>
                <a:off x="3463" y="32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90" name="Freeform 1147"/>
              <p:cNvSpPr>
                <a:spLocks/>
              </p:cNvSpPr>
              <p:nvPr/>
            </p:nvSpPr>
            <p:spPr bwMode="auto">
              <a:xfrm>
                <a:off x="3463" y="3323"/>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91" name="Freeform 1148"/>
              <p:cNvSpPr>
                <a:spLocks/>
              </p:cNvSpPr>
              <p:nvPr/>
            </p:nvSpPr>
            <p:spPr bwMode="auto">
              <a:xfrm>
                <a:off x="3463" y="33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92" name="Freeform 1149"/>
              <p:cNvSpPr>
                <a:spLocks/>
              </p:cNvSpPr>
              <p:nvPr/>
            </p:nvSpPr>
            <p:spPr bwMode="auto">
              <a:xfrm>
                <a:off x="3463" y="33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93" name="Freeform 1150"/>
              <p:cNvSpPr>
                <a:spLocks/>
              </p:cNvSpPr>
              <p:nvPr/>
            </p:nvSpPr>
            <p:spPr bwMode="auto">
              <a:xfrm>
                <a:off x="3463" y="3396"/>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94" name="Freeform 1151"/>
              <p:cNvSpPr>
                <a:spLocks/>
              </p:cNvSpPr>
              <p:nvPr/>
            </p:nvSpPr>
            <p:spPr bwMode="auto">
              <a:xfrm>
                <a:off x="3463" y="34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95" name="Freeform 1152"/>
              <p:cNvSpPr>
                <a:spLocks/>
              </p:cNvSpPr>
              <p:nvPr/>
            </p:nvSpPr>
            <p:spPr bwMode="auto">
              <a:xfrm>
                <a:off x="3463" y="34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96" name="Freeform 1153"/>
              <p:cNvSpPr>
                <a:spLocks/>
              </p:cNvSpPr>
              <p:nvPr/>
            </p:nvSpPr>
            <p:spPr bwMode="auto">
              <a:xfrm>
                <a:off x="3463" y="346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97" name="Freeform 1154"/>
              <p:cNvSpPr>
                <a:spLocks/>
              </p:cNvSpPr>
              <p:nvPr/>
            </p:nvSpPr>
            <p:spPr bwMode="auto">
              <a:xfrm>
                <a:off x="3463" y="34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98" name="Freeform 1155"/>
              <p:cNvSpPr>
                <a:spLocks/>
              </p:cNvSpPr>
              <p:nvPr/>
            </p:nvSpPr>
            <p:spPr bwMode="auto">
              <a:xfrm>
                <a:off x="3463" y="35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99" name="Freeform 1156"/>
              <p:cNvSpPr>
                <a:spLocks/>
              </p:cNvSpPr>
              <p:nvPr/>
            </p:nvSpPr>
            <p:spPr bwMode="auto">
              <a:xfrm>
                <a:off x="3463" y="354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00" name="Freeform 1157"/>
              <p:cNvSpPr>
                <a:spLocks/>
              </p:cNvSpPr>
              <p:nvPr/>
            </p:nvSpPr>
            <p:spPr bwMode="auto">
              <a:xfrm>
                <a:off x="3463" y="35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01" name="Freeform 1158"/>
              <p:cNvSpPr>
                <a:spLocks/>
              </p:cNvSpPr>
              <p:nvPr/>
            </p:nvSpPr>
            <p:spPr bwMode="auto">
              <a:xfrm>
                <a:off x="3463" y="35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02" name="Freeform 1159"/>
              <p:cNvSpPr>
                <a:spLocks/>
              </p:cNvSpPr>
              <p:nvPr/>
            </p:nvSpPr>
            <p:spPr bwMode="auto">
              <a:xfrm>
                <a:off x="3463" y="361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03" name="Freeform 1160"/>
              <p:cNvSpPr>
                <a:spLocks/>
              </p:cNvSpPr>
              <p:nvPr/>
            </p:nvSpPr>
            <p:spPr bwMode="auto">
              <a:xfrm>
                <a:off x="3463" y="36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04" name="Freeform 1161"/>
              <p:cNvSpPr>
                <a:spLocks/>
              </p:cNvSpPr>
              <p:nvPr/>
            </p:nvSpPr>
            <p:spPr bwMode="auto">
              <a:xfrm>
                <a:off x="3463" y="36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05" name="Freeform 1162"/>
              <p:cNvSpPr>
                <a:spLocks/>
              </p:cNvSpPr>
              <p:nvPr/>
            </p:nvSpPr>
            <p:spPr bwMode="auto">
              <a:xfrm>
                <a:off x="3463" y="368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06" name="Freeform 1163"/>
              <p:cNvSpPr>
                <a:spLocks/>
              </p:cNvSpPr>
              <p:nvPr/>
            </p:nvSpPr>
            <p:spPr bwMode="auto">
              <a:xfrm>
                <a:off x="3463" y="37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07" name="Freeform 1164"/>
              <p:cNvSpPr>
                <a:spLocks/>
              </p:cNvSpPr>
              <p:nvPr/>
            </p:nvSpPr>
            <p:spPr bwMode="auto">
              <a:xfrm>
                <a:off x="3463" y="37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08" name="Freeform 1165"/>
              <p:cNvSpPr>
                <a:spLocks/>
              </p:cNvSpPr>
              <p:nvPr/>
            </p:nvSpPr>
            <p:spPr bwMode="auto">
              <a:xfrm>
                <a:off x="3463" y="37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509" name="Freeform 1166"/>
              <p:cNvSpPr>
                <a:spLocks/>
              </p:cNvSpPr>
              <p:nvPr/>
            </p:nvSpPr>
            <p:spPr bwMode="auto">
              <a:xfrm>
                <a:off x="3463" y="3785"/>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grpSp>
        <p:grpSp>
          <p:nvGrpSpPr>
            <p:cNvPr id="1306" name="Group 1264"/>
            <p:cNvGrpSpPr>
              <a:grpSpLocks/>
            </p:cNvGrpSpPr>
            <p:nvPr/>
          </p:nvGrpSpPr>
          <p:grpSpPr bwMode="auto">
            <a:xfrm>
              <a:off x="3703" y="1475"/>
              <a:ext cx="15" cy="2323"/>
              <a:chOff x="3703" y="1475"/>
              <a:chExt cx="15" cy="2323"/>
            </a:xfrm>
          </p:grpSpPr>
          <p:sp>
            <p:nvSpPr>
              <p:cNvPr id="1318" name="Freeform 1168"/>
              <p:cNvSpPr>
                <a:spLocks/>
              </p:cNvSpPr>
              <p:nvPr/>
            </p:nvSpPr>
            <p:spPr bwMode="auto">
              <a:xfrm>
                <a:off x="3703" y="1475"/>
                <a:ext cx="15" cy="12"/>
              </a:xfrm>
              <a:custGeom>
                <a:avLst/>
                <a:gdLst>
                  <a:gd name="T0" fmla="*/ 15 w 15"/>
                  <a:gd name="T1" fmla="*/ 8 h 12"/>
                  <a:gd name="T2" fmla="*/ 15 w 15"/>
                  <a:gd name="T3" fmla="*/ 6 h 12"/>
                  <a:gd name="T4" fmla="*/ 12 w 15"/>
                  <a:gd name="T5" fmla="*/ 4 h 12"/>
                  <a:gd name="T6" fmla="*/ 10 w 15"/>
                  <a:gd name="T7" fmla="*/ 2 h 12"/>
                  <a:gd name="T8" fmla="*/ 7 w 15"/>
                  <a:gd name="T9" fmla="*/ 0 h 12"/>
                  <a:gd name="T10" fmla="*/ 7 w 15"/>
                  <a:gd name="T11" fmla="*/ 0 h 12"/>
                  <a:gd name="T12" fmla="*/ 5 w 15"/>
                  <a:gd name="T13" fmla="*/ 2 h 12"/>
                  <a:gd name="T14" fmla="*/ 3 w 15"/>
                  <a:gd name="T15" fmla="*/ 4 h 12"/>
                  <a:gd name="T16" fmla="*/ 0 w 15"/>
                  <a:gd name="T17" fmla="*/ 6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2">
                    <a:moveTo>
                      <a:pt x="15" y="8"/>
                    </a:moveTo>
                    <a:lnTo>
                      <a:pt x="15" y="6"/>
                    </a:lnTo>
                    <a:lnTo>
                      <a:pt x="12" y="4"/>
                    </a:lnTo>
                    <a:lnTo>
                      <a:pt x="10" y="2"/>
                    </a:lnTo>
                    <a:lnTo>
                      <a:pt x="7" y="0"/>
                    </a:lnTo>
                    <a:lnTo>
                      <a:pt x="7" y="0"/>
                    </a:lnTo>
                    <a:lnTo>
                      <a:pt x="5" y="2"/>
                    </a:lnTo>
                    <a:lnTo>
                      <a:pt x="3" y="4"/>
                    </a:lnTo>
                    <a:lnTo>
                      <a:pt x="0" y="6"/>
                    </a:lnTo>
                    <a:lnTo>
                      <a:pt x="0" y="6"/>
                    </a:lnTo>
                    <a:lnTo>
                      <a:pt x="0" y="6"/>
                    </a:lnTo>
                    <a:lnTo>
                      <a:pt x="3" y="8"/>
                    </a:lnTo>
                    <a:lnTo>
                      <a:pt x="5" y="10"/>
                    </a:lnTo>
                    <a:lnTo>
                      <a:pt x="7" y="12"/>
                    </a:lnTo>
                    <a:lnTo>
                      <a:pt x="7" y="12"/>
                    </a:lnTo>
                    <a:lnTo>
                      <a:pt x="10" y="10"/>
                    </a:lnTo>
                    <a:lnTo>
                      <a:pt x="12" y="8"/>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19" name="Freeform 1169"/>
              <p:cNvSpPr>
                <a:spLocks/>
              </p:cNvSpPr>
              <p:nvPr/>
            </p:nvSpPr>
            <p:spPr bwMode="auto">
              <a:xfrm>
                <a:off x="3703" y="1499"/>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20" name="Freeform 1170"/>
              <p:cNvSpPr>
                <a:spLocks/>
              </p:cNvSpPr>
              <p:nvPr/>
            </p:nvSpPr>
            <p:spPr bwMode="auto">
              <a:xfrm>
                <a:off x="3703" y="15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21" name="Freeform 1171"/>
              <p:cNvSpPr>
                <a:spLocks/>
              </p:cNvSpPr>
              <p:nvPr/>
            </p:nvSpPr>
            <p:spPr bwMode="auto">
              <a:xfrm>
                <a:off x="3703" y="15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22" name="Freeform 1172"/>
              <p:cNvSpPr>
                <a:spLocks/>
              </p:cNvSpPr>
              <p:nvPr/>
            </p:nvSpPr>
            <p:spPr bwMode="auto">
              <a:xfrm>
                <a:off x="3703" y="1572"/>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23" name="Freeform 1173"/>
              <p:cNvSpPr>
                <a:spLocks/>
              </p:cNvSpPr>
              <p:nvPr/>
            </p:nvSpPr>
            <p:spPr bwMode="auto">
              <a:xfrm>
                <a:off x="3703" y="15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24" name="Freeform 1174"/>
              <p:cNvSpPr>
                <a:spLocks/>
              </p:cNvSpPr>
              <p:nvPr/>
            </p:nvSpPr>
            <p:spPr bwMode="auto">
              <a:xfrm>
                <a:off x="3703" y="16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25" name="Freeform 1175"/>
              <p:cNvSpPr>
                <a:spLocks/>
              </p:cNvSpPr>
              <p:nvPr/>
            </p:nvSpPr>
            <p:spPr bwMode="auto">
              <a:xfrm>
                <a:off x="3703" y="16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26" name="Freeform 1176"/>
              <p:cNvSpPr>
                <a:spLocks/>
              </p:cNvSpPr>
              <p:nvPr/>
            </p:nvSpPr>
            <p:spPr bwMode="auto">
              <a:xfrm>
                <a:off x="3703" y="167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27" name="Freeform 1177"/>
              <p:cNvSpPr>
                <a:spLocks/>
              </p:cNvSpPr>
              <p:nvPr/>
            </p:nvSpPr>
            <p:spPr bwMode="auto">
              <a:xfrm>
                <a:off x="3703" y="16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28" name="Freeform 1178"/>
              <p:cNvSpPr>
                <a:spLocks/>
              </p:cNvSpPr>
              <p:nvPr/>
            </p:nvSpPr>
            <p:spPr bwMode="auto">
              <a:xfrm>
                <a:off x="3703" y="17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29" name="Freeform 1179"/>
              <p:cNvSpPr>
                <a:spLocks/>
              </p:cNvSpPr>
              <p:nvPr/>
            </p:nvSpPr>
            <p:spPr bwMode="auto">
              <a:xfrm>
                <a:off x="3703" y="174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30" name="Freeform 1180"/>
              <p:cNvSpPr>
                <a:spLocks/>
              </p:cNvSpPr>
              <p:nvPr/>
            </p:nvSpPr>
            <p:spPr bwMode="auto">
              <a:xfrm>
                <a:off x="3703" y="17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31" name="Freeform 1181"/>
              <p:cNvSpPr>
                <a:spLocks/>
              </p:cNvSpPr>
              <p:nvPr/>
            </p:nvSpPr>
            <p:spPr bwMode="auto">
              <a:xfrm>
                <a:off x="3703" y="17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32" name="Freeform 1182"/>
              <p:cNvSpPr>
                <a:spLocks/>
              </p:cNvSpPr>
              <p:nvPr/>
            </p:nvSpPr>
            <p:spPr bwMode="auto">
              <a:xfrm>
                <a:off x="3703" y="181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33" name="Freeform 1183"/>
              <p:cNvSpPr>
                <a:spLocks/>
              </p:cNvSpPr>
              <p:nvPr/>
            </p:nvSpPr>
            <p:spPr bwMode="auto">
              <a:xfrm>
                <a:off x="3703" y="18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34" name="Freeform 1184"/>
              <p:cNvSpPr>
                <a:spLocks/>
              </p:cNvSpPr>
              <p:nvPr/>
            </p:nvSpPr>
            <p:spPr bwMode="auto">
              <a:xfrm>
                <a:off x="3703" y="18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35" name="Freeform 1185"/>
              <p:cNvSpPr>
                <a:spLocks/>
              </p:cNvSpPr>
              <p:nvPr/>
            </p:nvSpPr>
            <p:spPr bwMode="auto">
              <a:xfrm>
                <a:off x="3703" y="188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36" name="Freeform 1186"/>
              <p:cNvSpPr>
                <a:spLocks/>
              </p:cNvSpPr>
              <p:nvPr/>
            </p:nvSpPr>
            <p:spPr bwMode="auto">
              <a:xfrm>
                <a:off x="3703" y="19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37" name="Freeform 1187"/>
              <p:cNvSpPr>
                <a:spLocks/>
              </p:cNvSpPr>
              <p:nvPr/>
            </p:nvSpPr>
            <p:spPr bwMode="auto">
              <a:xfrm>
                <a:off x="3703" y="19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38" name="Freeform 1188"/>
              <p:cNvSpPr>
                <a:spLocks/>
              </p:cNvSpPr>
              <p:nvPr/>
            </p:nvSpPr>
            <p:spPr bwMode="auto">
              <a:xfrm>
                <a:off x="3703" y="1961"/>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39" name="Freeform 1189"/>
              <p:cNvSpPr>
                <a:spLocks/>
              </p:cNvSpPr>
              <p:nvPr/>
            </p:nvSpPr>
            <p:spPr bwMode="auto">
              <a:xfrm>
                <a:off x="3703" y="19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40" name="Freeform 1190"/>
              <p:cNvSpPr>
                <a:spLocks/>
              </p:cNvSpPr>
              <p:nvPr/>
            </p:nvSpPr>
            <p:spPr bwMode="auto">
              <a:xfrm>
                <a:off x="3703" y="20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41" name="Freeform 1191"/>
              <p:cNvSpPr>
                <a:spLocks/>
              </p:cNvSpPr>
              <p:nvPr/>
            </p:nvSpPr>
            <p:spPr bwMode="auto">
              <a:xfrm>
                <a:off x="3703" y="2034"/>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42" name="Freeform 1192"/>
              <p:cNvSpPr>
                <a:spLocks/>
              </p:cNvSpPr>
              <p:nvPr/>
            </p:nvSpPr>
            <p:spPr bwMode="auto">
              <a:xfrm>
                <a:off x="3703" y="20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43" name="Freeform 1193"/>
              <p:cNvSpPr>
                <a:spLocks/>
              </p:cNvSpPr>
              <p:nvPr/>
            </p:nvSpPr>
            <p:spPr bwMode="auto">
              <a:xfrm>
                <a:off x="3703" y="20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44" name="Freeform 1194"/>
              <p:cNvSpPr>
                <a:spLocks/>
              </p:cNvSpPr>
              <p:nvPr/>
            </p:nvSpPr>
            <p:spPr bwMode="auto">
              <a:xfrm>
                <a:off x="3703" y="2107"/>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45" name="Freeform 1195"/>
              <p:cNvSpPr>
                <a:spLocks/>
              </p:cNvSpPr>
              <p:nvPr/>
            </p:nvSpPr>
            <p:spPr bwMode="auto">
              <a:xfrm>
                <a:off x="3703" y="21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46" name="Freeform 1196"/>
              <p:cNvSpPr>
                <a:spLocks/>
              </p:cNvSpPr>
              <p:nvPr/>
            </p:nvSpPr>
            <p:spPr bwMode="auto">
              <a:xfrm>
                <a:off x="3703" y="21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47" name="Freeform 1197"/>
              <p:cNvSpPr>
                <a:spLocks/>
              </p:cNvSpPr>
              <p:nvPr/>
            </p:nvSpPr>
            <p:spPr bwMode="auto">
              <a:xfrm>
                <a:off x="3703" y="2180"/>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48" name="Freeform 1198"/>
              <p:cNvSpPr>
                <a:spLocks/>
              </p:cNvSpPr>
              <p:nvPr/>
            </p:nvSpPr>
            <p:spPr bwMode="auto">
              <a:xfrm>
                <a:off x="3703" y="22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49" name="Freeform 1199"/>
              <p:cNvSpPr>
                <a:spLocks/>
              </p:cNvSpPr>
              <p:nvPr/>
            </p:nvSpPr>
            <p:spPr bwMode="auto">
              <a:xfrm>
                <a:off x="3703" y="22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50" name="Freeform 1200"/>
              <p:cNvSpPr>
                <a:spLocks/>
              </p:cNvSpPr>
              <p:nvPr/>
            </p:nvSpPr>
            <p:spPr bwMode="auto">
              <a:xfrm>
                <a:off x="3703" y="22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51" name="Freeform 1201"/>
              <p:cNvSpPr>
                <a:spLocks/>
              </p:cNvSpPr>
              <p:nvPr/>
            </p:nvSpPr>
            <p:spPr bwMode="auto">
              <a:xfrm>
                <a:off x="3703" y="227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52" name="Freeform 1202"/>
              <p:cNvSpPr>
                <a:spLocks/>
              </p:cNvSpPr>
              <p:nvPr/>
            </p:nvSpPr>
            <p:spPr bwMode="auto">
              <a:xfrm>
                <a:off x="3703" y="23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53" name="Freeform 1203"/>
              <p:cNvSpPr>
                <a:spLocks/>
              </p:cNvSpPr>
              <p:nvPr/>
            </p:nvSpPr>
            <p:spPr bwMode="auto">
              <a:xfrm>
                <a:off x="3703" y="23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54" name="Freeform 1204"/>
              <p:cNvSpPr>
                <a:spLocks/>
              </p:cNvSpPr>
              <p:nvPr/>
            </p:nvSpPr>
            <p:spPr bwMode="auto">
              <a:xfrm>
                <a:off x="3703" y="235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55" name="Freeform 1205"/>
              <p:cNvSpPr>
                <a:spLocks/>
              </p:cNvSpPr>
              <p:nvPr/>
            </p:nvSpPr>
            <p:spPr bwMode="auto">
              <a:xfrm>
                <a:off x="3703" y="23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56" name="Freeform 1206"/>
              <p:cNvSpPr>
                <a:spLocks/>
              </p:cNvSpPr>
              <p:nvPr/>
            </p:nvSpPr>
            <p:spPr bwMode="auto">
              <a:xfrm>
                <a:off x="3703" y="23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57" name="Freeform 1207"/>
              <p:cNvSpPr>
                <a:spLocks/>
              </p:cNvSpPr>
              <p:nvPr/>
            </p:nvSpPr>
            <p:spPr bwMode="auto">
              <a:xfrm>
                <a:off x="3703" y="242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58" name="Freeform 1208"/>
              <p:cNvSpPr>
                <a:spLocks/>
              </p:cNvSpPr>
              <p:nvPr/>
            </p:nvSpPr>
            <p:spPr bwMode="auto">
              <a:xfrm>
                <a:off x="3703" y="24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59" name="Freeform 1209"/>
              <p:cNvSpPr>
                <a:spLocks/>
              </p:cNvSpPr>
              <p:nvPr/>
            </p:nvSpPr>
            <p:spPr bwMode="auto">
              <a:xfrm>
                <a:off x="3703" y="24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60" name="Freeform 1210"/>
              <p:cNvSpPr>
                <a:spLocks/>
              </p:cNvSpPr>
              <p:nvPr/>
            </p:nvSpPr>
            <p:spPr bwMode="auto">
              <a:xfrm>
                <a:off x="3703" y="249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61" name="Freeform 1211"/>
              <p:cNvSpPr>
                <a:spLocks/>
              </p:cNvSpPr>
              <p:nvPr/>
            </p:nvSpPr>
            <p:spPr bwMode="auto">
              <a:xfrm>
                <a:off x="3703" y="25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62" name="Freeform 1212"/>
              <p:cNvSpPr>
                <a:spLocks/>
              </p:cNvSpPr>
              <p:nvPr/>
            </p:nvSpPr>
            <p:spPr bwMode="auto">
              <a:xfrm>
                <a:off x="3703" y="25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63" name="Freeform 1213"/>
              <p:cNvSpPr>
                <a:spLocks/>
              </p:cNvSpPr>
              <p:nvPr/>
            </p:nvSpPr>
            <p:spPr bwMode="auto">
              <a:xfrm>
                <a:off x="3703" y="2569"/>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64" name="Freeform 1214"/>
              <p:cNvSpPr>
                <a:spLocks/>
              </p:cNvSpPr>
              <p:nvPr/>
            </p:nvSpPr>
            <p:spPr bwMode="auto">
              <a:xfrm>
                <a:off x="3703" y="25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65" name="Freeform 1215"/>
              <p:cNvSpPr>
                <a:spLocks/>
              </p:cNvSpPr>
              <p:nvPr/>
            </p:nvSpPr>
            <p:spPr bwMode="auto">
              <a:xfrm>
                <a:off x="3703" y="26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66" name="Freeform 1216"/>
              <p:cNvSpPr>
                <a:spLocks/>
              </p:cNvSpPr>
              <p:nvPr/>
            </p:nvSpPr>
            <p:spPr bwMode="auto">
              <a:xfrm>
                <a:off x="3703" y="2642"/>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67" name="Freeform 1217"/>
              <p:cNvSpPr>
                <a:spLocks/>
              </p:cNvSpPr>
              <p:nvPr/>
            </p:nvSpPr>
            <p:spPr bwMode="auto">
              <a:xfrm>
                <a:off x="3703" y="26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68" name="Freeform 1218"/>
              <p:cNvSpPr>
                <a:spLocks/>
              </p:cNvSpPr>
              <p:nvPr/>
            </p:nvSpPr>
            <p:spPr bwMode="auto">
              <a:xfrm>
                <a:off x="3703" y="26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69" name="Freeform 1219"/>
              <p:cNvSpPr>
                <a:spLocks/>
              </p:cNvSpPr>
              <p:nvPr/>
            </p:nvSpPr>
            <p:spPr bwMode="auto">
              <a:xfrm>
                <a:off x="3703" y="2715"/>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70" name="Freeform 1220"/>
              <p:cNvSpPr>
                <a:spLocks/>
              </p:cNvSpPr>
              <p:nvPr/>
            </p:nvSpPr>
            <p:spPr bwMode="auto">
              <a:xfrm>
                <a:off x="3703" y="27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71" name="Freeform 1221"/>
              <p:cNvSpPr>
                <a:spLocks/>
              </p:cNvSpPr>
              <p:nvPr/>
            </p:nvSpPr>
            <p:spPr bwMode="auto">
              <a:xfrm>
                <a:off x="3703" y="27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72" name="Freeform 1222"/>
              <p:cNvSpPr>
                <a:spLocks/>
              </p:cNvSpPr>
              <p:nvPr/>
            </p:nvSpPr>
            <p:spPr bwMode="auto">
              <a:xfrm>
                <a:off x="3703" y="2788"/>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73" name="Freeform 1223"/>
              <p:cNvSpPr>
                <a:spLocks/>
              </p:cNvSpPr>
              <p:nvPr/>
            </p:nvSpPr>
            <p:spPr bwMode="auto">
              <a:xfrm>
                <a:off x="3703" y="28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74" name="Freeform 1224"/>
              <p:cNvSpPr>
                <a:spLocks/>
              </p:cNvSpPr>
              <p:nvPr/>
            </p:nvSpPr>
            <p:spPr bwMode="auto">
              <a:xfrm>
                <a:off x="3703" y="28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75" name="Freeform 1225"/>
              <p:cNvSpPr>
                <a:spLocks/>
              </p:cNvSpPr>
              <p:nvPr/>
            </p:nvSpPr>
            <p:spPr bwMode="auto">
              <a:xfrm>
                <a:off x="3703" y="28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76" name="Freeform 1226"/>
              <p:cNvSpPr>
                <a:spLocks/>
              </p:cNvSpPr>
              <p:nvPr/>
            </p:nvSpPr>
            <p:spPr bwMode="auto">
              <a:xfrm>
                <a:off x="3703" y="288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77" name="Freeform 1227"/>
              <p:cNvSpPr>
                <a:spLocks/>
              </p:cNvSpPr>
              <p:nvPr/>
            </p:nvSpPr>
            <p:spPr bwMode="auto">
              <a:xfrm>
                <a:off x="3703" y="291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78" name="Freeform 1228"/>
              <p:cNvSpPr>
                <a:spLocks/>
              </p:cNvSpPr>
              <p:nvPr/>
            </p:nvSpPr>
            <p:spPr bwMode="auto">
              <a:xfrm>
                <a:off x="3703" y="293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79" name="Freeform 1229"/>
              <p:cNvSpPr>
                <a:spLocks/>
              </p:cNvSpPr>
              <p:nvPr/>
            </p:nvSpPr>
            <p:spPr bwMode="auto">
              <a:xfrm>
                <a:off x="3703" y="295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80" name="Freeform 1230"/>
              <p:cNvSpPr>
                <a:spLocks/>
              </p:cNvSpPr>
              <p:nvPr/>
            </p:nvSpPr>
            <p:spPr bwMode="auto">
              <a:xfrm>
                <a:off x="3703" y="298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81" name="Freeform 1231"/>
              <p:cNvSpPr>
                <a:spLocks/>
              </p:cNvSpPr>
              <p:nvPr/>
            </p:nvSpPr>
            <p:spPr bwMode="auto">
              <a:xfrm>
                <a:off x="3703" y="300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82" name="Freeform 1232"/>
              <p:cNvSpPr>
                <a:spLocks/>
              </p:cNvSpPr>
              <p:nvPr/>
            </p:nvSpPr>
            <p:spPr bwMode="auto">
              <a:xfrm>
                <a:off x="3703" y="303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83" name="Freeform 1233"/>
              <p:cNvSpPr>
                <a:spLocks/>
              </p:cNvSpPr>
              <p:nvPr/>
            </p:nvSpPr>
            <p:spPr bwMode="auto">
              <a:xfrm>
                <a:off x="3703" y="305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84" name="Freeform 1234"/>
              <p:cNvSpPr>
                <a:spLocks/>
              </p:cNvSpPr>
              <p:nvPr/>
            </p:nvSpPr>
            <p:spPr bwMode="auto">
              <a:xfrm>
                <a:off x="3703" y="308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85" name="Freeform 1235"/>
              <p:cNvSpPr>
                <a:spLocks/>
              </p:cNvSpPr>
              <p:nvPr/>
            </p:nvSpPr>
            <p:spPr bwMode="auto">
              <a:xfrm>
                <a:off x="3703" y="310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86" name="Freeform 1236"/>
              <p:cNvSpPr>
                <a:spLocks/>
              </p:cNvSpPr>
              <p:nvPr/>
            </p:nvSpPr>
            <p:spPr bwMode="auto">
              <a:xfrm>
                <a:off x="3703" y="312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87" name="Freeform 1237"/>
              <p:cNvSpPr>
                <a:spLocks/>
              </p:cNvSpPr>
              <p:nvPr/>
            </p:nvSpPr>
            <p:spPr bwMode="auto">
              <a:xfrm>
                <a:off x="3703" y="315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88" name="Freeform 1238"/>
              <p:cNvSpPr>
                <a:spLocks/>
              </p:cNvSpPr>
              <p:nvPr/>
            </p:nvSpPr>
            <p:spPr bwMode="auto">
              <a:xfrm>
                <a:off x="3703" y="3177"/>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89" name="Freeform 1239"/>
              <p:cNvSpPr>
                <a:spLocks/>
              </p:cNvSpPr>
              <p:nvPr/>
            </p:nvSpPr>
            <p:spPr bwMode="auto">
              <a:xfrm>
                <a:off x="3703" y="320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90" name="Freeform 1240"/>
              <p:cNvSpPr>
                <a:spLocks/>
              </p:cNvSpPr>
              <p:nvPr/>
            </p:nvSpPr>
            <p:spPr bwMode="auto">
              <a:xfrm>
                <a:off x="3703" y="3226"/>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91" name="Freeform 1241"/>
              <p:cNvSpPr>
                <a:spLocks/>
              </p:cNvSpPr>
              <p:nvPr/>
            </p:nvSpPr>
            <p:spPr bwMode="auto">
              <a:xfrm>
                <a:off x="3703" y="3250"/>
                <a:ext cx="15" cy="13"/>
              </a:xfrm>
              <a:custGeom>
                <a:avLst/>
                <a:gdLst>
                  <a:gd name="T0" fmla="*/ 15 w 15"/>
                  <a:gd name="T1" fmla="*/ 7 h 13"/>
                  <a:gd name="T2" fmla="*/ 15 w 15"/>
                  <a:gd name="T3" fmla="*/ 5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2"/>
                    </a:lnTo>
                    <a:lnTo>
                      <a:pt x="12" y="0"/>
                    </a:lnTo>
                    <a:lnTo>
                      <a:pt x="10" y="0"/>
                    </a:lnTo>
                    <a:lnTo>
                      <a:pt x="7" y="0"/>
                    </a:lnTo>
                    <a:lnTo>
                      <a:pt x="5" y="0"/>
                    </a:lnTo>
                    <a:lnTo>
                      <a:pt x="3" y="2"/>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92" name="Freeform 1242"/>
              <p:cNvSpPr>
                <a:spLocks/>
              </p:cNvSpPr>
              <p:nvPr/>
            </p:nvSpPr>
            <p:spPr bwMode="auto">
              <a:xfrm>
                <a:off x="3703" y="327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93" name="Freeform 1243"/>
              <p:cNvSpPr>
                <a:spLocks/>
              </p:cNvSpPr>
              <p:nvPr/>
            </p:nvSpPr>
            <p:spPr bwMode="auto">
              <a:xfrm>
                <a:off x="3703" y="329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94" name="Freeform 1244"/>
              <p:cNvSpPr>
                <a:spLocks/>
              </p:cNvSpPr>
              <p:nvPr/>
            </p:nvSpPr>
            <p:spPr bwMode="auto">
              <a:xfrm>
                <a:off x="3703" y="3323"/>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9"/>
                    </a:lnTo>
                    <a:lnTo>
                      <a:pt x="5" y="11"/>
                    </a:lnTo>
                    <a:lnTo>
                      <a:pt x="7" y="13"/>
                    </a:lnTo>
                    <a:lnTo>
                      <a:pt x="7" y="13"/>
                    </a:lnTo>
                    <a:lnTo>
                      <a:pt x="10" y="11"/>
                    </a:lnTo>
                    <a:lnTo>
                      <a:pt x="12" y="9"/>
                    </a:lnTo>
                    <a:lnTo>
                      <a:pt x="15" y="9"/>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95" name="Freeform 1245"/>
              <p:cNvSpPr>
                <a:spLocks/>
              </p:cNvSpPr>
              <p:nvPr/>
            </p:nvSpPr>
            <p:spPr bwMode="auto">
              <a:xfrm>
                <a:off x="3703" y="334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96" name="Freeform 1246"/>
              <p:cNvSpPr>
                <a:spLocks/>
              </p:cNvSpPr>
              <p:nvPr/>
            </p:nvSpPr>
            <p:spPr bwMode="auto">
              <a:xfrm>
                <a:off x="3703" y="337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97" name="Freeform 1247"/>
              <p:cNvSpPr>
                <a:spLocks/>
              </p:cNvSpPr>
              <p:nvPr/>
            </p:nvSpPr>
            <p:spPr bwMode="auto">
              <a:xfrm>
                <a:off x="3703" y="3396"/>
                <a:ext cx="15" cy="13"/>
              </a:xfrm>
              <a:custGeom>
                <a:avLst/>
                <a:gdLst>
                  <a:gd name="T0" fmla="*/ 15 w 15"/>
                  <a:gd name="T1" fmla="*/ 6 h 13"/>
                  <a:gd name="T2" fmla="*/ 15 w 15"/>
                  <a:gd name="T3" fmla="*/ 4 h 13"/>
                  <a:gd name="T4" fmla="*/ 15 w 15"/>
                  <a:gd name="T5" fmla="*/ 2 h 13"/>
                  <a:gd name="T6" fmla="*/ 12 w 15"/>
                  <a:gd name="T7" fmla="*/ 0 h 13"/>
                  <a:gd name="T8" fmla="*/ 10 w 15"/>
                  <a:gd name="T9" fmla="*/ 0 h 13"/>
                  <a:gd name="T10" fmla="*/ 7 w 15"/>
                  <a:gd name="T11" fmla="*/ 0 h 13"/>
                  <a:gd name="T12" fmla="*/ 5 w 15"/>
                  <a:gd name="T13" fmla="*/ 0 h 13"/>
                  <a:gd name="T14" fmla="*/ 3 w 15"/>
                  <a:gd name="T15" fmla="*/ 2 h 13"/>
                  <a:gd name="T16" fmla="*/ 0 w 15"/>
                  <a:gd name="T17" fmla="*/ 4 h 13"/>
                  <a:gd name="T18" fmla="*/ 0 w 15"/>
                  <a:gd name="T19" fmla="*/ 6 h 13"/>
                  <a:gd name="T20" fmla="*/ 0 w 15"/>
                  <a:gd name="T21" fmla="*/ 6 h 13"/>
                  <a:gd name="T22" fmla="*/ 3 w 15"/>
                  <a:gd name="T23" fmla="*/ 8 h 13"/>
                  <a:gd name="T24" fmla="*/ 5 w 15"/>
                  <a:gd name="T25" fmla="*/ 11 h 13"/>
                  <a:gd name="T26" fmla="*/ 7 w 15"/>
                  <a:gd name="T27" fmla="*/ 13 h 13"/>
                  <a:gd name="T28" fmla="*/ 7 w 15"/>
                  <a:gd name="T29" fmla="*/ 13 h 13"/>
                  <a:gd name="T30" fmla="*/ 10 w 15"/>
                  <a:gd name="T31" fmla="*/ 11 h 13"/>
                  <a:gd name="T32" fmla="*/ 12 w 15"/>
                  <a:gd name="T33" fmla="*/ 8 h 13"/>
                  <a:gd name="T34" fmla="*/ 15 w 15"/>
                  <a:gd name="T35" fmla="*/ 8 h 13"/>
                  <a:gd name="T36" fmla="*/ 15 w 15"/>
                  <a:gd name="T3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1"/>
                    </a:lnTo>
                    <a:lnTo>
                      <a:pt x="7" y="13"/>
                    </a:lnTo>
                    <a:lnTo>
                      <a:pt x="7" y="13"/>
                    </a:lnTo>
                    <a:lnTo>
                      <a:pt x="10" y="11"/>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98" name="Freeform 1248"/>
              <p:cNvSpPr>
                <a:spLocks/>
              </p:cNvSpPr>
              <p:nvPr/>
            </p:nvSpPr>
            <p:spPr bwMode="auto">
              <a:xfrm>
                <a:off x="3703" y="342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399" name="Freeform 1249"/>
              <p:cNvSpPr>
                <a:spLocks/>
              </p:cNvSpPr>
              <p:nvPr/>
            </p:nvSpPr>
            <p:spPr bwMode="auto">
              <a:xfrm>
                <a:off x="3703" y="344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00" name="Freeform 1250"/>
              <p:cNvSpPr>
                <a:spLocks/>
              </p:cNvSpPr>
              <p:nvPr/>
            </p:nvSpPr>
            <p:spPr bwMode="auto">
              <a:xfrm>
                <a:off x="3703" y="3469"/>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01" name="Freeform 1251"/>
              <p:cNvSpPr>
                <a:spLocks/>
              </p:cNvSpPr>
              <p:nvPr/>
            </p:nvSpPr>
            <p:spPr bwMode="auto">
              <a:xfrm>
                <a:off x="3703" y="349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02" name="Freeform 1252"/>
              <p:cNvSpPr>
                <a:spLocks/>
              </p:cNvSpPr>
              <p:nvPr/>
            </p:nvSpPr>
            <p:spPr bwMode="auto">
              <a:xfrm>
                <a:off x="3703" y="351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03" name="Freeform 1253"/>
              <p:cNvSpPr>
                <a:spLocks/>
              </p:cNvSpPr>
              <p:nvPr/>
            </p:nvSpPr>
            <p:spPr bwMode="auto">
              <a:xfrm>
                <a:off x="3703" y="3542"/>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04" name="Freeform 1254"/>
              <p:cNvSpPr>
                <a:spLocks/>
              </p:cNvSpPr>
              <p:nvPr/>
            </p:nvSpPr>
            <p:spPr bwMode="auto">
              <a:xfrm>
                <a:off x="3703" y="356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05" name="Freeform 1255"/>
              <p:cNvSpPr>
                <a:spLocks/>
              </p:cNvSpPr>
              <p:nvPr/>
            </p:nvSpPr>
            <p:spPr bwMode="auto">
              <a:xfrm>
                <a:off x="3703" y="359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06" name="Freeform 1256"/>
              <p:cNvSpPr>
                <a:spLocks/>
              </p:cNvSpPr>
              <p:nvPr/>
            </p:nvSpPr>
            <p:spPr bwMode="auto">
              <a:xfrm>
                <a:off x="3703" y="3615"/>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07" name="Freeform 1257"/>
              <p:cNvSpPr>
                <a:spLocks/>
              </p:cNvSpPr>
              <p:nvPr/>
            </p:nvSpPr>
            <p:spPr bwMode="auto">
              <a:xfrm>
                <a:off x="3703" y="3640"/>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08" name="Freeform 1258"/>
              <p:cNvSpPr>
                <a:spLocks/>
              </p:cNvSpPr>
              <p:nvPr/>
            </p:nvSpPr>
            <p:spPr bwMode="auto">
              <a:xfrm>
                <a:off x="3703" y="3664"/>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09" name="Freeform 1259"/>
              <p:cNvSpPr>
                <a:spLocks/>
              </p:cNvSpPr>
              <p:nvPr/>
            </p:nvSpPr>
            <p:spPr bwMode="auto">
              <a:xfrm>
                <a:off x="3703" y="3688"/>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10" name="Freeform 1260"/>
              <p:cNvSpPr>
                <a:spLocks/>
              </p:cNvSpPr>
              <p:nvPr/>
            </p:nvSpPr>
            <p:spPr bwMode="auto">
              <a:xfrm>
                <a:off x="3703" y="3713"/>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11" name="Freeform 1261"/>
              <p:cNvSpPr>
                <a:spLocks/>
              </p:cNvSpPr>
              <p:nvPr/>
            </p:nvSpPr>
            <p:spPr bwMode="auto">
              <a:xfrm>
                <a:off x="3703" y="3737"/>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12" name="Freeform 1262"/>
              <p:cNvSpPr>
                <a:spLocks/>
              </p:cNvSpPr>
              <p:nvPr/>
            </p:nvSpPr>
            <p:spPr bwMode="auto">
              <a:xfrm>
                <a:off x="3703" y="3761"/>
                <a:ext cx="15" cy="12"/>
              </a:xfrm>
              <a:custGeom>
                <a:avLst/>
                <a:gdLst>
                  <a:gd name="T0" fmla="*/ 15 w 15"/>
                  <a:gd name="T1" fmla="*/ 6 h 12"/>
                  <a:gd name="T2" fmla="*/ 15 w 15"/>
                  <a:gd name="T3" fmla="*/ 4 h 12"/>
                  <a:gd name="T4" fmla="*/ 15 w 15"/>
                  <a:gd name="T5" fmla="*/ 2 h 12"/>
                  <a:gd name="T6" fmla="*/ 12 w 15"/>
                  <a:gd name="T7" fmla="*/ 0 h 12"/>
                  <a:gd name="T8" fmla="*/ 10 w 15"/>
                  <a:gd name="T9" fmla="*/ 0 h 12"/>
                  <a:gd name="T10" fmla="*/ 7 w 15"/>
                  <a:gd name="T11" fmla="*/ 0 h 12"/>
                  <a:gd name="T12" fmla="*/ 5 w 15"/>
                  <a:gd name="T13" fmla="*/ 0 h 12"/>
                  <a:gd name="T14" fmla="*/ 3 w 15"/>
                  <a:gd name="T15" fmla="*/ 2 h 12"/>
                  <a:gd name="T16" fmla="*/ 0 w 15"/>
                  <a:gd name="T17" fmla="*/ 4 h 12"/>
                  <a:gd name="T18" fmla="*/ 0 w 15"/>
                  <a:gd name="T19" fmla="*/ 6 h 12"/>
                  <a:gd name="T20" fmla="*/ 0 w 15"/>
                  <a:gd name="T21" fmla="*/ 6 h 12"/>
                  <a:gd name="T22" fmla="*/ 3 w 15"/>
                  <a:gd name="T23" fmla="*/ 8 h 12"/>
                  <a:gd name="T24" fmla="*/ 5 w 15"/>
                  <a:gd name="T25" fmla="*/ 10 h 12"/>
                  <a:gd name="T26" fmla="*/ 7 w 15"/>
                  <a:gd name="T27" fmla="*/ 12 h 12"/>
                  <a:gd name="T28" fmla="*/ 7 w 15"/>
                  <a:gd name="T29" fmla="*/ 12 h 12"/>
                  <a:gd name="T30" fmla="*/ 10 w 15"/>
                  <a:gd name="T31" fmla="*/ 10 h 12"/>
                  <a:gd name="T32" fmla="*/ 12 w 15"/>
                  <a:gd name="T33" fmla="*/ 8 h 12"/>
                  <a:gd name="T34" fmla="*/ 15 w 15"/>
                  <a:gd name="T35" fmla="*/ 8 h 12"/>
                  <a:gd name="T36" fmla="*/ 15 w 15"/>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2">
                    <a:moveTo>
                      <a:pt x="15" y="6"/>
                    </a:moveTo>
                    <a:lnTo>
                      <a:pt x="15" y="4"/>
                    </a:lnTo>
                    <a:lnTo>
                      <a:pt x="15" y="2"/>
                    </a:lnTo>
                    <a:lnTo>
                      <a:pt x="12" y="0"/>
                    </a:lnTo>
                    <a:lnTo>
                      <a:pt x="10" y="0"/>
                    </a:lnTo>
                    <a:lnTo>
                      <a:pt x="7" y="0"/>
                    </a:lnTo>
                    <a:lnTo>
                      <a:pt x="5" y="0"/>
                    </a:lnTo>
                    <a:lnTo>
                      <a:pt x="3" y="2"/>
                    </a:lnTo>
                    <a:lnTo>
                      <a:pt x="0" y="4"/>
                    </a:lnTo>
                    <a:lnTo>
                      <a:pt x="0" y="6"/>
                    </a:lnTo>
                    <a:lnTo>
                      <a:pt x="0" y="6"/>
                    </a:lnTo>
                    <a:lnTo>
                      <a:pt x="3" y="8"/>
                    </a:lnTo>
                    <a:lnTo>
                      <a:pt x="5" y="10"/>
                    </a:lnTo>
                    <a:lnTo>
                      <a:pt x="7" y="12"/>
                    </a:lnTo>
                    <a:lnTo>
                      <a:pt x="7" y="12"/>
                    </a:lnTo>
                    <a:lnTo>
                      <a:pt x="10" y="10"/>
                    </a:lnTo>
                    <a:lnTo>
                      <a:pt x="12" y="8"/>
                    </a:lnTo>
                    <a:lnTo>
                      <a:pt x="15" y="8"/>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1413" name="Freeform 1263"/>
              <p:cNvSpPr>
                <a:spLocks/>
              </p:cNvSpPr>
              <p:nvPr/>
            </p:nvSpPr>
            <p:spPr bwMode="auto">
              <a:xfrm>
                <a:off x="3703" y="3785"/>
                <a:ext cx="15" cy="13"/>
              </a:xfrm>
              <a:custGeom>
                <a:avLst/>
                <a:gdLst>
                  <a:gd name="T0" fmla="*/ 15 w 15"/>
                  <a:gd name="T1" fmla="*/ 7 h 13"/>
                  <a:gd name="T2" fmla="*/ 15 w 15"/>
                  <a:gd name="T3" fmla="*/ 5 h 13"/>
                  <a:gd name="T4" fmla="*/ 15 w 15"/>
                  <a:gd name="T5" fmla="*/ 3 h 13"/>
                  <a:gd name="T6" fmla="*/ 12 w 15"/>
                  <a:gd name="T7" fmla="*/ 0 h 13"/>
                  <a:gd name="T8" fmla="*/ 10 w 15"/>
                  <a:gd name="T9" fmla="*/ 0 h 13"/>
                  <a:gd name="T10" fmla="*/ 7 w 15"/>
                  <a:gd name="T11" fmla="*/ 0 h 13"/>
                  <a:gd name="T12" fmla="*/ 5 w 15"/>
                  <a:gd name="T13" fmla="*/ 0 h 13"/>
                  <a:gd name="T14" fmla="*/ 3 w 15"/>
                  <a:gd name="T15" fmla="*/ 3 h 13"/>
                  <a:gd name="T16" fmla="*/ 0 w 15"/>
                  <a:gd name="T17" fmla="*/ 5 h 13"/>
                  <a:gd name="T18" fmla="*/ 0 w 15"/>
                  <a:gd name="T19" fmla="*/ 7 h 13"/>
                  <a:gd name="T20" fmla="*/ 0 w 15"/>
                  <a:gd name="T21" fmla="*/ 7 h 13"/>
                  <a:gd name="T22" fmla="*/ 3 w 15"/>
                  <a:gd name="T23" fmla="*/ 9 h 13"/>
                  <a:gd name="T24" fmla="*/ 5 w 15"/>
                  <a:gd name="T25" fmla="*/ 11 h 13"/>
                  <a:gd name="T26" fmla="*/ 7 w 15"/>
                  <a:gd name="T27" fmla="*/ 13 h 13"/>
                  <a:gd name="T28" fmla="*/ 7 w 15"/>
                  <a:gd name="T29" fmla="*/ 13 h 13"/>
                  <a:gd name="T30" fmla="*/ 10 w 15"/>
                  <a:gd name="T31" fmla="*/ 11 h 13"/>
                  <a:gd name="T32" fmla="*/ 12 w 15"/>
                  <a:gd name="T33" fmla="*/ 9 h 13"/>
                  <a:gd name="T34" fmla="*/ 15 w 15"/>
                  <a:gd name="T35" fmla="*/ 9 h 13"/>
                  <a:gd name="T36" fmla="*/ 15 w 15"/>
                  <a:gd name="T3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3">
                    <a:moveTo>
                      <a:pt x="15" y="7"/>
                    </a:moveTo>
                    <a:lnTo>
                      <a:pt x="15" y="5"/>
                    </a:lnTo>
                    <a:lnTo>
                      <a:pt x="15" y="3"/>
                    </a:lnTo>
                    <a:lnTo>
                      <a:pt x="12" y="0"/>
                    </a:lnTo>
                    <a:lnTo>
                      <a:pt x="10" y="0"/>
                    </a:lnTo>
                    <a:lnTo>
                      <a:pt x="7" y="0"/>
                    </a:lnTo>
                    <a:lnTo>
                      <a:pt x="5" y="0"/>
                    </a:lnTo>
                    <a:lnTo>
                      <a:pt x="3" y="3"/>
                    </a:lnTo>
                    <a:lnTo>
                      <a:pt x="0" y="5"/>
                    </a:lnTo>
                    <a:lnTo>
                      <a:pt x="0" y="7"/>
                    </a:lnTo>
                    <a:lnTo>
                      <a:pt x="0" y="7"/>
                    </a:lnTo>
                    <a:lnTo>
                      <a:pt x="3" y="9"/>
                    </a:lnTo>
                    <a:lnTo>
                      <a:pt x="5" y="11"/>
                    </a:lnTo>
                    <a:lnTo>
                      <a:pt x="7" y="13"/>
                    </a:lnTo>
                    <a:lnTo>
                      <a:pt x="7" y="13"/>
                    </a:lnTo>
                    <a:lnTo>
                      <a:pt x="10" y="11"/>
                    </a:lnTo>
                    <a:lnTo>
                      <a:pt x="12" y="9"/>
                    </a:lnTo>
                    <a:lnTo>
                      <a:pt x="15" y="9"/>
                    </a:lnTo>
                    <a:lnTo>
                      <a:pt x="1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grpSp>
        <p:sp>
          <p:nvSpPr>
            <p:cNvPr id="1307" name="Freeform 1265"/>
            <p:cNvSpPr>
              <a:spLocks/>
            </p:cNvSpPr>
            <p:nvPr/>
          </p:nvSpPr>
          <p:spPr bwMode="auto">
            <a:xfrm>
              <a:off x="830" y="2405"/>
              <a:ext cx="2880" cy="811"/>
            </a:xfrm>
            <a:custGeom>
              <a:avLst/>
              <a:gdLst>
                <a:gd name="T0" fmla="*/ 60 w 2880"/>
                <a:gd name="T1" fmla="*/ 239 h 811"/>
                <a:gd name="T2" fmla="*/ 180 w 2880"/>
                <a:gd name="T3" fmla="*/ 357 h 811"/>
                <a:gd name="T4" fmla="*/ 240 w 2880"/>
                <a:gd name="T5" fmla="*/ 406 h 811"/>
                <a:gd name="T6" fmla="*/ 300 w 2880"/>
                <a:gd name="T7" fmla="*/ 444 h 811"/>
                <a:gd name="T8" fmla="*/ 420 w 2880"/>
                <a:gd name="T9" fmla="*/ 503 h 811"/>
                <a:gd name="T10" fmla="*/ 543 w 2880"/>
                <a:gd name="T11" fmla="*/ 564 h 811"/>
                <a:gd name="T12" fmla="*/ 672 w 2880"/>
                <a:gd name="T13" fmla="*/ 627 h 811"/>
                <a:gd name="T14" fmla="*/ 764 w 2880"/>
                <a:gd name="T15" fmla="*/ 677 h 811"/>
                <a:gd name="T16" fmla="*/ 848 w 2880"/>
                <a:gd name="T17" fmla="*/ 738 h 811"/>
                <a:gd name="T18" fmla="*/ 903 w 2880"/>
                <a:gd name="T19" fmla="*/ 775 h 811"/>
                <a:gd name="T20" fmla="*/ 960 w 2880"/>
                <a:gd name="T21" fmla="*/ 799 h 811"/>
                <a:gd name="T22" fmla="*/ 1023 w 2880"/>
                <a:gd name="T23" fmla="*/ 809 h 811"/>
                <a:gd name="T24" fmla="*/ 1085 w 2880"/>
                <a:gd name="T25" fmla="*/ 809 h 811"/>
                <a:gd name="T26" fmla="*/ 1150 w 2880"/>
                <a:gd name="T27" fmla="*/ 801 h 811"/>
                <a:gd name="T28" fmla="*/ 1246 w 2880"/>
                <a:gd name="T29" fmla="*/ 772 h 811"/>
                <a:gd name="T30" fmla="*/ 1313 w 2880"/>
                <a:gd name="T31" fmla="*/ 736 h 811"/>
                <a:gd name="T32" fmla="*/ 1378 w 2880"/>
                <a:gd name="T33" fmla="*/ 695 h 811"/>
                <a:gd name="T34" fmla="*/ 1440 w 2880"/>
                <a:gd name="T35" fmla="*/ 659 h 811"/>
                <a:gd name="T36" fmla="*/ 1498 w 2880"/>
                <a:gd name="T37" fmla="*/ 641 h 811"/>
                <a:gd name="T38" fmla="*/ 1551 w 2880"/>
                <a:gd name="T39" fmla="*/ 639 h 811"/>
                <a:gd name="T40" fmla="*/ 1601 w 2880"/>
                <a:gd name="T41" fmla="*/ 643 h 811"/>
                <a:gd name="T42" fmla="*/ 1654 w 2880"/>
                <a:gd name="T43" fmla="*/ 641 h 811"/>
                <a:gd name="T44" fmla="*/ 1709 w 2880"/>
                <a:gd name="T45" fmla="*/ 620 h 811"/>
                <a:gd name="T46" fmla="*/ 1767 w 2880"/>
                <a:gd name="T47" fmla="*/ 586 h 811"/>
                <a:gd name="T48" fmla="*/ 1858 w 2880"/>
                <a:gd name="T49" fmla="*/ 521 h 811"/>
                <a:gd name="T50" fmla="*/ 1920 w 2880"/>
                <a:gd name="T51" fmla="*/ 481 h 811"/>
                <a:gd name="T52" fmla="*/ 2048 w 2880"/>
                <a:gd name="T53" fmla="*/ 400 h 811"/>
                <a:gd name="T54" fmla="*/ 2144 w 2880"/>
                <a:gd name="T55" fmla="*/ 345 h 811"/>
                <a:gd name="T56" fmla="*/ 2237 w 2880"/>
                <a:gd name="T57" fmla="*/ 300 h 811"/>
                <a:gd name="T58" fmla="*/ 2326 w 2880"/>
                <a:gd name="T59" fmla="*/ 266 h 811"/>
                <a:gd name="T60" fmla="*/ 2386 w 2880"/>
                <a:gd name="T61" fmla="*/ 254 h 811"/>
                <a:gd name="T62" fmla="*/ 2429 w 2880"/>
                <a:gd name="T63" fmla="*/ 256 h 811"/>
                <a:gd name="T64" fmla="*/ 2458 w 2880"/>
                <a:gd name="T65" fmla="*/ 268 h 811"/>
                <a:gd name="T66" fmla="*/ 2499 w 2880"/>
                <a:gd name="T67" fmla="*/ 298 h 811"/>
                <a:gd name="T68" fmla="*/ 2556 w 2880"/>
                <a:gd name="T69" fmla="*/ 343 h 811"/>
                <a:gd name="T70" fmla="*/ 2583 w 2880"/>
                <a:gd name="T71" fmla="*/ 357 h 811"/>
                <a:gd name="T72" fmla="*/ 2612 w 2880"/>
                <a:gd name="T73" fmla="*/ 363 h 811"/>
                <a:gd name="T74" fmla="*/ 2640 w 2880"/>
                <a:gd name="T75" fmla="*/ 355 h 811"/>
                <a:gd name="T76" fmla="*/ 2672 w 2880"/>
                <a:gd name="T77" fmla="*/ 331 h 811"/>
                <a:gd name="T78" fmla="*/ 2705 w 2880"/>
                <a:gd name="T79" fmla="*/ 290 h 811"/>
                <a:gd name="T80" fmla="*/ 2739 w 2880"/>
                <a:gd name="T81" fmla="*/ 239 h 811"/>
                <a:gd name="T82" fmla="*/ 2806 w 2880"/>
                <a:gd name="T83" fmla="*/ 128 h 811"/>
                <a:gd name="T84" fmla="*/ 2837 w 2880"/>
                <a:gd name="T85" fmla="*/ 75 h 811"/>
                <a:gd name="T86" fmla="*/ 2861 w 2880"/>
                <a:gd name="T87" fmla="*/ 31 h 811"/>
                <a:gd name="T88" fmla="*/ 2880 w 2880"/>
                <a:gd name="T89"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80" h="811">
                  <a:moveTo>
                    <a:pt x="0" y="177"/>
                  </a:moveTo>
                  <a:lnTo>
                    <a:pt x="60" y="239"/>
                  </a:lnTo>
                  <a:lnTo>
                    <a:pt x="120" y="300"/>
                  </a:lnTo>
                  <a:lnTo>
                    <a:pt x="180" y="357"/>
                  </a:lnTo>
                  <a:lnTo>
                    <a:pt x="209" y="383"/>
                  </a:lnTo>
                  <a:lnTo>
                    <a:pt x="240" y="406"/>
                  </a:lnTo>
                  <a:lnTo>
                    <a:pt x="269" y="426"/>
                  </a:lnTo>
                  <a:lnTo>
                    <a:pt x="300" y="444"/>
                  </a:lnTo>
                  <a:lnTo>
                    <a:pt x="360" y="475"/>
                  </a:lnTo>
                  <a:lnTo>
                    <a:pt x="420" y="503"/>
                  </a:lnTo>
                  <a:lnTo>
                    <a:pt x="480" y="531"/>
                  </a:lnTo>
                  <a:lnTo>
                    <a:pt x="543" y="564"/>
                  </a:lnTo>
                  <a:lnTo>
                    <a:pt x="608" y="594"/>
                  </a:lnTo>
                  <a:lnTo>
                    <a:pt x="672" y="627"/>
                  </a:lnTo>
                  <a:lnTo>
                    <a:pt x="735" y="659"/>
                  </a:lnTo>
                  <a:lnTo>
                    <a:pt x="764" y="677"/>
                  </a:lnTo>
                  <a:lnTo>
                    <a:pt x="792" y="698"/>
                  </a:lnTo>
                  <a:lnTo>
                    <a:pt x="848" y="738"/>
                  </a:lnTo>
                  <a:lnTo>
                    <a:pt x="874" y="756"/>
                  </a:lnTo>
                  <a:lnTo>
                    <a:pt x="903" y="775"/>
                  </a:lnTo>
                  <a:lnTo>
                    <a:pt x="932" y="789"/>
                  </a:lnTo>
                  <a:lnTo>
                    <a:pt x="960" y="799"/>
                  </a:lnTo>
                  <a:lnTo>
                    <a:pt x="992" y="805"/>
                  </a:lnTo>
                  <a:lnTo>
                    <a:pt x="1023" y="809"/>
                  </a:lnTo>
                  <a:lnTo>
                    <a:pt x="1054" y="811"/>
                  </a:lnTo>
                  <a:lnTo>
                    <a:pt x="1085" y="809"/>
                  </a:lnTo>
                  <a:lnTo>
                    <a:pt x="1119" y="807"/>
                  </a:lnTo>
                  <a:lnTo>
                    <a:pt x="1150" y="801"/>
                  </a:lnTo>
                  <a:lnTo>
                    <a:pt x="1215" y="785"/>
                  </a:lnTo>
                  <a:lnTo>
                    <a:pt x="1246" y="772"/>
                  </a:lnTo>
                  <a:lnTo>
                    <a:pt x="1280" y="756"/>
                  </a:lnTo>
                  <a:lnTo>
                    <a:pt x="1313" y="736"/>
                  </a:lnTo>
                  <a:lnTo>
                    <a:pt x="1344" y="716"/>
                  </a:lnTo>
                  <a:lnTo>
                    <a:pt x="1378" y="695"/>
                  </a:lnTo>
                  <a:lnTo>
                    <a:pt x="1409" y="675"/>
                  </a:lnTo>
                  <a:lnTo>
                    <a:pt x="1440" y="659"/>
                  </a:lnTo>
                  <a:lnTo>
                    <a:pt x="1469" y="647"/>
                  </a:lnTo>
                  <a:lnTo>
                    <a:pt x="1498" y="641"/>
                  </a:lnTo>
                  <a:lnTo>
                    <a:pt x="1524" y="637"/>
                  </a:lnTo>
                  <a:lnTo>
                    <a:pt x="1551" y="639"/>
                  </a:lnTo>
                  <a:lnTo>
                    <a:pt x="1575" y="641"/>
                  </a:lnTo>
                  <a:lnTo>
                    <a:pt x="1601" y="643"/>
                  </a:lnTo>
                  <a:lnTo>
                    <a:pt x="1628" y="643"/>
                  </a:lnTo>
                  <a:lnTo>
                    <a:pt x="1654" y="641"/>
                  </a:lnTo>
                  <a:lnTo>
                    <a:pt x="1680" y="633"/>
                  </a:lnTo>
                  <a:lnTo>
                    <a:pt x="1709" y="620"/>
                  </a:lnTo>
                  <a:lnTo>
                    <a:pt x="1738" y="604"/>
                  </a:lnTo>
                  <a:lnTo>
                    <a:pt x="1767" y="586"/>
                  </a:lnTo>
                  <a:lnTo>
                    <a:pt x="1798" y="566"/>
                  </a:lnTo>
                  <a:lnTo>
                    <a:pt x="1858" y="521"/>
                  </a:lnTo>
                  <a:lnTo>
                    <a:pt x="1889" y="501"/>
                  </a:lnTo>
                  <a:lnTo>
                    <a:pt x="1920" y="481"/>
                  </a:lnTo>
                  <a:lnTo>
                    <a:pt x="1983" y="440"/>
                  </a:lnTo>
                  <a:lnTo>
                    <a:pt x="2048" y="400"/>
                  </a:lnTo>
                  <a:lnTo>
                    <a:pt x="2112" y="361"/>
                  </a:lnTo>
                  <a:lnTo>
                    <a:pt x="2144" y="345"/>
                  </a:lnTo>
                  <a:lnTo>
                    <a:pt x="2175" y="329"/>
                  </a:lnTo>
                  <a:lnTo>
                    <a:pt x="2237" y="300"/>
                  </a:lnTo>
                  <a:lnTo>
                    <a:pt x="2297" y="276"/>
                  </a:lnTo>
                  <a:lnTo>
                    <a:pt x="2326" y="266"/>
                  </a:lnTo>
                  <a:lnTo>
                    <a:pt x="2357" y="258"/>
                  </a:lnTo>
                  <a:lnTo>
                    <a:pt x="2386" y="254"/>
                  </a:lnTo>
                  <a:lnTo>
                    <a:pt x="2415" y="254"/>
                  </a:lnTo>
                  <a:lnTo>
                    <a:pt x="2429" y="256"/>
                  </a:lnTo>
                  <a:lnTo>
                    <a:pt x="2444" y="262"/>
                  </a:lnTo>
                  <a:lnTo>
                    <a:pt x="2458" y="268"/>
                  </a:lnTo>
                  <a:lnTo>
                    <a:pt x="2472" y="278"/>
                  </a:lnTo>
                  <a:lnTo>
                    <a:pt x="2499" y="298"/>
                  </a:lnTo>
                  <a:lnTo>
                    <a:pt x="2528" y="323"/>
                  </a:lnTo>
                  <a:lnTo>
                    <a:pt x="2556" y="343"/>
                  </a:lnTo>
                  <a:lnTo>
                    <a:pt x="2568" y="351"/>
                  </a:lnTo>
                  <a:lnTo>
                    <a:pt x="2583" y="357"/>
                  </a:lnTo>
                  <a:lnTo>
                    <a:pt x="2597" y="361"/>
                  </a:lnTo>
                  <a:lnTo>
                    <a:pt x="2612" y="363"/>
                  </a:lnTo>
                  <a:lnTo>
                    <a:pt x="2626" y="361"/>
                  </a:lnTo>
                  <a:lnTo>
                    <a:pt x="2640" y="355"/>
                  </a:lnTo>
                  <a:lnTo>
                    <a:pt x="2655" y="345"/>
                  </a:lnTo>
                  <a:lnTo>
                    <a:pt x="2672" y="331"/>
                  </a:lnTo>
                  <a:lnTo>
                    <a:pt x="2688" y="312"/>
                  </a:lnTo>
                  <a:lnTo>
                    <a:pt x="2705" y="290"/>
                  </a:lnTo>
                  <a:lnTo>
                    <a:pt x="2722" y="266"/>
                  </a:lnTo>
                  <a:lnTo>
                    <a:pt x="2739" y="239"/>
                  </a:lnTo>
                  <a:lnTo>
                    <a:pt x="2775" y="185"/>
                  </a:lnTo>
                  <a:lnTo>
                    <a:pt x="2806" y="128"/>
                  </a:lnTo>
                  <a:lnTo>
                    <a:pt x="2823" y="100"/>
                  </a:lnTo>
                  <a:lnTo>
                    <a:pt x="2837" y="75"/>
                  </a:lnTo>
                  <a:lnTo>
                    <a:pt x="2849" y="51"/>
                  </a:lnTo>
                  <a:lnTo>
                    <a:pt x="2861" y="31"/>
                  </a:lnTo>
                  <a:lnTo>
                    <a:pt x="2871" y="15"/>
                  </a:lnTo>
                  <a:lnTo>
                    <a:pt x="288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08" name="Oval 1266"/>
            <p:cNvSpPr>
              <a:spLocks noChangeArrowheads="1"/>
            </p:cNvSpPr>
            <p:nvPr/>
          </p:nvSpPr>
          <p:spPr bwMode="auto">
            <a:xfrm>
              <a:off x="778" y="2557"/>
              <a:ext cx="146" cy="124"/>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09" name="Oval 1267"/>
            <p:cNvSpPr>
              <a:spLocks noChangeArrowheads="1"/>
            </p:cNvSpPr>
            <p:nvPr/>
          </p:nvSpPr>
          <p:spPr bwMode="auto">
            <a:xfrm>
              <a:off x="1018" y="2760"/>
              <a:ext cx="146" cy="124"/>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10" name="Oval 1268"/>
            <p:cNvSpPr>
              <a:spLocks noChangeArrowheads="1"/>
            </p:cNvSpPr>
            <p:nvPr/>
          </p:nvSpPr>
          <p:spPr bwMode="auto">
            <a:xfrm>
              <a:off x="1236" y="2861"/>
              <a:ext cx="144" cy="124"/>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11" name="Oval 1269"/>
            <p:cNvSpPr>
              <a:spLocks noChangeArrowheads="1"/>
            </p:cNvSpPr>
            <p:nvPr/>
          </p:nvSpPr>
          <p:spPr bwMode="auto">
            <a:xfrm>
              <a:off x="1445" y="2993"/>
              <a:ext cx="146" cy="124"/>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12" name="Oval 1270"/>
            <p:cNvSpPr>
              <a:spLocks noChangeArrowheads="1"/>
            </p:cNvSpPr>
            <p:nvPr/>
          </p:nvSpPr>
          <p:spPr bwMode="auto">
            <a:xfrm>
              <a:off x="2210" y="3013"/>
              <a:ext cx="144" cy="124"/>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13" name="Oval 1271"/>
            <p:cNvSpPr>
              <a:spLocks noChangeArrowheads="1"/>
            </p:cNvSpPr>
            <p:nvPr/>
          </p:nvSpPr>
          <p:spPr bwMode="auto">
            <a:xfrm>
              <a:off x="2652" y="2829"/>
              <a:ext cx="146" cy="124"/>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14" name="Oval 1272"/>
            <p:cNvSpPr>
              <a:spLocks noChangeArrowheads="1"/>
            </p:cNvSpPr>
            <p:nvPr/>
          </p:nvSpPr>
          <p:spPr bwMode="auto">
            <a:xfrm>
              <a:off x="2899" y="2703"/>
              <a:ext cx="147" cy="122"/>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15" name="Oval 1273"/>
            <p:cNvSpPr>
              <a:spLocks noChangeArrowheads="1"/>
            </p:cNvSpPr>
            <p:nvPr/>
          </p:nvSpPr>
          <p:spPr bwMode="auto">
            <a:xfrm>
              <a:off x="3149" y="2620"/>
              <a:ext cx="144" cy="124"/>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16" name="Oval 1274"/>
            <p:cNvSpPr>
              <a:spLocks noChangeArrowheads="1"/>
            </p:cNvSpPr>
            <p:nvPr/>
          </p:nvSpPr>
          <p:spPr bwMode="auto">
            <a:xfrm>
              <a:off x="3622" y="2355"/>
              <a:ext cx="144" cy="123"/>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1317" name="Freeform 1275"/>
            <p:cNvSpPr>
              <a:spLocks/>
            </p:cNvSpPr>
            <p:nvPr/>
          </p:nvSpPr>
          <p:spPr bwMode="auto">
            <a:xfrm>
              <a:off x="823" y="2401"/>
              <a:ext cx="2895" cy="728"/>
            </a:xfrm>
            <a:custGeom>
              <a:avLst/>
              <a:gdLst>
                <a:gd name="T0" fmla="*/ 63 w 2895"/>
                <a:gd name="T1" fmla="*/ 160 h 728"/>
                <a:gd name="T2" fmla="*/ 125 w 2895"/>
                <a:gd name="T3" fmla="*/ 150 h 728"/>
                <a:gd name="T4" fmla="*/ 185 w 2895"/>
                <a:gd name="T5" fmla="*/ 152 h 728"/>
                <a:gd name="T6" fmla="*/ 247 w 2895"/>
                <a:gd name="T7" fmla="*/ 177 h 728"/>
                <a:gd name="T8" fmla="*/ 276 w 2895"/>
                <a:gd name="T9" fmla="*/ 199 h 728"/>
                <a:gd name="T10" fmla="*/ 305 w 2895"/>
                <a:gd name="T11" fmla="*/ 231 h 728"/>
                <a:gd name="T12" fmla="*/ 365 w 2895"/>
                <a:gd name="T13" fmla="*/ 310 h 728"/>
                <a:gd name="T14" fmla="*/ 423 w 2895"/>
                <a:gd name="T15" fmla="*/ 393 h 728"/>
                <a:gd name="T16" fmla="*/ 466 w 2895"/>
                <a:gd name="T17" fmla="*/ 446 h 728"/>
                <a:gd name="T18" fmla="*/ 511 w 2895"/>
                <a:gd name="T19" fmla="*/ 485 h 728"/>
                <a:gd name="T20" fmla="*/ 571 w 2895"/>
                <a:gd name="T21" fmla="*/ 519 h 728"/>
                <a:gd name="T22" fmla="*/ 665 w 2895"/>
                <a:gd name="T23" fmla="*/ 558 h 728"/>
                <a:gd name="T24" fmla="*/ 727 w 2895"/>
                <a:gd name="T25" fmla="*/ 586 h 728"/>
                <a:gd name="T26" fmla="*/ 787 w 2895"/>
                <a:gd name="T27" fmla="*/ 622 h 728"/>
                <a:gd name="T28" fmla="*/ 876 w 2895"/>
                <a:gd name="T29" fmla="*/ 681 h 728"/>
                <a:gd name="T30" fmla="*/ 936 w 2895"/>
                <a:gd name="T31" fmla="*/ 710 h 728"/>
                <a:gd name="T32" fmla="*/ 996 w 2895"/>
                <a:gd name="T33" fmla="*/ 726 h 728"/>
                <a:gd name="T34" fmla="*/ 1056 w 2895"/>
                <a:gd name="T35" fmla="*/ 728 h 728"/>
                <a:gd name="T36" fmla="*/ 1147 w 2895"/>
                <a:gd name="T37" fmla="*/ 716 h 728"/>
                <a:gd name="T38" fmla="*/ 1270 w 2895"/>
                <a:gd name="T39" fmla="*/ 702 h 728"/>
                <a:gd name="T40" fmla="*/ 1399 w 2895"/>
                <a:gd name="T41" fmla="*/ 683 h 728"/>
                <a:gd name="T42" fmla="*/ 1462 w 2895"/>
                <a:gd name="T43" fmla="*/ 663 h 728"/>
                <a:gd name="T44" fmla="*/ 1522 w 2895"/>
                <a:gd name="T45" fmla="*/ 633 h 728"/>
                <a:gd name="T46" fmla="*/ 1579 w 2895"/>
                <a:gd name="T47" fmla="*/ 592 h 728"/>
                <a:gd name="T48" fmla="*/ 1666 w 2895"/>
                <a:gd name="T49" fmla="*/ 529 h 728"/>
                <a:gd name="T50" fmla="*/ 1752 w 2895"/>
                <a:gd name="T51" fmla="*/ 477 h 728"/>
                <a:gd name="T52" fmla="*/ 1863 w 2895"/>
                <a:gd name="T53" fmla="*/ 410 h 728"/>
                <a:gd name="T54" fmla="*/ 1980 w 2895"/>
                <a:gd name="T55" fmla="*/ 347 h 728"/>
                <a:gd name="T56" fmla="*/ 2069 w 2895"/>
                <a:gd name="T57" fmla="*/ 298 h 728"/>
                <a:gd name="T58" fmla="*/ 2131 w 2895"/>
                <a:gd name="T59" fmla="*/ 272 h 728"/>
                <a:gd name="T60" fmla="*/ 2189 w 2895"/>
                <a:gd name="T61" fmla="*/ 260 h 728"/>
                <a:gd name="T62" fmla="*/ 2249 w 2895"/>
                <a:gd name="T63" fmla="*/ 264 h 728"/>
                <a:gd name="T64" fmla="*/ 2309 w 2895"/>
                <a:gd name="T65" fmla="*/ 272 h 728"/>
                <a:gd name="T66" fmla="*/ 2369 w 2895"/>
                <a:gd name="T67" fmla="*/ 268 h 728"/>
                <a:gd name="T68" fmla="*/ 2400 w 2895"/>
                <a:gd name="T69" fmla="*/ 258 h 728"/>
                <a:gd name="T70" fmla="*/ 2431 w 2895"/>
                <a:gd name="T71" fmla="*/ 237 h 728"/>
                <a:gd name="T72" fmla="*/ 2494 w 2895"/>
                <a:gd name="T73" fmla="*/ 177 h 728"/>
                <a:gd name="T74" fmla="*/ 2554 w 2895"/>
                <a:gd name="T75" fmla="*/ 106 h 728"/>
                <a:gd name="T76" fmla="*/ 2616 w 2895"/>
                <a:gd name="T77" fmla="*/ 45 h 728"/>
                <a:gd name="T78" fmla="*/ 2647 w 2895"/>
                <a:gd name="T79" fmla="*/ 25 h 728"/>
                <a:gd name="T80" fmla="*/ 2715 w 2895"/>
                <a:gd name="T81" fmla="*/ 4 h 728"/>
                <a:gd name="T82" fmla="*/ 2787 w 2895"/>
                <a:gd name="T83" fmla="*/ 0 h 728"/>
                <a:gd name="T84" fmla="*/ 2851 w 2895"/>
                <a:gd name="T85" fmla="*/ 2 h 728"/>
                <a:gd name="T86" fmla="*/ 2895 w 2895"/>
                <a:gd name="T87" fmla="*/ 4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95" h="728">
                  <a:moveTo>
                    <a:pt x="0" y="177"/>
                  </a:moveTo>
                  <a:lnTo>
                    <a:pt x="63" y="160"/>
                  </a:lnTo>
                  <a:lnTo>
                    <a:pt x="94" y="152"/>
                  </a:lnTo>
                  <a:lnTo>
                    <a:pt x="125" y="150"/>
                  </a:lnTo>
                  <a:lnTo>
                    <a:pt x="154" y="148"/>
                  </a:lnTo>
                  <a:lnTo>
                    <a:pt x="185" y="152"/>
                  </a:lnTo>
                  <a:lnTo>
                    <a:pt x="216" y="162"/>
                  </a:lnTo>
                  <a:lnTo>
                    <a:pt x="247" y="177"/>
                  </a:lnTo>
                  <a:lnTo>
                    <a:pt x="262" y="187"/>
                  </a:lnTo>
                  <a:lnTo>
                    <a:pt x="276" y="199"/>
                  </a:lnTo>
                  <a:lnTo>
                    <a:pt x="291" y="215"/>
                  </a:lnTo>
                  <a:lnTo>
                    <a:pt x="305" y="231"/>
                  </a:lnTo>
                  <a:lnTo>
                    <a:pt x="336" y="268"/>
                  </a:lnTo>
                  <a:lnTo>
                    <a:pt x="365" y="310"/>
                  </a:lnTo>
                  <a:lnTo>
                    <a:pt x="394" y="353"/>
                  </a:lnTo>
                  <a:lnTo>
                    <a:pt x="423" y="393"/>
                  </a:lnTo>
                  <a:lnTo>
                    <a:pt x="451" y="430"/>
                  </a:lnTo>
                  <a:lnTo>
                    <a:pt x="466" y="446"/>
                  </a:lnTo>
                  <a:lnTo>
                    <a:pt x="480" y="460"/>
                  </a:lnTo>
                  <a:lnTo>
                    <a:pt x="511" y="485"/>
                  </a:lnTo>
                  <a:lnTo>
                    <a:pt x="540" y="503"/>
                  </a:lnTo>
                  <a:lnTo>
                    <a:pt x="571" y="519"/>
                  </a:lnTo>
                  <a:lnTo>
                    <a:pt x="603" y="533"/>
                  </a:lnTo>
                  <a:lnTo>
                    <a:pt x="665" y="558"/>
                  </a:lnTo>
                  <a:lnTo>
                    <a:pt x="696" y="572"/>
                  </a:lnTo>
                  <a:lnTo>
                    <a:pt x="727" y="586"/>
                  </a:lnTo>
                  <a:lnTo>
                    <a:pt x="759" y="604"/>
                  </a:lnTo>
                  <a:lnTo>
                    <a:pt x="787" y="622"/>
                  </a:lnTo>
                  <a:lnTo>
                    <a:pt x="847" y="663"/>
                  </a:lnTo>
                  <a:lnTo>
                    <a:pt x="876" y="681"/>
                  </a:lnTo>
                  <a:lnTo>
                    <a:pt x="907" y="697"/>
                  </a:lnTo>
                  <a:lnTo>
                    <a:pt x="936" y="710"/>
                  </a:lnTo>
                  <a:lnTo>
                    <a:pt x="967" y="720"/>
                  </a:lnTo>
                  <a:lnTo>
                    <a:pt x="996" y="726"/>
                  </a:lnTo>
                  <a:lnTo>
                    <a:pt x="1027" y="728"/>
                  </a:lnTo>
                  <a:lnTo>
                    <a:pt x="1056" y="728"/>
                  </a:lnTo>
                  <a:lnTo>
                    <a:pt x="1087" y="726"/>
                  </a:lnTo>
                  <a:lnTo>
                    <a:pt x="1147" y="716"/>
                  </a:lnTo>
                  <a:lnTo>
                    <a:pt x="1207" y="708"/>
                  </a:lnTo>
                  <a:lnTo>
                    <a:pt x="1270" y="702"/>
                  </a:lnTo>
                  <a:lnTo>
                    <a:pt x="1335" y="693"/>
                  </a:lnTo>
                  <a:lnTo>
                    <a:pt x="1399" y="683"/>
                  </a:lnTo>
                  <a:lnTo>
                    <a:pt x="1431" y="673"/>
                  </a:lnTo>
                  <a:lnTo>
                    <a:pt x="1462" y="663"/>
                  </a:lnTo>
                  <a:lnTo>
                    <a:pt x="1493" y="649"/>
                  </a:lnTo>
                  <a:lnTo>
                    <a:pt x="1522" y="633"/>
                  </a:lnTo>
                  <a:lnTo>
                    <a:pt x="1551" y="612"/>
                  </a:lnTo>
                  <a:lnTo>
                    <a:pt x="1579" y="592"/>
                  </a:lnTo>
                  <a:lnTo>
                    <a:pt x="1637" y="550"/>
                  </a:lnTo>
                  <a:lnTo>
                    <a:pt x="1666" y="529"/>
                  </a:lnTo>
                  <a:lnTo>
                    <a:pt x="1695" y="511"/>
                  </a:lnTo>
                  <a:lnTo>
                    <a:pt x="1752" y="477"/>
                  </a:lnTo>
                  <a:lnTo>
                    <a:pt x="1807" y="442"/>
                  </a:lnTo>
                  <a:lnTo>
                    <a:pt x="1863" y="410"/>
                  </a:lnTo>
                  <a:lnTo>
                    <a:pt x="1920" y="379"/>
                  </a:lnTo>
                  <a:lnTo>
                    <a:pt x="1980" y="347"/>
                  </a:lnTo>
                  <a:lnTo>
                    <a:pt x="2040" y="312"/>
                  </a:lnTo>
                  <a:lnTo>
                    <a:pt x="2069" y="298"/>
                  </a:lnTo>
                  <a:lnTo>
                    <a:pt x="2100" y="284"/>
                  </a:lnTo>
                  <a:lnTo>
                    <a:pt x="2131" y="272"/>
                  </a:lnTo>
                  <a:lnTo>
                    <a:pt x="2160" y="264"/>
                  </a:lnTo>
                  <a:lnTo>
                    <a:pt x="2189" y="260"/>
                  </a:lnTo>
                  <a:lnTo>
                    <a:pt x="2220" y="260"/>
                  </a:lnTo>
                  <a:lnTo>
                    <a:pt x="2249" y="264"/>
                  </a:lnTo>
                  <a:lnTo>
                    <a:pt x="2280" y="268"/>
                  </a:lnTo>
                  <a:lnTo>
                    <a:pt x="2309" y="272"/>
                  </a:lnTo>
                  <a:lnTo>
                    <a:pt x="2340" y="274"/>
                  </a:lnTo>
                  <a:lnTo>
                    <a:pt x="2369" y="268"/>
                  </a:lnTo>
                  <a:lnTo>
                    <a:pt x="2386" y="264"/>
                  </a:lnTo>
                  <a:lnTo>
                    <a:pt x="2400" y="258"/>
                  </a:lnTo>
                  <a:lnTo>
                    <a:pt x="2415" y="250"/>
                  </a:lnTo>
                  <a:lnTo>
                    <a:pt x="2431" y="237"/>
                  </a:lnTo>
                  <a:lnTo>
                    <a:pt x="2463" y="209"/>
                  </a:lnTo>
                  <a:lnTo>
                    <a:pt x="2494" y="177"/>
                  </a:lnTo>
                  <a:lnTo>
                    <a:pt x="2525" y="142"/>
                  </a:lnTo>
                  <a:lnTo>
                    <a:pt x="2554" y="106"/>
                  </a:lnTo>
                  <a:lnTo>
                    <a:pt x="2585" y="73"/>
                  </a:lnTo>
                  <a:lnTo>
                    <a:pt x="2616" y="45"/>
                  </a:lnTo>
                  <a:lnTo>
                    <a:pt x="2633" y="33"/>
                  </a:lnTo>
                  <a:lnTo>
                    <a:pt x="2647" y="25"/>
                  </a:lnTo>
                  <a:lnTo>
                    <a:pt x="2681" y="12"/>
                  </a:lnTo>
                  <a:lnTo>
                    <a:pt x="2715" y="4"/>
                  </a:lnTo>
                  <a:lnTo>
                    <a:pt x="2751" y="0"/>
                  </a:lnTo>
                  <a:lnTo>
                    <a:pt x="2787" y="0"/>
                  </a:lnTo>
                  <a:lnTo>
                    <a:pt x="2820" y="2"/>
                  </a:lnTo>
                  <a:lnTo>
                    <a:pt x="2851" y="2"/>
                  </a:lnTo>
                  <a:lnTo>
                    <a:pt x="2875" y="4"/>
                  </a:lnTo>
                  <a:lnTo>
                    <a:pt x="2895" y="4"/>
                  </a:lnTo>
                </a:path>
              </a:pathLst>
            </a:custGeom>
            <a:noFill/>
            <a:ln w="2222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grpSp>
      <p:sp>
        <p:nvSpPr>
          <p:cNvPr id="2566" name="Line 1276"/>
          <p:cNvSpPr>
            <a:spLocks noChangeShapeType="1"/>
          </p:cNvSpPr>
          <p:nvPr/>
        </p:nvSpPr>
        <p:spPr bwMode="auto">
          <a:xfrm>
            <a:off x="5996038" y="2237457"/>
            <a:ext cx="76200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2567" name="Rectangle 1277"/>
          <p:cNvSpPr>
            <a:spLocks noChangeArrowheads="1"/>
          </p:cNvSpPr>
          <p:nvPr/>
        </p:nvSpPr>
        <p:spPr bwMode="auto">
          <a:xfrm>
            <a:off x="5702350" y="2361282"/>
            <a:ext cx="1581150" cy="614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568" name="Rectangle 1278"/>
          <p:cNvSpPr>
            <a:spLocks noChangeArrowheads="1"/>
          </p:cNvSpPr>
          <p:nvPr/>
        </p:nvSpPr>
        <p:spPr bwMode="auto">
          <a:xfrm>
            <a:off x="6975525" y="2032669"/>
            <a:ext cx="901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500" dirty="0">
                <a:solidFill>
                  <a:srgbClr val="000000"/>
                </a:solidFill>
              </a:rPr>
              <a:t>“Raw”</a:t>
            </a:r>
          </a:p>
          <a:p>
            <a:r>
              <a:rPr lang="en-GB" sz="2500" dirty="0">
                <a:solidFill>
                  <a:srgbClr val="000000"/>
                </a:solidFill>
              </a:rPr>
              <a:t>Fitness</a:t>
            </a:r>
            <a:endParaRPr lang="en-GB" dirty="0"/>
          </a:p>
        </p:txBody>
      </p:sp>
      <p:sp>
        <p:nvSpPr>
          <p:cNvPr id="2569" name="Oval 1279"/>
          <p:cNvSpPr>
            <a:spLocks noChangeArrowheads="1"/>
          </p:cNvSpPr>
          <p:nvPr/>
        </p:nvSpPr>
        <p:spPr bwMode="auto">
          <a:xfrm>
            <a:off x="6343700" y="3113757"/>
            <a:ext cx="228600" cy="195262"/>
          </a:xfrm>
          <a:prstGeom prst="ellipse">
            <a:avLst/>
          </a:prstGeom>
          <a:solidFill>
            <a:srgbClr val="FFFFFF"/>
          </a:solidFill>
          <a:ln w="22225">
            <a:solidFill>
              <a:srgbClr val="FF0000"/>
            </a:solidFill>
            <a:round/>
            <a:headEnd/>
            <a:tailEnd/>
          </a:ln>
        </p:spPr>
        <p:txBody>
          <a:bodyPr/>
          <a:lstStyle/>
          <a:p>
            <a:endParaRPr lang="nl-NL"/>
          </a:p>
        </p:txBody>
      </p:sp>
      <p:sp>
        <p:nvSpPr>
          <p:cNvPr id="2570" name="Rectangle 1280"/>
          <p:cNvSpPr>
            <a:spLocks noChangeArrowheads="1"/>
          </p:cNvSpPr>
          <p:nvPr/>
        </p:nvSpPr>
        <p:spPr bwMode="auto">
          <a:xfrm>
            <a:off x="5653138" y="3396332"/>
            <a:ext cx="2286000" cy="1287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571" name="Rectangle 1281"/>
          <p:cNvSpPr>
            <a:spLocks noChangeArrowheads="1"/>
          </p:cNvSpPr>
          <p:nvPr/>
        </p:nvSpPr>
        <p:spPr bwMode="auto">
          <a:xfrm>
            <a:off x="6899325" y="3023269"/>
            <a:ext cx="15192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500">
                <a:solidFill>
                  <a:srgbClr val="000000"/>
                </a:solidFill>
              </a:rPr>
              <a:t>Lamarckian</a:t>
            </a:r>
            <a:endParaRPr lang="en-GB"/>
          </a:p>
        </p:txBody>
      </p:sp>
      <p:sp>
        <p:nvSpPr>
          <p:cNvPr id="2572" name="Rectangle 1282"/>
          <p:cNvSpPr>
            <a:spLocks noChangeArrowheads="1"/>
          </p:cNvSpPr>
          <p:nvPr/>
        </p:nvSpPr>
        <p:spPr bwMode="auto">
          <a:xfrm>
            <a:off x="6975525" y="3480469"/>
            <a:ext cx="7778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500">
                <a:solidFill>
                  <a:srgbClr val="000000"/>
                </a:solidFill>
              </a:rPr>
              <a:t>points</a:t>
            </a:r>
            <a:endParaRPr lang="en-GB"/>
          </a:p>
        </p:txBody>
      </p:sp>
      <p:sp>
        <p:nvSpPr>
          <p:cNvPr id="2573" name="Freeform 1283"/>
          <p:cNvSpPr>
            <a:spLocks/>
          </p:cNvSpPr>
          <p:nvPr/>
        </p:nvSpPr>
        <p:spPr bwMode="auto">
          <a:xfrm>
            <a:off x="6115100" y="4763169"/>
            <a:ext cx="642938" cy="11113"/>
          </a:xfrm>
          <a:custGeom>
            <a:avLst/>
            <a:gdLst>
              <a:gd name="T0" fmla="*/ 0 w 405"/>
              <a:gd name="T1" fmla="*/ 7 h 7"/>
              <a:gd name="T2" fmla="*/ 64 w 405"/>
              <a:gd name="T3" fmla="*/ 4 h 7"/>
              <a:gd name="T4" fmla="*/ 124 w 405"/>
              <a:gd name="T5" fmla="*/ 4 h 7"/>
              <a:gd name="T6" fmla="*/ 184 w 405"/>
              <a:gd name="T7" fmla="*/ 2 h 7"/>
              <a:gd name="T8" fmla="*/ 242 w 405"/>
              <a:gd name="T9" fmla="*/ 2 h 7"/>
              <a:gd name="T10" fmla="*/ 292 w 405"/>
              <a:gd name="T11" fmla="*/ 0 h 7"/>
              <a:gd name="T12" fmla="*/ 338 w 405"/>
              <a:gd name="T13" fmla="*/ 0 h 7"/>
              <a:gd name="T14" fmla="*/ 376 w 405"/>
              <a:gd name="T15" fmla="*/ 0 h 7"/>
              <a:gd name="T16" fmla="*/ 405 w 40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7">
                <a:moveTo>
                  <a:pt x="0" y="7"/>
                </a:moveTo>
                <a:lnTo>
                  <a:pt x="64" y="4"/>
                </a:lnTo>
                <a:lnTo>
                  <a:pt x="124" y="4"/>
                </a:lnTo>
                <a:lnTo>
                  <a:pt x="184" y="2"/>
                </a:lnTo>
                <a:lnTo>
                  <a:pt x="242" y="2"/>
                </a:lnTo>
                <a:lnTo>
                  <a:pt x="292" y="0"/>
                </a:lnTo>
                <a:lnTo>
                  <a:pt x="338" y="0"/>
                </a:lnTo>
                <a:lnTo>
                  <a:pt x="376" y="0"/>
                </a:lnTo>
                <a:lnTo>
                  <a:pt x="405" y="0"/>
                </a:lnTo>
              </a:path>
            </a:pathLst>
          </a:custGeom>
          <a:noFill/>
          <a:ln w="2222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nl-NL"/>
          </a:p>
        </p:txBody>
      </p:sp>
      <p:sp>
        <p:nvSpPr>
          <p:cNvPr id="2574" name="Rectangle 1284"/>
          <p:cNvSpPr>
            <a:spLocks noChangeArrowheads="1"/>
          </p:cNvSpPr>
          <p:nvPr/>
        </p:nvSpPr>
        <p:spPr bwMode="auto">
          <a:xfrm>
            <a:off x="5851575" y="4915569"/>
            <a:ext cx="2286000" cy="601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575" name="Rectangle 1285"/>
          <p:cNvSpPr>
            <a:spLocks noChangeArrowheads="1"/>
          </p:cNvSpPr>
          <p:nvPr/>
        </p:nvSpPr>
        <p:spPr bwMode="auto">
          <a:xfrm>
            <a:off x="6975525" y="4623469"/>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GB" sz="2500">
                <a:solidFill>
                  <a:srgbClr val="000000"/>
                </a:solidFill>
              </a:rPr>
              <a:t>Baldwin landscape</a:t>
            </a:r>
            <a:endParaRPr lang="en-GB"/>
          </a:p>
        </p:txBody>
      </p:sp>
    </p:spTree>
    <p:extLst>
      <p:ext uri="{BB962C8B-B14F-4D97-AF65-F5344CB8AC3E}">
        <p14:creationId xmlns:p14="http://schemas.microsoft.com/office/powerpoint/2010/main" val="255916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10:</a:t>
            </a:r>
            <a:r>
              <a:rPr lang="en-US" dirty="0" smtClean="0"/>
              <a:t/>
            </a:r>
            <a:br>
              <a:rPr lang="en-US" dirty="0" smtClean="0"/>
            </a:br>
            <a:r>
              <a:rPr lang="en-US" dirty="0" err="1" smtClean="0"/>
              <a:t>Hybridisation</a:t>
            </a:r>
            <a:r>
              <a:rPr lang="en-US" dirty="0" smtClean="0"/>
              <a:t> with Other Techniques: Memetic Algorithms</a:t>
            </a:r>
            <a:endParaRPr lang="en-US" dirty="0"/>
          </a:p>
        </p:txBody>
      </p:sp>
      <p:sp>
        <p:nvSpPr>
          <p:cNvPr id="3" name="Content Placeholder 2"/>
          <p:cNvSpPr>
            <a:spLocks noGrp="1"/>
          </p:cNvSpPr>
          <p:nvPr>
            <p:ph idx="1"/>
          </p:nvPr>
        </p:nvSpPr>
        <p:spPr/>
        <p:txBody>
          <a:bodyPr>
            <a:normAutofit/>
          </a:bodyPr>
          <a:lstStyle/>
          <a:p>
            <a:r>
              <a:rPr lang="en-GB" dirty="0"/>
              <a:t>Why to </a:t>
            </a:r>
            <a:r>
              <a:rPr lang="en-GB" dirty="0" smtClean="0"/>
              <a:t>Hybridise</a:t>
            </a:r>
          </a:p>
          <a:p>
            <a:r>
              <a:rPr lang="en-GB" dirty="0"/>
              <a:t>What is a </a:t>
            </a:r>
            <a:r>
              <a:rPr lang="en-GB" dirty="0" err="1"/>
              <a:t>Memetic</a:t>
            </a:r>
            <a:r>
              <a:rPr lang="en-GB" dirty="0"/>
              <a:t> Algorithm?</a:t>
            </a:r>
          </a:p>
          <a:p>
            <a:r>
              <a:rPr lang="en-GB" dirty="0"/>
              <a:t>Where to hybridise</a:t>
            </a:r>
          </a:p>
          <a:p>
            <a:r>
              <a:rPr lang="en-GB" dirty="0"/>
              <a:t>Incorporating good solutions</a:t>
            </a:r>
          </a:p>
          <a:p>
            <a:r>
              <a:rPr lang="en-GB" dirty="0"/>
              <a:t>Local Search and graphs</a:t>
            </a:r>
          </a:p>
          <a:p>
            <a:pPr lvl="1"/>
            <a:r>
              <a:rPr lang="en-GB" dirty="0"/>
              <a:t>Lamarckian vs. </a:t>
            </a:r>
            <a:r>
              <a:rPr lang="en-GB" dirty="0" err="1"/>
              <a:t>Baldwinian</a:t>
            </a:r>
            <a:r>
              <a:rPr lang="en-GB" dirty="0"/>
              <a:t> adaptation</a:t>
            </a:r>
          </a:p>
          <a:p>
            <a:r>
              <a:rPr lang="en-GB" dirty="0"/>
              <a:t>Diversity</a:t>
            </a:r>
          </a:p>
          <a:p>
            <a:r>
              <a:rPr lang="en-GB" dirty="0"/>
              <a:t>Operator </a:t>
            </a:r>
            <a:r>
              <a:rPr lang="en-GB" dirty="0" smtClean="0"/>
              <a:t>choice</a:t>
            </a:r>
          </a:p>
          <a:p>
            <a:r>
              <a:rPr lang="en-GB" dirty="0" smtClean="0"/>
              <a:t>Adaptive </a:t>
            </a:r>
            <a:r>
              <a:rPr lang="en-GB" dirty="0" err="1" smtClean="0"/>
              <a:t>Memetic</a:t>
            </a:r>
            <a:r>
              <a:rPr lang="en-GB" dirty="0" smtClean="0"/>
              <a:t> Algorithm</a:t>
            </a:r>
            <a:endParaRPr lang="en-GB" dirty="0"/>
          </a:p>
          <a:p>
            <a:pPr marL="3175" lvl="1" indent="0">
              <a:buNone/>
            </a:pPr>
            <a:endParaRPr lang="en-US" sz="2400" dirty="0" smtClean="0"/>
          </a:p>
        </p:txBody>
      </p:sp>
      <p:sp>
        <p:nvSpPr>
          <p:cNvPr id="5" name="Slide Number Placeholder 4"/>
          <p:cNvSpPr>
            <a:spLocks noGrp="1"/>
          </p:cNvSpPr>
          <p:nvPr>
            <p:ph type="sldNum" sz="quarter" idx="12"/>
          </p:nvPr>
        </p:nvSpPr>
        <p:spPr>
          <a:xfrm>
            <a:off x="7450060" y="6258670"/>
            <a:ext cx="942715" cy="501650"/>
          </a:xfrm>
        </p:spPr>
        <p:txBody>
          <a:bodyPr/>
          <a:lstStyle/>
          <a:p>
            <a:fld id="{23A85CF2-87A1-424D-AAB4-8DA3F7B30A26}" type="slidenum">
              <a:rPr lang="en-US" smtClean="0"/>
              <a:t>1</a:t>
            </a:fld>
            <a:endParaRPr lang="en-US" dirty="0"/>
          </a:p>
        </p:txBody>
      </p:sp>
    </p:spTree>
    <p:extLst>
      <p:ext uri="{BB962C8B-B14F-4D97-AF65-F5344CB8AC3E}">
        <p14:creationId xmlns:p14="http://schemas.microsoft.com/office/powerpoint/2010/main" val="1552054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Local Search and graphs:</a:t>
            </a:r>
            <a:br>
              <a:rPr lang="en-GB" dirty="0"/>
            </a:br>
            <a:r>
              <a:rPr lang="en-GB" dirty="0"/>
              <a:t>Information Use in Local Search</a:t>
            </a:r>
          </a:p>
        </p:txBody>
      </p:sp>
      <p:sp>
        <p:nvSpPr>
          <p:cNvPr id="16387" name="Rectangle 3"/>
          <p:cNvSpPr>
            <a:spLocks noGrp="1" noChangeArrowheads="1"/>
          </p:cNvSpPr>
          <p:nvPr>
            <p:ph idx="1"/>
          </p:nvPr>
        </p:nvSpPr>
        <p:spPr/>
        <p:txBody>
          <a:bodyPr>
            <a:normAutofit/>
          </a:bodyPr>
          <a:lstStyle/>
          <a:p>
            <a:pPr>
              <a:lnSpc>
                <a:spcPct val="90000"/>
              </a:lnSpc>
            </a:pPr>
            <a:r>
              <a:rPr lang="en-GB"/>
              <a:t>Most Memetic Algorithms use an operator acting on a single point, and only use that information</a:t>
            </a:r>
          </a:p>
          <a:p>
            <a:pPr>
              <a:lnSpc>
                <a:spcPct val="90000"/>
              </a:lnSpc>
            </a:pPr>
            <a:r>
              <a:rPr lang="en-GB"/>
              <a:t>However this is an arbitrary restriction</a:t>
            </a:r>
          </a:p>
          <a:p>
            <a:pPr lvl="2"/>
            <a:r>
              <a:rPr lang="en-GB"/>
              <a:t>Jones (1995), Merz &amp; Friesleben (1996) suggest the use of a crossover hillclimber which uses information from two points in the search space</a:t>
            </a:r>
          </a:p>
          <a:p>
            <a:pPr lvl="2"/>
            <a:r>
              <a:rPr lang="en-GB"/>
              <a:t>Krasnogor &amp; Smith (2000) - see later - use information from whole of current population to govern acceptance of inferior moves</a:t>
            </a:r>
          </a:p>
          <a:p>
            <a:pPr lvl="2"/>
            <a:r>
              <a:rPr lang="en-GB"/>
              <a:t>Could use Tabu search with a common list  </a:t>
            </a:r>
          </a:p>
        </p:txBody>
      </p:sp>
      <p:sp>
        <p:nvSpPr>
          <p:cNvPr id="2" name="Slide Number Placeholder 1"/>
          <p:cNvSpPr>
            <a:spLocks noGrp="1"/>
          </p:cNvSpPr>
          <p:nvPr>
            <p:ph type="sldNum" sz="quarter" idx="12"/>
          </p:nvPr>
        </p:nvSpPr>
        <p:spPr/>
        <p:txBody>
          <a:bodyPr/>
          <a:lstStyle/>
          <a:p>
            <a:fld id="{4D2C79EF-7848-4BB8-9EAD-361897B20434}" type="slidenum">
              <a:rPr lang="nl-NL" smtClean="0"/>
              <a:pPr/>
              <a:t>19</a:t>
            </a:fld>
            <a:endParaRPr lang="nl-NL" dirty="0"/>
          </a:p>
        </p:txBody>
      </p:sp>
    </p:spTree>
    <p:extLst>
      <p:ext uri="{BB962C8B-B14F-4D97-AF65-F5344CB8AC3E}">
        <p14:creationId xmlns:p14="http://schemas.microsoft.com/office/powerpoint/2010/main" val="2556270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dirty="0"/>
              <a:t>Diversity</a:t>
            </a:r>
          </a:p>
        </p:txBody>
      </p:sp>
      <p:sp>
        <p:nvSpPr>
          <p:cNvPr id="14339" name="Rectangle 3"/>
          <p:cNvSpPr>
            <a:spLocks noGrp="1" noChangeArrowheads="1"/>
          </p:cNvSpPr>
          <p:nvPr>
            <p:ph idx="1"/>
          </p:nvPr>
        </p:nvSpPr>
        <p:spPr/>
        <p:txBody>
          <a:bodyPr/>
          <a:lstStyle/>
          <a:p>
            <a:pPr>
              <a:lnSpc>
                <a:spcPct val="90000"/>
              </a:lnSpc>
            </a:pPr>
            <a:r>
              <a:rPr lang="en-GB" dirty="0"/>
              <a:t>Maintenance of diversity within the population can be a problem, and some successful algorithms explicitly use mechanisms to preserve diversity:</a:t>
            </a:r>
          </a:p>
          <a:p>
            <a:pPr lvl="2">
              <a:lnSpc>
                <a:spcPct val="90000"/>
              </a:lnSpc>
            </a:pPr>
            <a:r>
              <a:rPr lang="en-GB" sz="2400" dirty="0" err="1"/>
              <a:t>Merz’s</a:t>
            </a:r>
            <a:r>
              <a:rPr lang="en-GB" sz="2400" dirty="0"/>
              <a:t> DPX crossover explicitly generates individuals at same distance to each parent as they are apart</a:t>
            </a:r>
          </a:p>
          <a:p>
            <a:pPr lvl="2">
              <a:lnSpc>
                <a:spcPct val="90000"/>
              </a:lnSpc>
            </a:pPr>
            <a:r>
              <a:rPr lang="en-GB" sz="2400" dirty="0" err="1"/>
              <a:t>Krasnogor’s</a:t>
            </a:r>
            <a:r>
              <a:rPr lang="en-GB" sz="2400" dirty="0"/>
              <a:t> Adaptive Boltzmann Operator uses a Simulated-Annealing like acceptance criteria where “temperature” is inversely proportional to population diversity</a:t>
            </a:r>
          </a:p>
        </p:txBody>
      </p:sp>
      <p:sp>
        <p:nvSpPr>
          <p:cNvPr id="2" name="Slide Number Placeholder 1"/>
          <p:cNvSpPr>
            <a:spLocks noGrp="1"/>
          </p:cNvSpPr>
          <p:nvPr>
            <p:ph type="sldNum" sz="quarter" idx="12"/>
          </p:nvPr>
        </p:nvSpPr>
        <p:spPr/>
        <p:txBody>
          <a:bodyPr/>
          <a:lstStyle/>
          <a:p>
            <a:fld id="{4D2C79EF-7848-4BB8-9EAD-361897B20434}" type="slidenum">
              <a:rPr lang="nl-NL" smtClean="0"/>
              <a:pPr/>
              <a:t>20</a:t>
            </a:fld>
            <a:endParaRPr lang="nl-NL" dirty="0"/>
          </a:p>
        </p:txBody>
      </p:sp>
    </p:spTree>
    <p:extLst>
      <p:ext uri="{BB962C8B-B14F-4D97-AF65-F5344CB8AC3E}">
        <p14:creationId xmlns:p14="http://schemas.microsoft.com/office/powerpoint/2010/main" val="385871104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1" name="Rectangle 9"/>
          <p:cNvSpPr>
            <a:spLocks noGrp="1" noChangeArrowheads="1"/>
          </p:cNvSpPr>
          <p:nvPr>
            <p:ph type="title"/>
          </p:nvPr>
        </p:nvSpPr>
        <p:spPr>
          <a:xfrm>
            <a:off x="457200" y="79278"/>
            <a:ext cx="8229600" cy="1143000"/>
          </a:xfrm>
        </p:spPr>
        <p:txBody>
          <a:bodyPr>
            <a:normAutofit/>
          </a:bodyPr>
          <a:lstStyle/>
          <a:p>
            <a:r>
              <a:rPr lang="en-GB" dirty="0" smtClean="0"/>
              <a:t>Diversity:</a:t>
            </a:r>
            <a:r>
              <a:rPr lang="en-GB" dirty="0"/>
              <a:t/>
            </a:r>
            <a:br>
              <a:rPr lang="en-GB" dirty="0"/>
            </a:br>
            <a:r>
              <a:rPr lang="en-GB" dirty="0" err="1" smtClean="0"/>
              <a:t>Boltzman</a:t>
            </a:r>
            <a:r>
              <a:rPr lang="en-GB" dirty="0" smtClean="0"/>
              <a:t> </a:t>
            </a:r>
            <a:r>
              <a:rPr lang="en-GB" dirty="0"/>
              <a:t>MAs: acceptance </a:t>
            </a:r>
            <a:r>
              <a:rPr lang="en-GB" dirty="0" smtClean="0"/>
              <a:t>criteria (1/2)</a:t>
            </a:r>
            <a:endParaRPr lang="en-GB" dirty="0"/>
          </a:p>
        </p:txBody>
      </p:sp>
      <p:sp>
        <p:nvSpPr>
          <p:cNvPr id="44042" name="Rectangle 10"/>
          <p:cNvSpPr>
            <a:spLocks noGrp="1" noChangeArrowheads="1"/>
          </p:cNvSpPr>
          <p:nvPr>
            <p:ph idx="1"/>
          </p:nvPr>
        </p:nvSpPr>
        <p:spPr/>
        <p:txBody>
          <a:bodyPr/>
          <a:lstStyle/>
          <a:p>
            <a:r>
              <a:rPr lang="en-GB" dirty="0"/>
              <a:t>Assuming a maximisation problem, </a:t>
            </a:r>
          </a:p>
          <a:p>
            <a:pPr algn="ctr">
              <a:buFont typeface="Wingdings" pitchFamily="2" charset="2"/>
              <a:buNone/>
            </a:pPr>
            <a:r>
              <a:rPr lang="en-GB" dirty="0"/>
              <a:t>Let  </a:t>
            </a:r>
            <a:r>
              <a:rPr lang="en-GB" dirty="0">
                <a:sym typeface="Symbol" pitchFamily="18" charset="2"/>
              </a:rPr>
              <a:t>f = fitness of neighbour – current fitness</a:t>
            </a:r>
          </a:p>
          <a:p>
            <a:pPr lvl="1">
              <a:buFontTx/>
              <a:buNone/>
            </a:pPr>
            <a:endParaRPr lang="en-GB" dirty="0"/>
          </a:p>
        </p:txBody>
      </p:sp>
      <p:sp>
        <p:nvSpPr>
          <p:cNvPr id="2" name="Slide Number Placeholder 1"/>
          <p:cNvSpPr>
            <a:spLocks noGrp="1"/>
          </p:cNvSpPr>
          <p:nvPr>
            <p:ph type="sldNum" sz="quarter" idx="12"/>
          </p:nvPr>
        </p:nvSpPr>
        <p:spPr/>
        <p:txBody>
          <a:bodyPr/>
          <a:lstStyle/>
          <a:p>
            <a:fld id="{4D2C79EF-7848-4BB8-9EAD-361897B20434}" type="slidenum">
              <a:rPr lang="nl-NL" smtClean="0"/>
              <a:pPr/>
              <a:t>21</a:t>
            </a:fld>
            <a:endParaRPr lang="nl-NL" dirty="0"/>
          </a:p>
        </p:txBody>
      </p:sp>
      <p:graphicFrame>
        <p:nvGraphicFramePr>
          <p:cNvPr id="44043" name="Object 11"/>
          <p:cNvGraphicFramePr>
            <a:graphicFrameLocks noChangeAspect="1"/>
          </p:cNvGraphicFramePr>
          <p:nvPr>
            <p:extLst>
              <p:ext uri="{D42A27DB-BD31-4B8C-83A1-F6EECF244321}">
                <p14:modId xmlns:p14="http://schemas.microsoft.com/office/powerpoint/2010/main" val="2791828817"/>
              </p:ext>
            </p:extLst>
          </p:nvPr>
        </p:nvGraphicFramePr>
        <p:xfrm>
          <a:off x="683568" y="2924944"/>
          <a:ext cx="7796388" cy="1645667"/>
        </p:xfrm>
        <a:graphic>
          <a:graphicData uri="http://schemas.openxmlformats.org/presentationml/2006/ole">
            <mc:AlternateContent xmlns:mc="http://schemas.openxmlformats.org/markup-compatibility/2006">
              <mc:Choice xmlns:v="urn:schemas-microsoft-com:vml" Requires="v">
                <p:oleObj spid="_x0000_s1045" name="Equation" r:id="rId3" imgW="2565360" imgH="583920" progId="Equation.3">
                  <p:embed/>
                </p:oleObj>
              </mc:Choice>
              <mc:Fallback>
                <p:oleObj name="Equation" r:id="rId3" imgW="2565360" imgH="583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924944"/>
                        <a:ext cx="7796388" cy="164566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5675085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smtClean="0"/>
              <a:t>Diversity:</a:t>
            </a:r>
            <a:r>
              <a:rPr lang="en-GB" dirty="0"/>
              <a:t/>
            </a:r>
            <a:br>
              <a:rPr lang="en-GB" dirty="0"/>
            </a:br>
            <a:r>
              <a:rPr lang="en-GB" dirty="0" err="1"/>
              <a:t>Boltzman</a:t>
            </a:r>
            <a:r>
              <a:rPr lang="en-GB" dirty="0"/>
              <a:t> MAs: acceptance criteria </a:t>
            </a:r>
            <a:r>
              <a:rPr lang="en-GB" dirty="0" smtClean="0"/>
              <a:t>(2/</a:t>
            </a:r>
            <a:r>
              <a:rPr lang="en-GB" dirty="0"/>
              <a:t>2)</a:t>
            </a:r>
          </a:p>
        </p:txBody>
      </p:sp>
      <p:sp>
        <p:nvSpPr>
          <p:cNvPr id="43011" name="Rectangle 3"/>
          <p:cNvSpPr>
            <a:spLocks noGrp="1" noChangeArrowheads="1"/>
          </p:cNvSpPr>
          <p:nvPr>
            <p:ph idx="1"/>
          </p:nvPr>
        </p:nvSpPr>
        <p:spPr/>
        <p:txBody>
          <a:bodyPr/>
          <a:lstStyle/>
          <a:p>
            <a:r>
              <a:rPr lang="en-GB" dirty="0"/>
              <a:t>Induced dynamic is such that:</a:t>
            </a:r>
          </a:p>
          <a:p>
            <a:pPr lvl="1"/>
            <a:r>
              <a:rPr lang="en-GB" dirty="0"/>
              <a:t>Population is diverse =&gt; spread of fitness is large, therefore </a:t>
            </a:r>
            <a:r>
              <a:rPr lang="en-GB" i="1" dirty="0"/>
              <a:t>temperature</a:t>
            </a:r>
            <a:r>
              <a:rPr lang="en-GB" dirty="0"/>
              <a:t> is low, so only accept improving moves =&gt;  </a:t>
            </a:r>
            <a:r>
              <a:rPr lang="en-GB" i="1" dirty="0">
                <a:solidFill>
                  <a:srgbClr val="E46C0A"/>
                </a:solidFill>
              </a:rPr>
              <a:t>Exploitation</a:t>
            </a:r>
          </a:p>
          <a:p>
            <a:pPr lvl="1"/>
            <a:r>
              <a:rPr lang="en-GB" dirty="0"/>
              <a:t>Population is converged =&gt; temperature is high,  more likely to accept worse moves =&gt; </a:t>
            </a:r>
            <a:r>
              <a:rPr lang="en-GB" i="1" dirty="0">
                <a:solidFill>
                  <a:srgbClr val="E46C0A"/>
                </a:solidFill>
              </a:rPr>
              <a:t>Exploration</a:t>
            </a:r>
          </a:p>
          <a:p>
            <a:r>
              <a:rPr lang="en-GB" sz="2400" dirty="0" err="1"/>
              <a:t>Krasnogor</a:t>
            </a:r>
            <a:r>
              <a:rPr lang="en-GB" sz="2400" dirty="0"/>
              <a:t> showed this improved final fitness and preserved diversity longer on a range of TSP and Protein Structure Prediction </a:t>
            </a:r>
            <a:r>
              <a:rPr lang="sl-SI" sz="2400" dirty="0" smtClean="0"/>
              <a:t>(PSP) </a:t>
            </a:r>
            <a:r>
              <a:rPr lang="en-GB" sz="2400" dirty="0" smtClean="0"/>
              <a:t>problems</a:t>
            </a:r>
            <a:endParaRPr lang="en-GB" sz="2400" dirty="0"/>
          </a:p>
        </p:txBody>
      </p:sp>
      <p:sp>
        <p:nvSpPr>
          <p:cNvPr id="2" name="Slide Number Placeholder 1"/>
          <p:cNvSpPr>
            <a:spLocks noGrp="1"/>
          </p:cNvSpPr>
          <p:nvPr>
            <p:ph type="sldNum" sz="quarter" idx="12"/>
          </p:nvPr>
        </p:nvSpPr>
        <p:spPr/>
        <p:txBody>
          <a:bodyPr/>
          <a:lstStyle/>
          <a:p>
            <a:fld id="{4D2C79EF-7848-4BB8-9EAD-361897B20434}" type="slidenum">
              <a:rPr lang="nl-NL" smtClean="0"/>
              <a:pPr/>
              <a:t>22</a:t>
            </a:fld>
            <a:endParaRPr lang="nl-NL" dirty="0"/>
          </a:p>
        </p:txBody>
      </p:sp>
    </p:spTree>
    <p:extLst>
      <p:ext uri="{BB962C8B-B14F-4D97-AF65-F5344CB8AC3E}">
        <p14:creationId xmlns:p14="http://schemas.microsoft.com/office/powerpoint/2010/main" val="314820876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smtClean="0"/>
              <a:t>Choice </a:t>
            </a:r>
            <a:r>
              <a:rPr lang="en-GB" dirty="0"/>
              <a:t>of Operators</a:t>
            </a:r>
          </a:p>
        </p:txBody>
      </p:sp>
      <p:sp>
        <p:nvSpPr>
          <p:cNvPr id="15363" name="Rectangle 3"/>
          <p:cNvSpPr>
            <a:spLocks noGrp="1" noChangeArrowheads="1"/>
          </p:cNvSpPr>
          <p:nvPr>
            <p:ph idx="1"/>
          </p:nvPr>
        </p:nvSpPr>
        <p:spPr/>
        <p:txBody>
          <a:bodyPr/>
          <a:lstStyle/>
          <a:p>
            <a:r>
              <a:rPr lang="en-GB" sz="2400"/>
              <a:t>There are theoretical advantages to using a local search with a move operator that is DIFFERENT to the move operators used by mutation  and crossover cf. Krasnogor (2002)</a:t>
            </a:r>
          </a:p>
          <a:p>
            <a:r>
              <a:rPr lang="en-GB" sz="2400"/>
              <a:t>Can be helpful since local optimum on one landscape might be point on a slope on another</a:t>
            </a:r>
          </a:p>
          <a:p>
            <a:r>
              <a:rPr lang="en-GB" sz="2400"/>
              <a:t>Easy implementation is to use a range of local search operators, with mechanism for choosing which to use. (Similar to  Variable Neighbourhood Search</a:t>
            </a:r>
            <a:r>
              <a:rPr lang="en-GB"/>
              <a:t>) </a:t>
            </a:r>
          </a:p>
          <a:p>
            <a:r>
              <a:rPr lang="en-GB" sz="2400"/>
              <a:t>This could be learned &amp; adapted on-line (e.g. Krasnogor &amp; Smith 2001)</a:t>
            </a:r>
          </a:p>
        </p:txBody>
      </p:sp>
      <p:sp>
        <p:nvSpPr>
          <p:cNvPr id="2" name="Slide Number Placeholder 1"/>
          <p:cNvSpPr>
            <a:spLocks noGrp="1"/>
          </p:cNvSpPr>
          <p:nvPr>
            <p:ph type="sldNum" sz="quarter" idx="12"/>
          </p:nvPr>
        </p:nvSpPr>
        <p:spPr/>
        <p:txBody>
          <a:bodyPr/>
          <a:lstStyle/>
          <a:p>
            <a:fld id="{4D2C79EF-7848-4BB8-9EAD-361897B20434}" type="slidenum">
              <a:rPr lang="nl-NL" smtClean="0"/>
              <a:pPr/>
              <a:t>23</a:t>
            </a:fld>
            <a:endParaRPr lang="nl-NL" dirty="0"/>
          </a:p>
        </p:txBody>
      </p:sp>
    </p:spTree>
    <p:extLst>
      <p:ext uri="{BB962C8B-B14F-4D97-AF65-F5344CB8AC3E}">
        <p14:creationId xmlns:p14="http://schemas.microsoft.com/office/powerpoint/2010/main" val="4109077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t>Hybrid Algorithms Summary</a:t>
            </a:r>
          </a:p>
        </p:txBody>
      </p:sp>
      <p:sp>
        <p:nvSpPr>
          <p:cNvPr id="18435" name="Rectangle 3"/>
          <p:cNvSpPr>
            <a:spLocks noGrp="1" noChangeArrowheads="1"/>
          </p:cNvSpPr>
          <p:nvPr>
            <p:ph idx="1"/>
          </p:nvPr>
        </p:nvSpPr>
        <p:spPr/>
        <p:txBody>
          <a:bodyPr/>
          <a:lstStyle/>
          <a:p>
            <a:r>
              <a:rPr lang="en-GB" sz="2400" dirty="0"/>
              <a:t>It is common practice to hybridise EA’s when using them in a real world context.</a:t>
            </a:r>
          </a:p>
          <a:p>
            <a:r>
              <a:rPr lang="sl-SI" dirty="0"/>
              <a:t>T</a:t>
            </a:r>
            <a:r>
              <a:rPr lang="en-GB" sz="2400" dirty="0" smtClean="0"/>
              <a:t>his </a:t>
            </a:r>
            <a:r>
              <a:rPr lang="en-GB" sz="2400" dirty="0"/>
              <a:t>may involve the use of operators from other algorithms which have already been used on the problem (e.g. 2-opt for TSP), or the incorporation of domain-specific knowledge (</a:t>
            </a:r>
            <a:r>
              <a:rPr lang="en-GB" sz="2400" dirty="0" err="1" smtClean="0"/>
              <a:t>e.g</a:t>
            </a:r>
            <a:r>
              <a:rPr lang="sl-SI" sz="2400" dirty="0" smtClean="0"/>
              <a:t>.</a:t>
            </a:r>
            <a:r>
              <a:rPr lang="en-GB" sz="2400" dirty="0" smtClean="0"/>
              <a:t> </a:t>
            </a:r>
            <a:r>
              <a:rPr lang="en-GB" sz="2400" dirty="0"/>
              <a:t>PSP operators)</a:t>
            </a:r>
          </a:p>
          <a:p>
            <a:r>
              <a:rPr lang="en-GB" sz="2400" dirty="0" err="1"/>
              <a:t>Memetic</a:t>
            </a:r>
            <a:r>
              <a:rPr lang="en-GB" sz="2400" dirty="0"/>
              <a:t> algorithms have been shown to be orders of magnitude faster and more accurate than GAs on some problems, and are the “state of the art” on many problems</a:t>
            </a:r>
            <a:endParaRPr lang="en-GB" dirty="0"/>
          </a:p>
          <a:p>
            <a:endParaRPr lang="en-GB" dirty="0"/>
          </a:p>
        </p:txBody>
      </p:sp>
      <p:sp>
        <p:nvSpPr>
          <p:cNvPr id="2" name="Slide Number Placeholder 1"/>
          <p:cNvSpPr>
            <a:spLocks noGrp="1"/>
          </p:cNvSpPr>
          <p:nvPr>
            <p:ph type="sldNum" sz="quarter" idx="12"/>
          </p:nvPr>
        </p:nvSpPr>
        <p:spPr/>
        <p:txBody>
          <a:bodyPr/>
          <a:lstStyle/>
          <a:p>
            <a:fld id="{4D2C79EF-7848-4BB8-9EAD-361897B20434}" type="slidenum">
              <a:rPr lang="nl-NL" smtClean="0"/>
              <a:pPr/>
              <a:t>24</a:t>
            </a:fld>
            <a:endParaRPr lang="nl-NL" dirty="0"/>
          </a:p>
        </p:txBody>
      </p:sp>
    </p:spTree>
    <p:extLst>
      <p:ext uri="{BB962C8B-B14F-4D97-AF65-F5344CB8AC3E}">
        <p14:creationId xmlns:p14="http://schemas.microsoft.com/office/powerpoint/2010/main" val="25935811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a:t>
            </a:r>
            <a:r>
              <a:rPr lang="en-US" dirty="0" err="1" smtClean="0"/>
              <a:t>Memetic</a:t>
            </a:r>
            <a:r>
              <a:rPr lang="en-US" dirty="0" smtClean="0"/>
              <a:t> Algorithm</a:t>
            </a:r>
            <a:endParaRPr lang="en-US" dirty="0"/>
          </a:p>
        </p:txBody>
      </p:sp>
      <p:sp>
        <p:nvSpPr>
          <p:cNvPr id="3" name="Content Placeholder 2"/>
          <p:cNvSpPr>
            <a:spLocks noGrp="1"/>
          </p:cNvSpPr>
          <p:nvPr>
            <p:ph idx="1"/>
          </p:nvPr>
        </p:nvSpPr>
        <p:spPr/>
        <p:txBody>
          <a:bodyPr/>
          <a:lstStyle/>
          <a:p>
            <a:r>
              <a:rPr lang="en-US" dirty="0" smtClean="0"/>
              <a:t>Most important in MA incorporating local search or heuristic improvement is choice of improving move operator</a:t>
            </a:r>
            <a:endParaRPr lang="sl-SI" dirty="0" smtClean="0"/>
          </a:p>
          <a:p>
            <a:pPr marL="0" indent="0">
              <a:buNone/>
            </a:pPr>
            <a:endParaRPr lang="en-US" dirty="0" smtClean="0"/>
          </a:p>
          <a:p>
            <a:r>
              <a:rPr lang="en-US" dirty="0" smtClean="0"/>
              <a:t>Careful consideration</a:t>
            </a:r>
          </a:p>
          <a:p>
            <a:pPr lvl="1"/>
            <a:r>
              <a:rPr lang="en-US" dirty="0" smtClean="0"/>
              <a:t>Using domain-specific information</a:t>
            </a:r>
          </a:p>
          <a:p>
            <a:pPr lvl="1"/>
            <a:r>
              <a:rPr lang="en-US" dirty="0" smtClean="0"/>
              <a:t>Use of multiple local search operators in tandem</a:t>
            </a:r>
          </a:p>
          <a:p>
            <a:pPr lvl="1"/>
            <a:r>
              <a:rPr lang="en-US" dirty="0" smtClean="0"/>
              <a:t>Adding </a:t>
            </a:r>
            <a:r>
              <a:rPr lang="sl-SI" dirty="0" smtClean="0"/>
              <a:t>a </a:t>
            </a:r>
            <a:r>
              <a:rPr lang="en-US" dirty="0" smtClean="0"/>
              <a:t>gene </a:t>
            </a:r>
            <a:r>
              <a:rPr lang="sl-SI" dirty="0" err="1" smtClean="0"/>
              <a:t>indicating</a:t>
            </a:r>
            <a:r>
              <a:rPr lang="sl-SI" dirty="0" smtClean="0"/>
              <a:t> </a:t>
            </a:r>
            <a:r>
              <a:rPr lang="sl-SI" dirty="0" err="1" smtClean="0"/>
              <a:t>which</a:t>
            </a:r>
            <a:r>
              <a:rPr lang="sl-SI" dirty="0" smtClean="0"/>
              <a:t> </a:t>
            </a:r>
            <a:r>
              <a:rPr lang="sl-SI" dirty="0" err="1" smtClean="0"/>
              <a:t>local</a:t>
            </a:r>
            <a:r>
              <a:rPr lang="sl-SI" dirty="0" smtClean="0"/>
              <a:t> </a:t>
            </a:r>
            <a:r>
              <a:rPr lang="sl-SI" dirty="0" err="1" smtClean="0"/>
              <a:t>search</a:t>
            </a:r>
            <a:r>
              <a:rPr lang="sl-SI" dirty="0" smtClean="0"/>
              <a:t> operator to </a:t>
            </a:r>
            <a:r>
              <a:rPr lang="sl-SI" dirty="0" err="1" smtClean="0"/>
              <a:t>use</a:t>
            </a:r>
            <a:r>
              <a:rPr lang="sl-SI" dirty="0" smtClean="0"/>
              <a:t> </a:t>
            </a:r>
            <a:r>
              <a:rPr lang="en-US" dirty="0" smtClean="0"/>
              <a:t>(inherited</a:t>
            </a:r>
            <a:r>
              <a:rPr lang="sl-SI" dirty="0" smtClean="0"/>
              <a:t> </a:t>
            </a:r>
            <a:r>
              <a:rPr lang="sl-SI" dirty="0" err="1" smtClean="0"/>
              <a:t>from</a:t>
            </a:r>
            <a:r>
              <a:rPr lang="sl-SI" dirty="0" smtClean="0"/>
              <a:t> </a:t>
            </a:r>
            <a:r>
              <a:rPr lang="sl-SI" dirty="0" err="1" smtClean="0"/>
              <a:t>parents</a:t>
            </a:r>
            <a:r>
              <a:rPr lang="sl-SI" dirty="0" smtClean="0"/>
              <a:t>, </a:t>
            </a:r>
            <a:r>
              <a:rPr lang="sl-SI" dirty="0" err="1" smtClean="0"/>
              <a:t>subject</a:t>
            </a:r>
            <a:r>
              <a:rPr lang="sl-SI" dirty="0" smtClean="0"/>
              <a:t> to </a:t>
            </a:r>
            <a:r>
              <a:rPr lang="sl-SI" smtClean="0"/>
              <a:t>mutation</a:t>
            </a:r>
            <a:r>
              <a:rPr lang="en-US" smtClean="0"/>
              <a:t>)</a:t>
            </a:r>
            <a:endParaRPr lang="en-US" dirty="0"/>
          </a:p>
        </p:txBody>
      </p:sp>
      <p:sp>
        <p:nvSpPr>
          <p:cNvPr id="5" name="Slide Number Placeholder 4"/>
          <p:cNvSpPr>
            <a:spLocks noGrp="1"/>
          </p:cNvSpPr>
          <p:nvPr>
            <p:ph type="sldNum" sz="quarter" idx="12"/>
          </p:nvPr>
        </p:nvSpPr>
        <p:spPr/>
        <p:txBody>
          <a:bodyPr/>
          <a:lstStyle/>
          <a:p>
            <a:fld id="{23A85CF2-87A1-424D-AAB4-8DA3F7B30A26}" type="slidenum">
              <a:rPr lang="en-US" smtClean="0"/>
              <a:t>25</a:t>
            </a:fld>
            <a:endParaRPr lang="en-US" dirty="0"/>
          </a:p>
        </p:txBody>
      </p:sp>
    </p:spTree>
    <p:extLst>
      <p:ext uri="{BB962C8B-B14F-4D97-AF65-F5344CB8AC3E}">
        <p14:creationId xmlns:p14="http://schemas.microsoft.com/office/powerpoint/2010/main" val="487994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a:t>
            </a:r>
            <a:r>
              <a:rPr lang="en-US" dirty="0" err="1" smtClean="0"/>
              <a:t>Memetic</a:t>
            </a:r>
            <a:r>
              <a:rPr lang="en-US" dirty="0" smtClean="0"/>
              <a:t> Algorithm</a:t>
            </a:r>
            <a:br>
              <a:rPr lang="en-US" dirty="0" smtClean="0"/>
            </a:br>
            <a:r>
              <a:rPr lang="en-US" dirty="0" smtClean="0"/>
              <a:t>MA generations</a:t>
            </a:r>
            <a:endParaRPr lang="en-US" dirty="0"/>
          </a:p>
        </p:txBody>
      </p:sp>
      <p:sp>
        <p:nvSpPr>
          <p:cNvPr id="3" name="Content Placeholder 2"/>
          <p:cNvSpPr>
            <a:spLocks noGrp="1"/>
          </p:cNvSpPr>
          <p:nvPr>
            <p:ph idx="1"/>
          </p:nvPr>
        </p:nvSpPr>
        <p:spPr/>
        <p:txBody>
          <a:bodyPr/>
          <a:lstStyle/>
          <a:p>
            <a:r>
              <a:rPr lang="en-US" dirty="0" err="1" smtClean="0"/>
              <a:t>Meuth</a:t>
            </a:r>
            <a:r>
              <a:rPr lang="en-US" dirty="0" smtClean="0"/>
              <a:t> et al</a:t>
            </a:r>
            <a:r>
              <a:rPr lang="sl-SI" dirty="0" smtClean="0"/>
              <a:t>.</a:t>
            </a:r>
            <a:r>
              <a:rPr lang="en-US" dirty="0" smtClean="0"/>
              <a:t> defined different MA generations:</a:t>
            </a:r>
          </a:p>
          <a:p>
            <a:pPr lvl="1"/>
            <a:endParaRPr lang="sl-SI" dirty="0" smtClean="0"/>
          </a:p>
          <a:p>
            <a:pPr lvl="1"/>
            <a:r>
              <a:rPr lang="en-US" dirty="0" smtClean="0"/>
              <a:t>First: “Global search paired with local search”</a:t>
            </a:r>
          </a:p>
          <a:p>
            <a:pPr lvl="1"/>
            <a:endParaRPr lang="sl-SI" dirty="0" smtClean="0"/>
          </a:p>
          <a:p>
            <a:pPr lvl="1"/>
            <a:r>
              <a:rPr lang="en-US" dirty="0" smtClean="0"/>
              <a:t>Second: “Global search with multiple local optimizers. </a:t>
            </a:r>
            <a:r>
              <a:rPr lang="en-US" dirty="0" err="1" smtClean="0"/>
              <a:t>Memetic</a:t>
            </a:r>
            <a:r>
              <a:rPr lang="en-US" dirty="0" smtClean="0"/>
              <a:t> information (choice of optimizer) passed to offspring (Lamarckian evolution)”</a:t>
            </a:r>
          </a:p>
          <a:p>
            <a:pPr lvl="1"/>
            <a:endParaRPr lang="sl-SI" dirty="0" smtClean="0"/>
          </a:p>
          <a:p>
            <a:pPr lvl="1"/>
            <a:r>
              <a:rPr lang="en-US" dirty="0" smtClean="0"/>
              <a:t>Third: “Global search with multiple local </a:t>
            </a:r>
            <a:r>
              <a:rPr lang="en-US" dirty="0" err="1" smtClean="0"/>
              <a:t>optmizers</a:t>
            </a:r>
            <a:r>
              <a:rPr lang="en-US" dirty="0" smtClean="0"/>
              <a:t>. </a:t>
            </a:r>
            <a:r>
              <a:rPr lang="en-US" dirty="0" err="1" smtClean="0"/>
              <a:t>Memetic</a:t>
            </a:r>
            <a:r>
              <a:rPr lang="en-US" dirty="0" smtClean="0"/>
              <a:t> information (choice of local optimizer) passes to offspring (Lamarckian evolution). A mapping between evolutionary trajectory and choice of local optimizer is learned”</a:t>
            </a:r>
            <a:endParaRPr lang="en-US" dirty="0"/>
          </a:p>
        </p:txBody>
      </p:sp>
      <p:sp>
        <p:nvSpPr>
          <p:cNvPr id="5" name="Slide Number Placeholder 4"/>
          <p:cNvSpPr>
            <a:spLocks noGrp="1"/>
          </p:cNvSpPr>
          <p:nvPr>
            <p:ph type="sldNum" sz="quarter" idx="12"/>
          </p:nvPr>
        </p:nvSpPr>
        <p:spPr/>
        <p:txBody>
          <a:bodyPr/>
          <a:lstStyle/>
          <a:p>
            <a:fld id="{23A85CF2-87A1-424D-AAB4-8DA3F7B30A26}" type="slidenum">
              <a:rPr lang="en-US" smtClean="0"/>
              <a:t>26</a:t>
            </a:fld>
            <a:endParaRPr lang="en-US" dirty="0"/>
          </a:p>
        </p:txBody>
      </p:sp>
    </p:spTree>
    <p:extLst>
      <p:ext uri="{BB962C8B-B14F-4D97-AF65-F5344CB8AC3E}">
        <p14:creationId xmlns:p14="http://schemas.microsoft.com/office/powerpoint/2010/main" val="3575069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Warning: Memetic Overkill</a:t>
            </a:r>
          </a:p>
        </p:txBody>
      </p:sp>
      <p:sp>
        <p:nvSpPr>
          <p:cNvPr id="45059" name="Rectangle 3"/>
          <p:cNvSpPr>
            <a:spLocks noGrp="1" noChangeArrowheads="1"/>
          </p:cNvSpPr>
          <p:nvPr>
            <p:ph idx="1"/>
          </p:nvPr>
        </p:nvSpPr>
        <p:spPr/>
        <p:txBody>
          <a:bodyPr>
            <a:normAutofit/>
          </a:bodyPr>
          <a:lstStyle/>
          <a:p>
            <a:r>
              <a:rPr lang="en-GB" dirty="0" err="1"/>
              <a:t>Craenen</a:t>
            </a:r>
            <a:r>
              <a:rPr lang="en-GB" dirty="0"/>
              <a:t> and </a:t>
            </a:r>
            <a:r>
              <a:rPr lang="en-GB" dirty="0" err="1"/>
              <a:t>Eiben</a:t>
            </a:r>
            <a:r>
              <a:rPr lang="en-GB" dirty="0"/>
              <a:t> (</a:t>
            </a:r>
            <a:r>
              <a:rPr lang="en-GB" dirty="0" smtClean="0"/>
              <a:t>CEC</a:t>
            </a:r>
            <a:r>
              <a:rPr lang="sl-SI" dirty="0" smtClean="0"/>
              <a:t> </a:t>
            </a:r>
            <a:r>
              <a:rPr lang="en-GB" dirty="0" smtClean="0"/>
              <a:t>2005</a:t>
            </a:r>
            <a:r>
              <a:rPr lang="en-GB" dirty="0"/>
              <a:t>) solve CSPs with hybrid EAs, i.e., </a:t>
            </a:r>
            <a:r>
              <a:rPr lang="en-GB" dirty="0" err="1"/>
              <a:t>memetic</a:t>
            </a:r>
            <a:r>
              <a:rPr lang="en-GB" dirty="0"/>
              <a:t> algorithms</a:t>
            </a:r>
          </a:p>
          <a:p>
            <a:endParaRPr lang="sl-SI" dirty="0" smtClean="0"/>
          </a:p>
          <a:p>
            <a:r>
              <a:rPr lang="en-GB" dirty="0" smtClean="0"/>
              <a:t>3 </a:t>
            </a:r>
            <a:r>
              <a:rPr lang="en-GB" dirty="0"/>
              <a:t>out of best 4 </a:t>
            </a:r>
            <a:r>
              <a:rPr lang="en-GB" dirty="0" smtClean="0"/>
              <a:t>MAs </a:t>
            </a:r>
            <a:r>
              <a:rPr lang="en-GB" dirty="0"/>
              <a:t>become better after “switching off evolution”:</a:t>
            </a:r>
          </a:p>
          <a:p>
            <a:pPr lvl="1"/>
            <a:r>
              <a:rPr lang="en-GB" dirty="0"/>
              <a:t>No selection (uniform random choices)</a:t>
            </a:r>
          </a:p>
          <a:p>
            <a:pPr lvl="1"/>
            <a:r>
              <a:rPr lang="en-GB" dirty="0"/>
              <a:t>No population (pop size = 1)</a:t>
            </a:r>
          </a:p>
          <a:p>
            <a:endParaRPr lang="sl-SI" dirty="0" smtClean="0"/>
          </a:p>
          <a:p>
            <a:r>
              <a:rPr lang="en-GB" dirty="0" smtClean="0"/>
              <a:t>Irony</a:t>
            </a:r>
            <a:r>
              <a:rPr lang="en-GB" dirty="0"/>
              <a:t>: heuristics were added to EAs to </a:t>
            </a:r>
            <a:r>
              <a:rPr lang="en-GB" dirty="0" smtClean="0"/>
              <a:t>imp</a:t>
            </a:r>
            <a:r>
              <a:rPr lang="sl-SI" dirty="0" err="1" smtClean="0"/>
              <a:t>ro</a:t>
            </a:r>
            <a:r>
              <a:rPr lang="en-GB" dirty="0" err="1" smtClean="0"/>
              <a:t>ve</a:t>
            </a:r>
            <a:r>
              <a:rPr lang="en-GB" dirty="0" smtClean="0"/>
              <a:t> </a:t>
            </a:r>
            <a:r>
              <a:rPr lang="en-GB" dirty="0"/>
              <a:t>them, removing the “E” gives the best result</a:t>
            </a:r>
          </a:p>
        </p:txBody>
      </p:sp>
      <p:sp>
        <p:nvSpPr>
          <p:cNvPr id="2" name="Slide Number Placeholder 1"/>
          <p:cNvSpPr>
            <a:spLocks noGrp="1"/>
          </p:cNvSpPr>
          <p:nvPr>
            <p:ph type="sldNum" sz="quarter" idx="12"/>
          </p:nvPr>
        </p:nvSpPr>
        <p:spPr/>
        <p:txBody>
          <a:bodyPr/>
          <a:lstStyle/>
          <a:p>
            <a:fld id="{4D2C79EF-7848-4BB8-9EAD-361897B20434}" type="slidenum">
              <a:rPr lang="nl-NL" smtClean="0"/>
              <a:pPr/>
              <a:t>27</a:t>
            </a:fld>
            <a:endParaRPr lang="nl-NL" dirty="0"/>
          </a:p>
        </p:txBody>
      </p:sp>
    </p:spTree>
    <p:extLst>
      <p:ext uri="{BB962C8B-B14F-4D97-AF65-F5344CB8AC3E}">
        <p14:creationId xmlns:p14="http://schemas.microsoft.com/office/powerpoint/2010/main" val="4015199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p:txBody>
          <a:bodyPr/>
          <a:lstStyle/>
          <a:p>
            <a:r>
              <a:rPr lang="en-GB" dirty="0"/>
              <a:t>Why Hybridise</a:t>
            </a:r>
          </a:p>
        </p:txBody>
      </p:sp>
      <p:sp>
        <p:nvSpPr>
          <p:cNvPr id="20483" name="Rectangle 1027"/>
          <p:cNvSpPr>
            <a:spLocks noGrp="1" noChangeArrowheads="1"/>
          </p:cNvSpPr>
          <p:nvPr>
            <p:ph idx="1"/>
          </p:nvPr>
        </p:nvSpPr>
        <p:spPr/>
        <p:txBody>
          <a:bodyPr>
            <a:normAutofit/>
          </a:bodyPr>
          <a:lstStyle/>
          <a:p>
            <a:r>
              <a:rPr lang="en-GB" dirty="0"/>
              <a:t>Might want to put in EA as part of larger system</a:t>
            </a:r>
          </a:p>
          <a:p>
            <a:endParaRPr lang="sl-SI" dirty="0" smtClean="0"/>
          </a:p>
          <a:p>
            <a:r>
              <a:rPr lang="en-GB" dirty="0" smtClean="0"/>
              <a:t>Might </a:t>
            </a:r>
            <a:r>
              <a:rPr lang="en-GB" dirty="0"/>
              <a:t>be looking to improve on existing techniques but not re-invent wheel</a:t>
            </a:r>
          </a:p>
          <a:p>
            <a:endParaRPr lang="sl-SI" dirty="0" smtClean="0"/>
          </a:p>
          <a:p>
            <a:r>
              <a:rPr lang="en-GB" dirty="0" smtClean="0"/>
              <a:t>Might </a:t>
            </a:r>
            <a:r>
              <a:rPr lang="en-GB" dirty="0"/>
              <a:t>be looking to improve EA search for good solutions </a:t>
            </a:r>
          </a:p>
        </p:txBody>
      </p:sp>
      <p:sp>
        <p:nvSpPr>
          <p:cNvPr id="2" name="Slide Number Placeholder 1"/>
          <p:cNvSpPr>
            <a:spLocks noGrp="1"/>
          </p:cNvSpPr>
          <p:nvPr>
            <p:ph type="sldNum" sz="quarter" idx="12"/>
          </p:nvPr>
        </p:nvSpPr>
        <p:spPr/>
        <p:txBody>
          <a:bodyPr/>
          <a:lstStyle/>
          <a:p>
            <a:fld id="{4D2C79EF-7848-4BB8-9EAD-361897B20434}" type="slidenum">
              <a:rPr lang="nl-NL" smtClean="0"/>
              <a:pPr/>
              <a:t>2</a:t>
            </a:fld>
            <a:endParaRPr lang="nl-NL" dirty="0"/>
          </a:p>
        </p:txBody>
      </p:sp>
    </p:spTree>
    <p:extLst>
      <p:ext uri="{BB962C8B-B14F-4D97-AF65-F5344CB8AC3E}">
        <p14:creationId xmlns:p14="http://schemas.microsoft.com/office/powerpoint/2010/main" val="332584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dirty="0"/>
              <a:t>Why Hybridise</a:t>
            </a:r>
            <a:r>
              <a:rPr lang="en-GB" sz="3200" dirty="0" smtClean="0"/>
              <a:t/>
            </a:r>
            <a:br>
              <a:rPr lang="en-GB" sz="3200" dirty="0" smtClean="0"/>
            </a:br>
            <a:r>
              <a:rPr lang="en-GB" sz="3200" dirty="0" err="1" smtClean="0"/>
              <a:t>Michalewicz’s</a:t>
            </a:r>
            <a:r>
              <a:rPr lang="en-GB" sz="3200" dirty="0" smtClean="0"/>
              <a:t>  </a:t>
            </a:r>
            <a:r>
              <a:rPr lang="en-GB" sz="3200" dirty="0"/>
              <a:t>view on EAs in context</a:t>
            </a:r>
          </a:p>
        </p:txBody>
      </p:sp>
      <p:sp>
        <p:nvSpPr>
          <p:cNvPr id="2" name="Slide Number Placeholder 1"/>
          <p:cNvSpPr>
            <a:spLocks noGrp="1"/>
          </p:cNvSpPr>
          <p:nvPr>
            <p:ph type="sldNum" sz="quarter" idx="12"/>
          </p:nvPr>
        </p:nvSpPr>
        <p:spPr/>
        <p:txBody>
          <a:bodyPr/>
          <a:lstStyle/>
          <a:p>
            <a:fld id="{EB32F92A-7DCF-4BBA-8397-338FF7F2D007}" type="slidenum">
              <a:rPr lang="nl-NL" smtClean="0"/>
              <a:pPr/>
              <a:t>3</a:t>
            </a:fld>
            <a:endParaRPr lang="nl-NL"/>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451" y="1698926"/>
            <a:ext cx="6870787" cy="45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082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GB" dirty="0" smtClean="0"/>
              <a:t>What is a </a:t>
            </a:r>
            <a:r>
              <a:rPr lang="en-GB" dirty="0" err="1" smtClean="0"/>
              <a:t>Memetic</a:t>
            </a:r>
            <a:r>
              <a:rPr lang="en-GB" dirty="0" smtClean="0"/>
              <a:t> Algorithm?</a:t>
            </a:r>
            <a:endParaRPr lang="en-GB" dirty="0"/>
          </a:p>
        </p:txBody>
      </p:sp>
      <p:sp>
        <p:nvSpPr>
          <p:cNvPr id="6147" name="Rectangle 1027"/>
          <p:cNvSpPr>
            <a:spLocks noGrp="1" noChangeArrowheads="1"/>
          </p:cNvSpPr>
          <p:nvPr>
            <p:ph idx="1"/>
          </p:nvPr>
        </p:nvSpPr>
        <p:spPr/>
        <p:txBody>
          <a:bodyPr>
            <a:normAutofit/>
          </a:bodyPr>
          <a:lstStyle/>
          <a:p>
            <a:pPr>
              <a:lnSpc>
                <a:spcPct val="90000"/>
              </a:lnSpc>
            </a:pPr>
            <a:r>
              <a:rPr lang="en-GB" dirty="0"/>
              <a:t>The combination of Evolutionary Algorithms with Local Search Operators that work within the EA loop has been termed “</a:t>
            </a:r>
            <a:r>
              <a:rPr lang="en-GB" dirty="0" err="1"/>
              <a:t>Memetic</a:t>
            </a:r>
            <a:r>
              <a:rPr lang="en-GB" dirty="0"/>
              <a:t> Algorithms</a:t>
            </a:r>
            <a:r>
              <a:rPr lang="en-GB" dirty="0" smtClean="0"/>
              <a:t>”</a:t>
            </a:r>
            <a:endParaRPr lang="sl-SI" dirty="0" smtClean="0"/>
          </a:p>
          <a:p>
            <a:pPr>
              <a:lnSpc>
                <a:spcPct val="90000"/>
              </a:lnSpc>
            </a:pPr>
            <a:endParaRPr lang="sl-SI" dirty="0"/>
          </a:p>
          <a:p>
            <a:pPr>
              <a:lnSpc>
                <a:spcPct val="90000"/>
              </a:lnSpc>
            </a:pPr>
            <a:r>
              <a:rPr lang="en-GB" dirty="0" smtClean="0"/>
              <a:t>Term </a:t>
            </a:r>
            <a:r>
              <a:rPr lang="en-GB" dirty="0"/>
              <a:t>also applies to EAs that use </a:t>
            </a:r>
            <a:r>
              <a:rPr lang="en-GB" dirty="0" smtClean="0"/>
              <a:t>instance</a:t>
            </a:r>
            <a:r>
              <a:rPr lang="sl-SI" dirty="0" smtClean="0"/>
              <a:t>-</a:t>
            </a:r>
            <a:r>
              <a:rPr lang="en-GB" dirty="0" smtClean="0"/>
              <a:t>specific </a:t>
            </a:r>
            <a:r>
              <a:rPr lang="en-GB" dirty="0"/>
              <a:t>knowledge in operators</a:t>
            </a:r>
          </a:p>
          <a:p>
            <a:pPr>
              <a:lnSpc>
                <a:spcPct val="90000"/>
              </a:lnSpc>
            </a:pPr>
            <a:endParaRPr lang="sl-SI" dirty="0" smtClean="0"/>
          </a:p>
          <a:p>
            <a:pPr>
              <a:lnSpc>
                <a:spcPct val="90000"/>
              </a:lnSpc>
            </a:pPr>
            <a:r>
              <a:rPr lang="en-GB" dirty="0" err="1" smtClean="0"/>
              <a:t>Memetic</a:t>
            </a:r>
            <a:r>
              <a:rPr lang="en-GB" dirty="0" smtClean="0"/>
              <a:t> </a:t>
            </a:r>
            <a:r>
              <a:rPr lang="en-GB" dirty="0"/>
              <a:t>Algorithms have been shown to be orders of magnitude faster and more accurate than EAs on some problems, and are the “state of the art” on many problems</a:t>
            </a:r>
          </a:p>
        </p:txBody>
      </p:sp>
      <p:sp>
        <p:nvSpPr>
          <p:cNvPr id="2" name="Slide Number Placeholder 1"/>
          <p:cNvSpPr>
            <a:spLocks noGrp="1"/>
          </p:cNvSpPr>
          <p:nvPr>
            <p:ph type="sldNum" sz="quarter" idx="12"/>
          </p:nvPr>
        </p:nvSpPr>
        <p:spPr/>
        <p:txBody>
          <a:bodyPr/>
          <a:lstStyle/>
          <a:p>
            <a:fld id="{4D2C79EF-7848-4BB8-9EAD-361897B20434}" type="slidenum">
              <a:rPr lang="nl-NL" smtClean="0"/>
              <a:pPr/>
              <a:t>4</a:t>
            </a:fld>
            <a:endParaRPr lang="nl-NL" dirty="0"/>
          </a:p>
        </p:txBody>
      </p:sp>
    </p:spTree>
    <p:extLst>
      <p:ext uri="{BB962C8B-B14F-4D97-AF65-F5344CB8AC3E}">
        <p14:creationId xmlns:p14="http://schemas.microsoft.com/office/powerpoint/2010/main" val="106119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GB" dirty="0"/>
              <a:t>Where to </a:t>
            </a:r>
            <a:r>
              <a:rPr lang="en-GB" dirty="0" smtClean="0"/>
              <a:t>Hybridise:</a:t>
            </a:r>
            <a:endParaRPr lang="en-GB" dirty="0">
              <a:solidFill>
                <a:srgbClr val="0000FF"/>
              </a:solidFill>
            </a:endParaRPr>
          </a:p>
        </p:txBody>
      </p:sp>
      <p:sp>
        <p:nvSpPr>
          <p:cNvPr id="2" name="Slide Number Placeholder 1"/>
          <p:cNvSpPr>
            <a:spLocks noGrp="1"/>
          </p:cNvSpPr>
          <p:nvPr>
            <p:ph type="sldNum" sz="quarter" idx="12"/>
          </p:nvPr>
        </p:nvSpPr>
        <p:spPr/>
        <p:txBody>
          <a:bodyPr/>
          <a:lstStyle/>
          <a:p>
            <a:fld id="{EB32F92A-7DCF-4BBA-8397-338FF7F2D007}" type="slidenum">
              <a:rPr lang="nl-NL" smtClean="0"/>
              <a:pPr/>
              <a:t>5</a:t>
            </a:fld>
            <a:endParaRPr lang="nl-NL"/>
          </a:p>
        </p:txBody>
      </p:sp>
      <p:sp>
        <p:nvSpPr>
          <p:cNvPr id="4" name="Footer Placeholder 3"/>
          <p:cNvSpPr>
            <a:spLocks noGrp="1"/>
          </p:cNvSpPr>
          <p:nvPr>
            <p:ph type="ftr" sz="quarter" idx="11"/>
          </p:nvPr>
        </p:nvSpPr>
        <p:spPr/>
        <p:txBody>
          <a:bodyPr/>
          <a:lstStyle/>
          <a:p>
            <a:r>
              <a:rPr lang="en-US" smtClean="0"/>
              <a:t>A.E. Eiben and J.E. Smith, Introduction to Evolutionary Computing 2014, Chapter 7</a:t>
            </a:r>
            <a:endParaRPr lang="en-US" dirty="0"/>
          </a:p>
        </p:txBody>
      </p:sp>
    </p:spTree>
    <p:extLst>
      <p:ext uri="{BB962C8B-B14F-4D97-AF65-F5344CB8AC3E}">
        <p14:creationId xmlns:p14="http://schemas.microsoft.com/office/powerpoint/2010/main" val="186269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a:t>Incorporating good </a:t>
            </a:r>
            <a:r>
              <a:rPr lang="en-GB" dirty="0" smtClean="0"/>
              <a:t>solutions:</a:t>
            </a:r>
            <a:r>
              <a:rPr lang="en-GB" sz="3200" dirty="0" smtClean="0"/>
              <a:t/>
            </a:r>
            <a:br>
              <a:rPr lang="en-GB" sz="3200" dirty="0" smtClean="0"/>
            </a:br>
            <a:r>
              <a:rPr lang="en-GB" sz="3200" dirty="0" smtClean="0"/>
              <a:t>Heuristics </a:t>
            </a:r>
            <a:r>
              <a:rPr lang="en-GB" sz="3200" dirty="0"/>
              <a:t>for </a:t>
            </a:r>
            <a:r>
              <a:rPr lang="en-GB" sz="3200" dirty="0" smtClean="0"/>
              <a:t>Initialising Population</a:t>
            </a:r>
            <a:endParaRPr lang="en-GB" dirty="0"/>
          </a:p>
        </p:txBody>
      </p:sp>
      <p:sp>
        <p:nvSpPr>
          <p:cNvPr id="4099" name="Rectangle 3"/>
          <p:cNvSpPr>
            <a:spLocks noGrp="1" noChangeArrowheads="1"/>
          </p:cNvSpPr>
          <p:nvPr>
            <p:ph idx="1"/>
          </p:nvPr>
        </p:nvSpPr>
        <p:spPr/>
        <p:txBody>
          <a:bodyPr>
            <a:normAutofit/>
          </a:bodyPr>
          <a:lstStyle/>
          <a:p>
            <a:pPr>
              <a:lnSpc>
                <a:spcPct val="90000"/>
              </a:lnSpc>
            </a:pPr>
            <a:r>
              <a:rPr lang="en-GB" dirty="0" err="1"/>
              <a:t>Bramlette</a:t>
            </a:r>
            <a:r>
              <a:rPr lang="en-GB" dirty="0"/>
              <a:t> ran experiments with limited time scale and suggested holding a </a:t>
            </a:r>
            <a:r>
              <a:rPr lang="en-GB" i="1" dirty="0"/>
              <a:t>n</a:t>
            </a:r>
            <a:r>
              <a:rPr lang="en-GB" dirty="0"/>
              <a:t>-way tournament amongst randomly created solutions to pick initial population </a:t>
            </a:r>
          </a:p>
          <a:p>
            <a:pPr lvl="1">
              <a:lnSpc>
                <a:spcPct val="90000"/>
              </a:lnSpc>
              <a:buFontTx/>
              <a:buNone/>
            </a:pPr>
            <a:r>
              <a:rPr lang="en-GB" dirty="0"/>
              <a:t>(</a:t>
            </a:r>
            <a:r>
              <a:rPr lang="en-GB" dirty="0" err="1"/>
              <a:t>n.b.</a:t>
            </a:r>
            <a:r>
              <a:rPr lang="en-GB" dirty="0"/>
              <a:t> NOT the same as taking the best </a:t>
            </a:r>
            <a:r>
              <a:rPr lang="en-GB" i="1" dirty="0" err="1"/>
              <a:t>popsize</a:t>
            </a:r>
            <a:r>
              <a:rPr lang="en-GB" i="1" dirty="0"/>
              <a:t> </a:t>
            </a:r>
            <a:r>
              <a:rPr lang="en-GB" dirty="0"/>
              <a:t> of </a:t>
            </a:r>
            <a:r>
              <a:rPr lang="en-GB" i="1" dirty="0" err="1"/>
              <a:t>n.popsize</a:t>
            </a:r>
            <a:r>
              <a:rPr lang="en-GB" dirty="0"/>
              <a:t> random points)</a:t>
            </a:r>
          </a:p>
          <a:p>
            <a:pPr>
              <a:lnSpc>
                <a:spcPct val="90000"/>
              </a:lnSpc>
            </a:pPr>
            <a:endParaRPr lang="sl-SI" dirty="0" smtClean="0"/>
          </a:p>
          <a:p>
            <a:pPr>
              <a:lnSpc>
                <a:spcPct val="90000"/>
              </a:lnSpc>
            </a:pPr>
            <a:r>
              <a:rPr lang="en-GB" dirty="0" smtClean="0"/>
              <a:t>Multi-Start </a:t>
            </a:r>
            <a:r>
              <a:rPr lang="en-GB" dirty="0"/>
              <a:t>Local Search is another option: pick </a:t>
            </a:r>
            <a:r>
              <a:rPr lang="en-GB" i="1" dirty="0" err="1"/>
              <a:t>popsize</a:t>
            </a:r>
            <a:r>
              <a:rPr lang="en-GB" dirty="0"/>
              <a:t> points at random to climb from</a:t>
            </a:r>
          </a:p>
          <a:p>
            <a:pPr>
              <a:lnSpc>
                <a:spcPct val="90000"/>
              </a:lnSpc>
            </a:pPr>
            <a:endParaRPr lang="sl-SI" dirty="0" smtClean="0"/>
          </a:p>
          <a:p>
            <a:pPr>
              <a:lnSpc>
                <a:spcPct val="90000"/>
              </a:lnSpc>
            </a:pPr>
            <a:r>
              <a:rPr lang="en-GB" dirty="0" smtClean="0"/>
              <a:t>Constructive </a:t>
            </a:r>
            <a:r>
              <a:rPr lang="en-GB" dirty="0"/>
              <a:t>Heuristics often exist</a:t>
            </a:r>
            <a:endParaRPr lang="en-GB" sz="3200" dirty="0"/>
          </a:p>
        </p:txBody>
      </p:sp>
      <p:sp>
        <p:nvSpPr>
          <p:cNvPr id="2" name="Slide Number Placeholder 1"/>
          <p:cNvSpPr>
            <a:spLocks noGrp="1"/>
          </p:cNvSpPr>
          <p:nvPr>
            <p:ph type="sldNum" sz="quarter" idx="12"/>
          </p:nvPr>
        </p:nvSpPr>
        <p:spPr/>
        <p:txBody>
          <a:bodyPr/>
          <a:lstStyle/>
          <a:p>
            <a:fld id="{4D2C79EF-7848-4BB8-9EAD-361897B20434}" type="slidenum">
              <a:rPr lang="nl-NL" smtClean="0"/>
              <a:pPr/>
              <a:t>6</a:t>
            </a:fld>
            <a:endParaRPr lang="nl-NL" dirty="0"/>
          </a:p>
        </p:txBody>
      </p:sp>
    </p:spTree>
    <p:extLst>
      <p:ext uri="{BB962C8B-B14F-4D97-AF65-F5344CB8AC3E}">
        <p14:creationId xmlns:p14="http://schemas.microsoft.com/office/powerpoint/2010/main" val="301929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Incorporating good </a:t>
            </a:r>
            <a:r>
              <a:rPr lang="en-GB" dirty="0" smtClean="0"/>
              <a:t>solutions:</a:t>
            </a:r>
            <a:br>
              <a:rPr lang="en-GB" dirty="0" smtClean="0"/>
            </a:br>
            <a:r>
              <a:rPr lang="en-GB" dirty="0" smtClean="0"/>
              <a:t>Initialisation </a:t>
            </a:r>
            <a:r>
              <a:rPr lang="en-GB" dirty="0"/>
              <a:t>Issues</a:t>
            </a:r>
          </a:p>
        </p:txBody>
      </p:sp>
      <p:sp>
        <p:nvSpPr>
          <p:cNvPr id="5123" name="Rectangle 3"/>
          <p:cNvSpPr>
            <a:spLocks noGrp="1" noChangeArrowheads="1"/>
          </p:cNvSpPr>
          <p:nvPr>
            <p:ph idx="1"/>
          </p:nvPr>
        </p:nvSpPr>
        <p:spPr/>
        <p:txBody>
          <a:bodyPr>
            <a:normAutofit/>
          </a:bodyPr>
          <a:lstStyle/>
          <a:p>
            <a:pPr>
              <a:lnSpc>
                <a:spcPct val="90000"/>
              </a:lnSpc>
            </a:pPr>
            <a:r>
              <a:rPr lang="en-GB" sz="2400" dirty="0"/>
              <a:t>Another common approach would be to initialise population with solutions already known, or found by another technique (beware, performance may appear to drop at first if local optima on different landscapes do not coincide)</a:t>
            </a:r>
            <a:endParaRPr lang="en-GB" dirty="0"/>
          </a:p>
          <a:p>
            <a:pPr>
              <a:lnSpc>
                <a:spcPct val="90000"/>
              </a:lnSpc>
            </a:pPr>
            <a:endParaRPr lang="sl-SI" sz="2400" dirty="0" smtClean="0"/>
          </a:p>
          <a:p>
            <a:pPr>
              <a:lnSpc>
                <a:spcPct val="90000"/>
              </a:lnSpc>
            </a:pPr>
            <a:r>
              <a:rPr lang="en-GB" sz="2400" dirty="0" smtClean="0"/>
              <a:t>Surry </a:t>
            </a:r>
            <a:r>
              <a:rPr lang="en-GB" sz="2400" dirty="0"/>
              <a:t>&amp; Radcliffe (1994) studied ways of “inoculating” population with solutions gained from previous runs or other algorithms/heuristics</a:t>
            </a:r>
          </a:p>
          <a:p>
            <a:pPr lvl="1">
              <a:lnSpc>
                <a:spcPct val="90000"/>
              </a:lnSpc>
            </a:pPr>
            <a:r>
              <a:rPr lang="en-GB" dirty="0"/>
              <a:t>found </a:t>
            </a:r>
            <a:r>
              <a:rPr lang="en-GB" b="1" i="1" dirty="0"/>
              <a:t>mean</a:t>
            </a:r>
            <a:r>
              <a:rPr lang="en-GB" dirty="0"/>
              <a:t> performance increased as population was biased towards known solutions, </a:t>
            </a:r>
          </a:p>
          <a:p>
            <a:pPr lvl="1">
              <a:lnSpc>
                <a:spcPct val="90000"/>
              </a:lnSpc>
            </a:pPr>
            <a:r>
              <a:rPr lang="en-GB" dirty="0"/>
              <a:t>but </a:t>
            </a:r>
            <a:r>
              <a:rPr lang="en-GB" b="1" i="1" dirty="0"/>
              <a:t>best </a:t>
            </a:r>
            <a:r>
              <a:rPr lang="en-GB" dirty="0"/>
              <a:t>performance came from more random solutions</a:t>
            </a:r>
            <a:endParaRPr lang="en-GB" sz="2800" dirty="0"/>
          </a:p>
        </p:txBody>
      </p:sp>
      <p:sp>
        <p:nvSpPr>
          <p:cNvPr id="2" name="Slide Number Placeholder 1"/>
          <p:cNvSpPr>
            <a:spLocks noGrp="1"/>
          </p:cNvSpPr>
          <p:nvPr>
            <p:ph type="sldNum" sz="quarter" idx="12"/>
          </p:nvPr>
        </p:nvSpPr>
        <p:spPr/>
        <p:txBody>
          <a:bodyPr/>
          <a:lstStyle/>
          <a:p>
            <a:fld id="{4D2C79EF-7848-4BB8-9EAD-361897B20434}" type="slidenum">
              <a:rPr lang="nl-NL" smtClean="0"/>
              <a:pPr/>
              <a:t>7</a:t>
            </a:fld>
            <a:endParaRPr lang="nl-NL" dirty="0"/>
          </a:p>
        </p:txBody>
      </p:sp>
    </p:spTree>
    <p:extLst>
      <p:ext uri="{BB962C8B-B14F-4D97-AF65-F5344CB8AC3E}">
        <p14:creationId xmlns:p14="http://schemas.microsoft.com/office/powerpoint/2010/main" val="1806762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dirty="0"/>
              <a:t>Incorporating good </a:t>
            </a:r>
            <a:r>
              <a:rPr lang="en-GB" dirty="0" smtClean="0"/>
              <a:t>solutions:</a:t>
            </a:r>
            <a:r>
              <a:rPr lang="en-GB" dirty="0"/>
              <a:t/>
            </a:r>
            <a:br>
              <a:rPr lang="en-GB" dirty="0"/>
            </a:br>
            <a:r>
              <a:rPr lang="en-GB" dirty="0"/>
              <a:t>“Intelligent” Operators</a:t>
            </a:r>
          </a:p>
        </p:txBody>
      </p:sp>
      <p:sp>
        <p:nvSpPr>
          <p:cNvPr id="40963" name="Rectangle 3"/>
          <p:cNvSpPr>
            <a:spLocks noGrp="1" noChangeArrowheads="1"/>
          </p:cNvSpPr>
          <p:nvPr>
            <p:ph idx="1"/>
          </p:nvPr>
        </p:nvSpPr>
        <p:spPr/>
        <p:txBody>
          <a:bodyPr>
            <a:normAutofit/>
          </a:bodyPr>
          <a:lstStyle/>
          <a:p>
            <a:pPr>
              <a:lnSpc>
                <a:spcPct val="90000"/>
              </a:lnSpc>
            </a:pPr>
            <a:r>
              <a:rPr lang="en-GB" dirty="0"/>
              <a:t>It is sometimes possible to incorporate problem or instance specific knowledge within crossover or mutation </a:t>
            </a:r>
            <a:r>
              <a:rPr lang="en-GB" dirty="0" smtClean="0"/>
              <a:t>operators</a:t>
            </a:r>
            <a:endParaRPr lang="sl-SI" dirty="0" smtClean="0"/>
          </a:p>
          <a:p>
            <a:pPr marL="0" indent="0">
              <a:lnSpc>
                <a:spcPct val="90000"/>
              </a:lnSpc>
              <a:buNone/>
            </a:pPr>
            <a:endParaRPr lang="en-GB" dirty="0"/>
          </a:p>
          <a:p>
            <a:pPr lvl="1">
              <a:lnSpc>
                <a:spcPct val="90000"/>
              </a:lnSpc>
            </a:pPr>
            <a:r>
              <a:rPr lang="en-GB" dirty="0"/>
              <a:t>E.g. </a:t>
            </a:r>
            <a:r>
              <a:rPr lang="en-GB" dirty="0" err="1"/>
              <a:t>Merz’s</a:t>
            </a:r>
            <a:r>
              <a:rPr lang="en-GB" dirty="0"/>
              <a:t> DPX operator for TSP inherits common sub tours from </a:t>
            </a:r>
            <a:r>
              <a:rPr lang="en-GB" dirty="0" smtClean="0"/>
              <a:t>parents</a:t>
            </a:r>
            <a:r>
              <a:rPr lang="sl-SI" dirty="0" smtClean="0"/>
              <a:t>,</a:t>
            </a:r>
            <a:r>
              <a:rPr lang="en-GB" dirty="0" smtClean="0"/>
              <a:t> </a:t>
            </a:r>
            <a:r>
              <a:rPr lang="en-GB" dirty="0"/>
              <a:t>then connects them using a nearest neighbour </a:t>
            </a:r>
            <a:r>
              <a:rPr lang="en-GB" dirty="0" smtClean="0"/>
              <a:t>heuristic</a:t>
            </a:r>
            <a:endParaRPr lang="sl-SI" dirty="0" smtClean="0"/>
          </a:p>
          <a:p>
            <a:pPr marL="457200" lvl="1" indent="0">
              <a:lnSpc>
                <a:spcPct val="90000"/>
              </a:lnSpc>
              <a:buNone/>
            </a:pPr>
            <a:endParaRPr lang="en-GB" dirty="0"/>
          </a:p>
          <a:p>
            <a:pPr lvl="1">
              <a:lnSpc>
                <a:spcPct val="90000"/>
              </a:lnSpc>
            </a:pPr>
            <a:r>
              <a:rPr lang="en-GB" dirty="0"/>
              <a:t>Smith (97) evolving microprocessor instruction sequences: group instructions (alleles) into classes so mutation is more likely to switch gene to value having a similar </a:t>
            </a:r>
            <a:r>
              <a:rPr lang="en-GB" dirty="0" smtClean="0"/>
              <a:t>effect</a:t>
            </a:r>
            <a:endParaRPr lang="sl-SI" dirty="0" smtClean="0"/>
          </a:p>
          <a:p>
            <a:pPr marL="457200" lvl="1" indent="0">
              <a:lnSpc>
                <a:spcPct val="90000"/>
              </a:lnSpc>
              <a:buNone/>
            </a:pPr>
            <a:endParaRPr lang="en-GB" dirty="0"/>
          </a:p>
          <a:p>
            <a:pPr lvl="1">
              <a:lnSpc>
                <a:spcPct val="90000"/>
              </a:lnSpc>
            </a:pPr>
            <a:r>
              <a:rPr lang="en-GB" dirty="0"/>
              <a:t>Many other examples in literature</a:t>
            </a:r>
          </a:p>
        </p:txBody>
      </p:sp>
      <p:sp>
        <p:nvSpPr>
          <p:cNvPr id="2" name="Slide Number Placeholder 1"/>
          <p:cNvSpPr>
            <a:spLocks noGrp="1"/>
          </p:cNvSpPr>
          <p:nvPr>
            <p:ph type="sldNum" sz="quarter" idx="12"/>
          </p:nvPr>
        </p:nvSpPr>
        <p:spPr/>
        <p:txBody>
          <a:bodyPr/>
          <a:lstStyle/>
          <a:p>
            <a:fld id="{4D2C79EF-7848-4BB8-9EAD-361897B20434}" type="slidenum">
              <a:rPr lang="nl-NL" smtClean="0"/>
              <a:pPr/>
              <a:t>8</a:t>
            </a:fld>
            <a:endParaRPr lang="nl-NL" dirty="0"/>
          </a:p>
        </p:txBody>
      </p:sp>
    </p:spTree>
    <p:extLst>
      <p:ext uri="{BB962C8B-B14F-4D97-AF65-F5344CB8AC3E}">
        <p14:creationId xmlns:p14="http://schemas.microsoft.com/office/powerpoint/2010/main" val="2752644181"/>
      </p:ext>
    </p:extLst>
  </p:cSld>
  <p:clrMapOvr>
    <a:masterClrMapping/>
  </p:clrMapOvr>
</p:sld>
</file>

<file path=ppt/theme/theme1.xml><?xml version="1.0" encoding="utf-8"?>
<a:theme xmlns:a="http://schemas.openxmlformats.org/drawingml/2006/main" name="EC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5440</TotalTime>
  <Words>1733</Words>
  <Application>Microsoft Macintosh PowerPoint</Application>
  <PresentationFormat>Diavoorstelling (4:3)</PresentationFormat>
  <Paragraphs>192</Paragraphs>
  <Slides>28</Slides>
  <Notes>0</Notes>
  <HiddenSlides>0</HiddenSlides>
  <MMClips>0</MMClips>
  <ScaleCrop>false</ScaleCrop>
  <HeadingPairs>
    <vt:vector size="6" baseType="variant">
      <vt:variant>
        <vt:lpstr>Thema</vt:lpstr>
      </vt:variant>
      <vt:variant>
        <vt:i4>1</vt:i4>
      </vt:variant>
      <vt:variant>
        <vt:lpstr>Ingesloten OLE-bronprogramma's</vt:lpstr>
      </vt:variant>
      <vt:variant>
        <vt:i4>1</vt:i4>
      </vt:variant>
      <vt:variant>
        <vt:lpstr>Diatitels</vt:lpstr>
      </vt:variant>
      <vt:variant>
        <vt:i4>28</vt:i4>
      </vt:variant>
    </vt:vector>
  </HeadingPairs>
  <TitlesOfParts>
    <vt:vector size="30" baseType="lpstr">
      <vt:lpstr>EC2014</vt:lpstr>
      <vt:lpstr>Equation</vt:lpstr>
      <vt:lpstr>Evolutionary Computing</vt:lpstr>
      <vt:lpstr>Chapter 10: Hybridisation with Other Techniques: Memetic Algorithms</vt:lpstr>
      <vt:lpstr>Why Hybridise</vt:lpstr>
      <vt:lpstr>Why Hybridise Michalewicz’s  view on EAs in context</vt:lpstr>
      <vt:lpstr>What is a Memetic Algorithm?</vt:lpstr>
      <vt:lpstr>Where to Hybridise:</vt:lpstr>
      <vt:lpstr>Incorporating good solutions: Heuristics for Initialising Population</vt:lpstr>
      <vt:lpstr>Incorporating good solutions: Initialisation Issues</vt:lpstr>
      <vt:lpstr>Incorporating good solutions: “Intelligent” Operators</vt:lpstr>
      <vt:lpstr>Incorporating good solutions Local Search Acting on Offspring</vt:lpstr>
      <vt:lpstr>Local Search and graphs: Local Search</vt:lpstr>
      <vt:lpstr>Local Search and graphs: Landscapes &amp; Graphs</vt:lpstr>
      <vt:lpstr>Local Search and graphs: Example Graphs for Binary Problems</vt:lpstr>
      <vt:lpstr>Local Search and graphs: Graphs</vt:lpstr>
      <vt:lpstr>Local Search and graphs: Pivot Rules</vt:lpstr>
      <vt:lpstr>Local Search and graphs: Variations of Local Search</vt:lpstr>
      <vt:lpstr>Local Search and graphs: Two Models of Lifetime Adaptation</vt:lpstr>
      <vt:lpstr>Local Search and graphs: The Baldwin effect</vt:lpstr>
      <vt:lpstr>Local Search and graphs: Induced landscapes</vt:lpstr>
      <vt:lpstr>Local Search and graphs: Information Use in Local Search</vt:lpstr>
      <vt:lpstr>Diversity</vt:lpstr>
      <vt:lpstr>Diversity: Boltzman MAs: acceptance criteria (1/2)</vt:lpstr>
      <vt:lpstr>Diversity: Boltzman MAs: acceptance criteria (2/2)</vt:lpstr>
      <vt:lpstr>Choice of Operators</vt:lpstr>
      <vt:lpstr>Hybrid Algorithms Summary</vt:lpstr>
      <vt:lpstr>Adaptive Memetic Algorithm</vt:lpstr>
      <vt:lpstr>Adaptive Memetic Algorithm MA generations</vt:lpstr>
      <vt:lpstr>Warning: Memetic Overkill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Evolutionary Computing 2014-</dc:title>
  <dc:creator>Jacqueline Heinerman</dc:creator>
  <cp:lastModifiedBy>Guszti Eiben</cp:lastModifiedBy>
  <cp:revision>205</cp:revision>
  <dcterms:created xsi:type="dcterms:W3CDTF">2014-06-19T13:47:47Z</dcterms:created>
  <dcterms:modified xsi:type="dcterms:W3CDTF">2015-07-02T07:14:14Z</dcterms:modified>
</cp:coreProperties>
</file>