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7" r:id="rId4"/>
    <p:sldId id="261" r:id="rId5"/>
    <p:sldId id="258" r:id="rId6"/>
    <p:sldId id="259" r:id="rId7"/>
    <p:sldId id="262" r:id="rId8"/>
    <p:sldId id="263" r:id="rId9"/>
    <p:sldId id="264" r:id="rId10"/>
    <p:sldId id="265" r:id="rId11"/>
    <p:sldId id="266" r:id="rId12"/>
    <p:sldId id="267" r:id="rId13"/>
    <p:sldId id="270" r:id="rId14"/>
    <p:sldId id="269" r:id="rId15"/>
    <p:sldId id="272"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CFCE1164-EBCF-44AC-A27F-EBE31A5CB7CD}"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09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161F0D6-A2B2-40A6-873B-B8B48CF16486}" type="datetimeFigureOut">
              <a:rPr lang="fr-FR" smtClean="0"/>
              <a:t>12/11/2024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87932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14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30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1999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24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38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44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98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284247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161F0D6-A2B2-40A6-873B-B8B48CF16486}" type="datetimeFigureOut">
              <a:rPr lang="fr-FR" smtClean="0"/>
              <a:t>12/11/2024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CE1164-EBCF-44AC-A27F-EBE31A5CB7CD}"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54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161F0D6-A2B2-40A6-873B-B8B48CF16486}" type="datetimeFigureOut">
              <a:rPr lang="fr-FR" smtClean="0"/>
              <a:t>12/11/2024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325270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161F0D6-A2B2-40A6-873B-B8B48CF16486}" type="datetimeFigureOut">
              <a:rPr lang="fr-FR" smtClean="0"/>
              <a:t>12/11/2024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FCE1164-EBCF-44AC-A27F-EBE31A5CB7CD}"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11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161F0D6-A2B2-40A6-873B-B8B48CF16486}" type="datetimeFigureOut">
              <a:rPr lang="fr-FR" smtClean="0"/>
              <a:t>12/11/2024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FCE1164-EBCF-44AC-A27F-EBE31A5CB7CD}"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761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F0D6-A2B2-40A6-873B-B8B48CF16486}" type="datetimeFigureOut">
              <a:rPr lang="fr-FR" smtClean="0"/>
              <a:t>12/11/2024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318858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161F0D6-A2B2-40A6-873B-B8B48CF16486}" type="datetimeFigureOut">
              <a:rPr lang="fr-FR" smtClean="0"/>
              <a:t>12/11/2024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CE1164-EBCF-44AC-A27F-EBE31A5CB7CD}"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21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161F0D6-A2B2-40A6-873B-B8B48CF16486}" type="datetimeFigureOut">
              <a:rPr lang="fr-FR" smtClean="0"/>
              <a:t>12/11/2024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CE1164-EBCF-44AC-A27F-EBE31A5CB7CD}" type="slidenum">
              <a:rPr lang="fr-FR" smtClean="0"/>
              <a:t>‹N°›</a:t>
            </a:fld>
            <a:endParaRPr lang="fr-FR"/>
          </a:p>
        </p:txBody>
      </p:sp>
    </p:spTree>
    <p:extLst>
      <p:ext uri="{BB962C8B-B14F-4D97-AF65-F5344CB8AC3E}">
        <p14:creationId xmlns:p14="http://schemas.microsoft.com/office/powerpoint/2010/main" val="290679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61F0D6-A2B2-40A6-873B-B8B48CF16486}" type="datetimeFigureOut">
              <a:rPr lang="fr-FR" smtClean="0"/>
              <a:t>12/11/2024</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CE1164-EBCF-44AC-A27F-EBE31A5CB7CD}" type="slidenum">
              <a:rPr lang="fr-FR" smtClean="0"/>
              <a:t>‹N°›</a:t>
            </a:fld>
            <a:endParaRPr lang="fr-FR"/>
          </a:p>
        </p:txBody>
      </p:sp>
    </p:spTree>
    <p:extLst>
      <p:ext uri="{BB962C8B-B14F-4D97-AF65-F5344CB8AC3E}">
        <p14:creationId xmlns:p14="http://schemas.microsoft.com/office/powerpoint/2010/main" val="19004681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88166" y="2825326"/>
            <a:ext cx="6815669" cy="1988441"/>
          </a:xfrm>
        </p:spPr>
        <p:txBody>
          <a:bodyPr/>
          <a:lstStyle/>
          <a:p>
            <a:r>
              <a:rPr lang="fr-FR" sz="4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Mise en œuvre d’une boutique de vente en ligne des produits de football</a:t>
            </a:r>
            <a:endParaRPr lang="fr-FR" sz="4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82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2266" y="462127"/>
            <a:ext cx="5858189" cy="1335879"/>
          </a:xfrm>
          <a:prstGeom prst="rect">
            <a:avLst/>
          </a:prstGeom>
        </p:spPr>
        <p:txBody>
          <a:bodyPr wrap="square">
            <a:spAutoFit/>
          </a:bodyPr>
          <a:lstStyle/>
          <a:p>
            <a:pPr lvl="0" algn="ctr">
              <a:lnSpc>
                <a:spcPct val="107000"/>
              </a:lnSpc>
              <a:spcAft>
                <a:spcPts val="800"/>
              </a:spcAft>
            </a:pPr>
            <a:endParaRPr lang="fr-FR" u="sng"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fr-FR" sz="3200" b="1" u="sng" dirty="0">
                <a:latin typeface="Times New Roman" panose="02020603050405020304" pitchFamily="18" charset="0"/>
                <a:ea typeface="Calibri" panose="020F0502020204030204" pitchFamily="34" charset="0"/>
                <a:cs typeface="Times New Roman" panose="02020603050405020304" pitchFamily="18" charset="0"/>
              </a:rPr>
              <a:t>Architecture de l’application</a:t>
            </a:r>
          </a:p>
          <a:p>
            <a:pPr lvl="0">
              <a:lnSpc>
                <a:spcPct val="107000"/>
              </a:lnSpc>
              <a:spcAft>
                <a:spcPts val="800"/>
              </a:spcAft>
            </a:pPr>
            <a:endParaRPr lang="fr-CA"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745587" y="1677336"/>
            <a:ext cx="10353821" cy="2366353"/>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fr-FR" sz="2800" dirty="0">
                <a:latin typeface="Times New Roman" panose="02020603050405020304" pitchFamily="18" charset="0"/>
                <a:ea typeface="Calibri" panose="020F0502020204030204" pitchFamily="34" charset="0"/>
                <a:cs typeface="Times New Roman" panose="02020603050405020304" pitchFamily="18" charset="0"/>
              </a:rPr>
              <a:t>Une fois l’administrateur se connecte avec son login et son mot de passe, il sera redirigé vers une page qui lui est unique.  Dans cette page, il aura la possibilité d’ajouter, de modifier ou de supprimer tous sortes de produits ou catégories.</a:t>
            </a:r>
            <a:r>
              <a:rPr lang="fr-CA" sz="2800" dirty="0">
                <a:latin typeface="Times New Roman" panose="02020603050405020304" pitchFamily="18" charset="0"/>
                <a:ea typeface="Calibri" panose="020F0502020204030204" pitchFamily="34" charset="0"/>
                <a:cs typeface="Times New Roman" panose="02020603050405020304" pitchFamily="18" charset="0"/>
              </a:rPr>
              <a:t> </a:t>
            </a:r>
            <a:r>
              <a:rPr lang="fr-FR" sz="2800" dirty="0">
                <a:latin typeface="Times New Roman" panose="02020603050405020304" pitchFamily="18" charset="0"/>
                <a:ea typeface="Calibri" panose="020F0502020204030204" pitchFamily="34" charset="0"/>
                <a:cs typeface="Times New Roman" panose="02020603050405020304" pitchFamily="18" charset="0"/>
              </a:rPr>
              <a:t>L’administrateur pourra aussi faire toutes ses taches depuis la base de données.</a:t>
            </a:r>
            <a:endParaRPr lang="fr-CA"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745587" y="4458511"/>
            <a:ext cx="10607041" cy="1444306"/>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fr-FR" sz="2800" dirty="0">
                <a:latin typeface="Times New Roman" panose="02020603050405020304" pitchFamily="18" charset="0"/>
                <a:ea typeface="Calibri" panose="020F0502020204030204" pitchFamily="34" charset="0"/>
                <a:cs typeface="Times New Roman" panose="02020603050405020304" pitchFamily="18" charset="0"/>
              </a:rPr>
              <a:t>Pour le client, une fois dans la page d’accueil du site, il pourra voir tous les articles disponibles, le nombre restant pour chaque article, son prix ainsi que tous les détails relatifs à un produit.   </a:t>
            </a:r>
            <a:endParaRPr lang="fr-CA"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22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778" y="948652"/>
            <a:ext cx="7274802" cy="645113"/>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v"/>
            </a:pPr>
            <a:r>
              <a:rPr lang="fr-FR" sz="3600" b="1" u="sng" dirty="0">
                <a:latin typeface="Times New Roman" panose="02020603050405020304" pitchFamily="18" charset="0"/>
                <a:ea typeface="Calibri" panose="020F0502020204030204" pitchFamily="34" charset="0"/>
                <a:cs typeface="Times New Roman" panose="02020603050405020304" pitchFamily="18" charset="0"/>
              </a:rPr>
              <a:t>Les Outils de développement </a:t>
            </a:r>
            <a:endParaRPr lang="fr-CA" sz="36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Image 10"/>
          <p:cNvPicPr/>
          <p:nvPr/>
        </p:nvPicPr>
        <p:blipFill>
          <a:blip r:embed="rId2">
            <a:extLst>
              <a:ext uri="{28A0092B-C50C-407E-A947-70E740481C1C}">
                <a14:useLocalDpi xmlns:a14="http://schemas.microsoft.com/office/drawing/2010/main" val="0"/>
              </a:ext>
            </a:extLst>
          </a:blip>
          <a:stretch>
            <a:fillRect/>
          </a:stretch>
        </p:blipFill>
        <p:spPr>
          <a:xfrm>
            <a:off x="4248443" y="4332848"/>
            <a:ext cx="3151162" cy="1576499"/>
          </a:xfrm>
          <a:prstGeom prst="rect">
            <a:avLst/>
          </a:prstGeom>
        </p:spPr>
      </p:pic>
      <p:sp>
        <p:nvSpPr>
          <p:cNvPr id="13" name="Rectangle 12"/>
          <p:cNvSpPr/>
          <p:nvPr/>
        </p:nvSpPr>
        <p:spPr>
          <a:xfrm>
            <a:off x="1209822" y="1950441"/>
            <a:ext cx="9509760" cy="1815882"/>
          </a:xfrm>
          <a:prstGeom prst="rect">
            <a:avLst/>
          </a:prstGeom>
        </p:spPr>
        <p:txBody>
          <a:bodyPr wrap="square">
            <a:spAutoFit/>
          </a:bodyPr>
          <a:lstStyle/>
          <a:p>
            <a:pPr marL="285750" indent="-285750" algn="ctr">
              <a:buFont typeface="Arial" panose="020B0604020202020204" pitchFamily="34" charset="0"/>
              <a:buChar char="•"/>
            </a:pPr>
            <a:r>
              <a:rPr lang="fr-CA" dirty="0">
                <a:latin typeface="Times New Roman" panose="02020603050405020304" pitchFamily="18" charset="0"/>
                <a:ea typeface="Calibri" panose="020F0502020204030204" pitchFamily="34" charset="0"/>
                <a:cs typeface="Times New Roman" panose="02020603050405020304" pitchFamily="18" charset="0"/>
              </a:rPr>
              <a:t> </a:t>
            </a:r>
            <a:r>
              <a:rPr lang="fr-CA" sz="2800" b="1" dirty="0">
                <a:latin typeface="Times New Roman" panose="02020603050405020304" pitchFamily="18" charset="0"/>
                <a:ea typeface="Calibri" panose="020F0502020204030204" pitchFamily="34" charset="0"/>
                <a:cs typeface="Times New Roman" panose="02020603050405020304" pitchFamily="18" charset="0"/>
              </a:rPr>
              <a:t>Le </a:t>
            </a:r>
            <a:r>
              <a:rPr lang="fr-FR" sz="2800" b="1" u="sng" dirty="0">
                <a:latin typeface="Times New Roman" panose="02020603050405020304" pitchFamily="18" charset="0"/>
                <a:ea typeface="Calibri" panose="020F0502020204030204" pitchFamily="34" charset="0"/>
                <a:cs typeface="Times New Roman" panose="02020603050405020304" pitchFamily="18" charset="0"/>
              </a:rPr>
              <a:t>Framework Django</a:t>
            </a:r>
            <a:r>
              <a:rPr lang="fr-FR" sz="2800" b="1" dirty="0">
                <a:latin typeface="Times New Roman" panose="02020603050405020304" pitchFamily="18" charset="0"/>
                <a:ea typeface="Calibri" panose="020F0502020204030204" pitchFamily="34" charset="0"/>
                <a:cs typeface="Times New Roman" panose="02020603050405020304" pitchFamily="18" charset="0"/>
              </a:rPr>
              <a:t> </a:t>
            </a:r>
          </a:p>
          <a:p>
            <a:r>
              <a:rPr lang="fr-FR" sz="2800" dirty="0">
                <a:latin typeface="Times New Roman" panose="02020603050405020304" pitchFamily="18" charset="0"/>
                <a:ea typeface="Calibri" panose="020F0502020204030204" pitchFamily="34" charset="0"/>
                <a:cs typeface="Times New Roman" panose="02020603050405020304" pitchFamily="18" charset="0"/>
              </a:rPr>
              <a:t>Django est un Framework web qui permet le développement sur Python de sites et d'applications web dynamiques de façon simple et rapide. </a:t>
            </a:r>
            <a:endParaRPr lang="fr-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61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4346917" y="4051495"/>
            <a:ext cx="2757268" cy="1730327"/>
          </a:xfrm>
          <a:prstGeom prst="rect">
            <a:avLst/>
          </a:prstGeom>
        </p:spPr>
      </p:pic>
      <p:sp>
        <p:nvSpPr>
          <p:cNvPr id="3" name="Rectangle 2"/>
          <p:cNvSpPr/>
          <p:nvPr/>
        </p:nvSpPr>
        <p:spPr>
          <a:xfrm>
            <a:off x="1659987" y="1205967"/>
            <a:ext cx="9256541" cy="2600712"/>
          </a:xfrm>
          <a:prstGeom prst="rect">
            <a:avLst/>
          </a:prstGeom>
        </p:spPr>
        <p:txBody>
          <a:bodyPr wrap="square">
            <a:spAutoFit/>
          </a:bodyPr>
          <a:lstStyle/>
          <a:p>
            <a:pPr marL="514350" indent="-285750" algn="ctr">
              <a:lnSpc>
                <a:spcPct val="107000"/>
              </a:lnSpc>
              <a:spcAft>
                <a:spcPts val="800"/>
              </a:spcAft>
              <a:buFont typeface="Arial" panose="020B0604020202020204" pitchFamily="34" charset="0"/>
              <a:buChar char="•"/>
            </a:pPr>
            <a:r>
              <a:rPr lang="fr-FR" sz="3600" b="1" u="sng" dirty="0">
                <a:latin typeface="Times New Roman" panose="02020603050405020304" pitchFamily="18" charset="0"/>
                <a:ea typeface="Calibri" panose="020F0502020204030204" pitchFamily="34" charset="0"/>
                <a:cs typeface="Times New Roman" panose="02020603050405020304" pitchFamily="18" charset="0"/>
              </a:rPr>
              <a:t>Bootstrap</a:t>
            </a:r>
            <a:r>
              <a:rPr lang="fr-FR" sz="3600" u="sng" dirty="0">
                <a:latin typeface="Times New Roman" panose="02020603050405020304" pitchFamily="18" charset="0"/>
                <a:ea typeface="Calibri" panose="020F0502020204030204" pitchFamily="34" charset="0"/>
                <a:cs typeface="Times New Roman" panose="02020603050405020304" pitchFamily="18" charset="0"/>
              </a:rPr>
              <a:t> </a:t>
            </a:r>
            <a:r>
              <a:rPr lang="fr-FR" sz="3600" dirty="0">
                <a:latin typeface="Times New Roman" panose="02020603050405020304" pitchFamily="18" charset="0"/>
                <a:ea typeface="Calibri" panose="020F0502020204030204" pitchFamily="34" charset="0"/>
                <a:cs typeface="Times New Roman" panose="02020603050405020304" pitchFamily="18" charset="0"/>
              </a:rPr>
              <a:t>:</a:t>
            </a:r>
            <a:endParaRPr lang="fr-CA"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2800" dirty="0">
                <a:latin typeface="Times New Roman" panose="02020603050405020304" pitchFamily="18" charset="0"/>
                <a:ea typeface="Calibri" panose="020F0502020204030204" pitchFamily="34" charset="0"/>
                <a:cs typeface="Times New Roman" panose="02020603050405020304" pitchFamily="18" charset="0"/>
              </a:rPr>
              <a:t>Le Framework vous permet de gagner énormément de temps. Vous n'avez pas besoin de coder toute la partie CSS. Il vous suffit de sélectionner les classes que vous voulez en codant votre page HTML.</a:t>
            </a:r>
            <a:endParaRPr lang="fr-CA"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82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3888" y="1031353"/>
            <a:ext cx="9861453" cy="3016210"/>
          </a:xfrm>
          <a:prstGeom prst="rect">
            <a:avLst/>
          </a:prstGeom>
        </p:spPr>
        <p:txBody>
          <a:bodyPr wrap="square">
            <a:spAutoFit/>
          </a:bodyPr>
          <a:lstStyle/>
          <a:p>
            <a:pPr marL="285750" indent="-285750" algn="ctr">
              <a:buFont typeface="Arial" panose="020B0604020202020204" pitchFamily="34" charset="0"/>
              <a:buChar char="•"/>
            </a:pPr>
            <a:r>
              <a:rPr lang="fr-FR" sz="3200" b="1" u="sng" dirty="0">
                <a:latin typeface="Times New Roman" panose="02020603050405020304" pitchFamily="18" charset="0"/>
                <a:ea typeface="Calibri" panose="020F0502020204030204" pitchFamily="34" charset="0"/>
                <a:cs typeface="Times New Roman" panose="02020603050405020304" pitchFamily="18" charset="0"/>
              </a:rPr>
              <a:t>Visual Studio Code</a:t>
            </a:r>
            <a:r>
              <a:rPr lang="fr-FR" sz="3200" u="sng" dirty="0">
                <a:latin typeface="Times New Roman" panose="02020603050405020304" pitchFamily="18" charset="0"/>
                <a:ea typeface="Calibri" panose="020F0502020204030204" pitchFamily="34" charset="0"/>
                <a:cs typeface="Times New Roman" panose="02020603050405020304" pitchFamily="18" charset="0"/>
              </a:rPr>
              <a:t> </a:t>
            </a:r>
          </a:p>
          <a:p>
            <a:r>
              <a:rPr lang="fr-FR" sz="2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L'un des outils le plus important de VS Code est </a:t>
            </a:r>
            <a:r>
              <a:rPr lang="fr-FR" sz="28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la capacité de déboguer les applications directement sur l'éditeur sans même avoir recours aux navigateurs</a:t>
            </a:r>
            <a:r>
              <a:rPr lang="fr-FR" sz="28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grâce à un système de points d'arrêt et une console de débogage intégrée qui permet de résoudre les </a:t>
            </a:r>
            <a:r>
              <a:rPr lang="fr-FR" sz="2800" dirty="0">
                <a:latin typeface="Times New Roman" panose="02020603050405020304" pitchFamily="18" charset="0"/>
                <a:cs typeface="Times New Roman" panose="02020603050405020304" pitchFamily="18" charset="0"/>
              </a:rPr>
              <a:t>problèmes directement dans l'éditeur.</a:t>
            </a:r>
            <a:endParaRPr lang="fr-CA" sz="2800" dirty="0">
              <a:latin typeface="Times New Roman" panose="02020603050405020304" pitchFamily="18" charset="0"/>
              <a:cs typeface="Times New Roman" panose="02020603050405020304" pitchFamily="18" charset="0"/>
            </a:endParaRPr>
          </a:p>
          <a:p>
            <a:endParaRPr lang="fr-CA" dirty="0">
              <a:latin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4065088" y="4047563"/>
            <a:ext cx="2828081" cy="1779084"/>
          </a:xfrm>
          <a:prstGeom prst="rect">
            <a:avLst/>
          </a:prstGeom>
        </p:spPr>
      </p:pic>
    </p:spTree>
    <p:extLst>
      <p:ext uri="{BB962C8B-B14F-4D97-AF65-F5344CB8AC3E}">
        <p14:creationId xmlns:p14="http://schemas.microsoft.com/office/powerpoint/2010/main" val="22277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tretch>
            <a:fillRect/>
          </a:stretch>
        </p:blipFill>
        <p:spPr>
          <a:xfrm>
            <a:off x="3390314" y="3868615"/>
            <a:ext cx="5120640" cy="1806289"/>
          </a:xfrm>
          <a:prstGeom prst="rect">
            <a:avLst/>
          </a:prstGeom>
        </p:spPr>
      </p:pic>
      <p:sp>
        <p:nvSpPr>
          <p:cNvPr id="3" name="Rectangle 2"/>
          <p:cNvSpPr/>
          <p:nvPr/>
        </p:nvSpPr>
        <p:spPr>
          <a:xfrm>
            <a:off x="1589649" y="1540804"/>
            <a:ext cx="9411286" cy="2185214"/>
          </a:xfrm>
          <a:prstGeom prst="rect">
            <a:avLst/>
          </a:prstGeom>
        </p:spPr>
        <p:txBody>
          <a:bodyPr wrap="square">
            <a:spAutoFit/>
          </a:bodyPr>
          <a:lstStyle/>
          <a:p>
            <a:pPr marL="285750" indent="-285750" algn="ctr">
              <a:buFont typeface="Arial" panose="020B0604020202020204" pitchFamily="34" charset="0"/>
              <a:buChar char="•"/>
            </a:pPr>
            <a:r>
              <a:rPr lang="fr-FR" sz="4000" b="1" u="sng"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langage </a:t>
            </a:r>
            <a:r>
              <a:rPr lang="fr-FR" sz="4000" b="1" u="sng" dirty="0">
                <a:latin typeface="Times New Roman" panose="02020603050405020304" pitchFamily="18" charset="0"/>
                <a:ea typeface="Calibri" panose="020F0502020204030204" pitchFamily="34" charset="0"/>
                <a:cs typeface="Times New Roman" panose="02020603050405020304" pitchFamily="18" charset="0"/>
              </a:rPr>
              <a:t>Python</a:t>
            </a:r>
            <a:r>
              <a:rPr lang="fr-FR" sz="4000" u="sng" dirty="0">
                <a:latin typeface="Times New Roman" panose="02020603050405020304" pitchFamily="18" charset="0"/>
                <a:ea typeface="Calibri" panose="020F0502020204030204" pitchFamily="34" charset="0"/>
                <a:cs typeface="Times New Roman" panose="02020603050405020304" pitchFamily="18" charset="0"/>
              </a:rPr>
              <a:t> </a:t>
            </a:r>
          </a:p>
          <a:p>
            <a:r>
              <a:rPr lang="fr-FR" sz="2400" dirty="0">
                <a:latin typeface="Times New Roman" panose="02020603050405020304" pitchFamily="18" charset="0"/>
                <a:ea typeface="Calibri" panose="020F0502020204030204" pitchFamily="34" charset="0"/>
                <a:cs typeface="Times New Roman" panose="02020603050405020304" pitchFamily="18" charset="0"/>
              </a:rPr>
              <a:t>Python permet d'écrire des scripts, c'est-à-dire des instructions pour des programmes informatiques. Ces instructions, une fois interprétées, sont exécutées par une machine de type ordinateur. Python est utile pour automatiser des tâches .</a:t>
            </a:r>
            <a:endParaRPr lang="fr-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85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5518CC0-AA47-6AF9-25CC-20C2A24F9933}"/>
              </a:ext>
            </a:extLst>
          </p:cNvPr>
          <p:cNvSpPr txBox="1"/>
          <p:nvPr/>
        </p:nvSpPr>
        <p:spPr>
          <a:xfrm>
            <a:off x="2361027" y="787791"/>
            <a:ext cx="7469945" cy="830997"/>
          </a:xfrm>
          <a:prstGeom prst="rect">
            <a:avLst/>
          </a:prstGeom>
          <a:noFill/>
        </p:spPr>
        <p:txBody>
          <a:bodyPr wrap="square" rtlCol="0">
            <a:spAutoFit/>
          </a:bodyPr>
          <a:lstStyle/>
          <a:p>
            <a:pPr algn="ctr"/>
            <a:r>
              <a:rPr lang="fr-FR" sz="4800" b="1" u="sng" dirty="0"/>
              <a:t>Perspectives d’évolution</a:t>
            </a:r>
          </a:p>
        </p:txBody>
      </p:sp>
      <p:sp>
        <p:nvSpPr>
          <p:cNvPr id="3" name="ZoneTexte 2">
            <a:extLst>
              <a:ext uri="{FF2B5EF4-FFF2-40B4-BE49-F238E27FC236}">
                <a16:creationId xmlns:a16="http://schemas.microsoft.com/office/drawing/2014/main" id="{553415AE-EC5C-2350-9D5B-CC8C413FFB38}"/>
              </a:ext>
            </a:extLst>
          </p:cNvPr>
          <p:cNvSpPr txBox="1"/>
          <p:nvPr/>
        </p:nvSpPr>
        <p:spPr>
          <a:xfrm>
            <a:off x="1221544" y="1828800"/>
            <a:ext cx="9748910" cy="830997"/>
          </a:xfrm>
          <a:prstGeom prst="rect">
            <a:avLst/>
          </a:prstGeom>
          <a:noFill/>
        </p:spPr>
        <p:txBody>
          <a:bodyPr wrap="square" rtlCol="0">
            <a:spAutoFit/>
          </a:bodyPr>
          <a:lstStyle/>
          <a:p>
            <a:pPr marL="342900" indent="-342900">
              <a:buFont typeface="Wingdings" panose="05000000000000000000" pitchFamily="2" charset="2"/>
              <a:buChar char="q"/>
            </a:pPr>
            <a:r>
              <a:rPr lang="fr-FR" sz="2400" dirty="0">
                <a:effectLst/>
                <a:latin typeface="Times New Roman" panose="02020603050405020304" pitchFamily="18" charset="0"/>
                <a:ea typeface="Calibri" panose="020F0502020204030204" pitchFamily="34" charset="0"/>
              </a:rPr>
              <a:t>l'extension de l'application à d'autres types de produits sportifs pour élargir le champ d'application et attirer un public plus vaste</a:t>
            </a:r>
            <a:endParaRPr lang="fr-FR" sz="2400" dirty="0"/>
          </a:p>
        </p:txBody>
      </p:sp>
      <p:sp>
        <p:nvSpPr>
          <p:cNvPr id="4" name="ZoneTexte 3">
            <a:extLst>
              <a:ext uri="{FF2B5EF4-FFF2-40B4-BE49-F238E27FC236}">
                <a16:creationId xmlns:a16="http://schemas.microsoft.com/office/drawing/2014/main" id="{608DA921-0119-5609-92BA-8223374417CE}"/>
              </a:ext>
            </a:extLst>
          </p:cNvPr>
          <p:cNvSpPr txBox="1"/>
          <p:nvPr/>
        </p:nvSpPr>
        <p:spPr>
          <a:xfrm>
            <a:off x="1545101" y="3013501"/>
            <a:ext cx="9748909" cy="830997"/>
          </a:xfrm>
          <a:prstGeom prst="rect">
            <a:avLst/>
          </a:prstGeom>
          <a:noFill/>
        </p:spPr>
        <p:txBody>
          <a:bodyPr wrap="square" rtlCol="0">
            <a:spAutoFit/>
          </a:bodyPr>
          <a:lstStyle/>
          <a:p>
            <a:pPr marL="342900" indent="-342900">
              <a:buFont typeface="Wingdings" panose="05000000000000000000" pitchFamily="2" charset="2"/>
              <a:buChar char="q"/>
            </a:pPr>
            <a:r>
              <a:rPr lang="fr-FR" sz="2400" dirty="0">
                <a:effectLst/>
                <a:latin typeface="Times New Roman" panose="02020603050405020304" pitchFamily="18" charset="0"/>
                <a:ea typeface="Calibri" panose="020F0502020204030204" pitchFamily="34" charset="0"/>
              </a:rPr>
              <a:t>le développement d'une interface utilisateur plus intuitive et conviviale permettant de garantir une adoption rapide par les utilisateurs</a:t>
            </a:r>
            <a:endParaRPr lang="fr-FR" sz="2400" dirty="0"/>
          </a:p>
        </p:txBody>
      </p:sp>
      <p:sp>
        <p:nvSpPr>
          <p:cNvPr id="5" name="ZoneTexte 4">
            <a:extLst>
              <a:ext uri="{FF2B5EF4-FFF2-40B4-BE49-F238E27FC236}">
                <a16:creationId xmlns:a16="http://schemas.microsoft.com/office/drawing/2014/main" id="{09DFE531-ABA8-8B4A-0933-D7E1CE91D6F6}"/>
              </a:ext>
            </a:extLst>
          </p:cNvPr>
          <p:cNvSpPr txBox="1"/>
          <p:nvPr/>
        </p:nvSpPr>
        <p:spPr>
          <a:xfrm>
            <a:off x="1221543" y="4198202"/>
            <a:ext cx="9962271" cy="1200329"/>
          </a:xfrm>
          <a:prstGeom prst="rect">
            <a:avLst/>
          </a:prstGeom>
          <a:noFill/>
        </p:spPr>
        <p:txBody>
          <a:bodyPr wrap="square" rtlCol="0">
            <a:spAutoFit/>
          </a:bodyPr>
          <a:lstStyle/>
          <a:p>
            <a:pPr marL="342900" indent="-342900">
              <a:buFont typeface="Wingdings" panose="05000000000000000000" pitchFamily="2" charset="2"/>
              <a:buChar char="q"/>
            </a:pPr>
            <a:r>
              <a:rPr lang="fr-FR" sz="2400" dirty="0">
                <a:effectLst/>
                <a:latin typeface="Times New Roman" panose="02020603050405020304" pitchFamily="18" charset="0"/>
                <a:ea typeface="Calibri" panose="020F0502020204030204" pitchFamily="34" charset="0"/>
              </a:rPr>
              <a:t>l'intégration de solutions de paiement en ligne et de gestion des commandes pour transformer l'application en une plateforme complète de gestion des ventes</a:t>
            </a:r>
            <a:endParaRPr lang="fr-FR" sz="2400" dirty="0"/>
          </a:p>
        </p:txBody>
      </p:sp>
    </p:spTree>
    <p:extLst>
      <p:ext uri="{BB962C8B-B14F-4D97-AF65-F5344CB8AC3E}">
        <p14:creationId xmlns:p14="http://schemas.microsoft.com/office/powerpoint/2010/main" val="290968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6751" y="1144594"/>
            <a:ext cx="3938953" cy="768031"/>
          </a:xfrm>
          <a:prstGeom prst="rect">
            <a:avLst/>
          </a:prstGeom>
        </p:spPr>
        <p:txBody>
          <a:bodyPr wrap="square">
            <a:spAutoFit/>
          </a:bodyPr>
          <a:lstStyle/>
          <a:p>
            <a:pPr lvl="0" algn="ctr">
              <a:lnSpc>
                <a:spcPct val="107000"/>
              </a:lnSpc>
              <a:spcAft>
                <a:spcPts val="800"/>
              </a:spcAft>
            </a:pPr>
            <a:r>
              <a:rPr lang="fr-FR" sz="4400" b="1" u="sng" dirty="0">
                <a:latin typeface="Times New Roman" panose="02020603050405020304" pitchFamily="18" charset="0"/>
                <a:ea typeface="Calibri" panose="020F0502020204030204" pitchFamily="34" charset="0"/>
                <a:cs typeface="Times New Roman" panose="02020603050405020304" pitchFamily="18" charset="0"/>
              </a:rPr>
              <a:t>Conclusion</a:t>
            </a:r>
            <a:endParaRPr lang="fr-CA" sz="44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ZoneTexte 3">
            <a:extLst>
              <a:ext uri="{FF2B5EF4-FFF2-40B4-BE49-F238E27FC236}">
                <a16:creationId xmlns:a16="http://schemas.microsoft.com/office/drawing/2014/main" id="{E6993C80-0BA3-4E89-6F3A-A1ED84AC998D}"/>
              </a:ext>
            </a:extLst>
          </p:cNvPr>
          <p:cNvSpPr txBox="1"/>
          <p:nvPr/>
        </p:nvSpPr>
        <p:spPr>
          <a:xfrm>
            <a:off x="1547446" y="2173976"/>
            <a:ext cx="9439422" cy="3539430"/>
          </a:xfrm>
          <a:prstGeom prst="rect">
            <a:avLst/>
          </a:prstGeom>
          <a:noFill/>
        </p:spPr>
        <p:txBody>
          <a:bodyPr wrap="square" rtlCol="0">
            <a:spAutoFit/>
          </a:bodyPr>
          <a:lstStyle/>
          <a:p>
            <a:pPr algn="just"/>
            <a:r>
              <a:rPr lang="fr-FR" sz="3200" dirty="0"/>
              <a:t>Créer une boutique en ligne de produits de football est une idée prometteuse. Ce projet vise à satisfaire les besoins des passionnés, qu'ils soient joueurs ou supporters. Il est essentiel de rester attentif aux évolutions du marché et d'innover pour se démarquer. Nous espérons que cette boutique sera un lieu d'échange pour tous les amoureux du football.</a:t>
            </a:r>
          </a:p>
        </p:txBody>
      </p:sp>
    </p:spTree>
    <p:extLst>
      <p:ext uri="{BB962C8B-B14F-4D97-AF65-F5344CB8AC3E}">
        <p14:creationId xmlns:p14="http://schemas.microsoft.com/office/powerpoint/2010/main" val="35292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2398" y="1871132"/>
            <a:ext cx="6815669" cy="843934"/>
          </a:xfrm>
        </p:spPr>
        <p:txBody>
          <a:bodyPr/>
          <a:lstStyle/>
          <a:p>
            <a:r>
              <a:rPr lang="fr-CA" dirty="0" smtClean="0"/>
              <a:t>Ce </a:t>
            </a:r>
            <a:r>
              <a:rPr lang="fr-CA" dirty="0"/>
              <a:t>projet est réalisé par:  </a:t>
            </a:r>
          </a:p>
        </p:txBody>
      </p:sp>
      <p:sp>
        <p:nvSpPr>
          <p:cNvPr id="3" name="Sous-titre 2"/>
          <p:cNvSpPr>
            <a:spLocks noGrp="1"/>
          </p:cNvSpPr>
          <p:nvPr>
            <p:ph type="subTitle" idx="1"/>
          </p:nvPr>
        </p:nvSpPr>
        <p:spPr>
          <a:xfrm>
            <a:off x="2692398" y="2940148"/>
            <a:ext cx="6815669" cy="2363371"/>
          </a:xfrm>
        </p:spPr>
        <p:txBody>
          <a:bodyPr>
            <a:noAutofit/>
          </a:bodyPr>
          <a:lstStyle/>
          <a:p>
            <a:r>
              <a:rPr lang="fr-CA" sz="2800" dirty="0">
                <a:latin typeface="Times New Roman" panose="02020603050405020304" pitchFamily="18" charset="0"/>
                <a:cs typeface="Times New Roman" panose="02020603050405020304" pitchFamily="18" charset="0"/>
              </a:rPr>
              <a:t>Marième DIAGNE</a:t>
            </a:r>
          </a:p>
          <a:p>
            <a:r>
              <a:rPr lang="fr-CA" sz="2800" dirty="0">
                <a:latin typeface="Times New Roman" panose="02020603050405020304" pitchFamily="18" charset="0"/>
                <a:cs typeface="Times New Roman" panose="02020603050405020304" pitchFamily="18" charset="0"/>
              </a:rPr>
              <a:t>Ndeye Dibor DIOUF</a:t>
            </a:r>
          </a:p>
          <a:p>
            <a:r>
              <a:rPr lang="fr-CA" sz="2800" dirty="0">
                <a:latin typeface="Times New Roman" panose="02020603050405020304" pitchFamily="18" charset="0"/>
                <a:cs typeface="Times New Roman" panose="02020603050405020304" pitchFamily="18" charset="0"/>
              </a:rPr>
              <a:t>Abdoulaye SOW</a:t>
            </a:r>
          </a:p>
          <a:p>
            <a:r>
              <a:rPr lang="fr-CA" sz="2800" dirty="0">
                <a:latin typeface="Times New Roman" panose="02020603050405020304" pitchFamily="18" charset="0"/>
                <a:cs typeface="Times New Roman" panose="02020603050405020304" pitchFamily="18" charset="0"/>
              </a:rPr>
              <a:t>Alioune WADE</a:t>
            </a:r>
          </a:p>
        </p:txBody>
      </p:sp>
    </p:spTree>
    <p:extLst>
      <p:ext uri="{BB962C8B-B14F-4D97-AF65-F5344CB8AC3E}">
        <p14:creationId xmlns:p14="http://schemas.microsoft.com/office/powerpoint/2010/main" val="203327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rot="4778858">
            <a:off x="1257641" y="2304636"/>
            <a:ext cx="2291139" cy="2060562"/>
          </a:xfrm>
          <a:prstGeom prst="ellipse">
            <a:avLst/>
          </a:prstGeom>
          <a:solidFill>
            <a:schemeClr val="accent6">
              <a:lumMod val="60000"/>
              <a:lumOff val="40000"/>
            </a:schemeClr>
          </a:solidFill>
          <a:ln w="28575">
            <a:solidFill>
              <a:schemeClr val="tx1">
                <a:lumMod val="85000"/>
                <a:lumOff val="15000"/>
              </a:schemeClr>
            </a:solidFill>
          </a:ln>
          <a:scene3d>
            <a:camera prst="orthographicFront"/>
            <a:lightRig rig="threePt" dir="t"/>
          </a:scene3d>
          <a:sp3d>
            <a:bevelT w="8255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213645" y="2991347"/>
            <a:ext cx="2108718" cy="646331"/>
          </a:xfrm>
          <a:prstGeom prst="rect">
            <a:avLst/>
          </a:prstGeom>
          <a:noFill/>
        </p:spPr>
        <p:txBody>
          <a:bodyPr wrap="square" rtlCol="0">
            <a:spAutoFit/>
          </a:bodyPr>
          <a:lstStyle/>
          <a:p>
            <a:pPr algn="ctr"/>
            <a:r>
              <a:rPr lang="fr-FR" sz="3600" b="1" dirty="0">
                <a:solidFill>
                  <a:srgbClr val="0070C0"/>
                </a:solidFill>
                <a:latin typeface="Arial Rounded MT Bold" panose="020F0704030504030204" pitchFamily="34" charset="0"/>
              </a:rPr>
              <a:t>PLAN</a:t>
            </a:r>
          </a:p>
        </p:txBody>
      </p:sp>
      <p:sp>
        <p:nvSpPr>
          <p:cNvPr id="4" name="Arc 3"/>
          <p:cNvSpPr/>
          <p:nvPr/>
        </p:nvSpPr>
        <p:spPr>
          <a:xfrm>
            <a:off x="692703" y="1360344"/>
            <a:ext cx="3997677" cy="4248151"/>
          </a:xfrm>
          <a:prstGeom prst="arc">
            <a:avLst>
              <a:gd name="adj1" fmla="val 15964952"/>
              <a:gd name="adj2" fmla="val 5448500"/>
            </a:avLst>
          </a:prstGeom>
          <a:scene3d>
            <a:camera prst="orthographicFront"/>
            <a:lightRig rig="threePt" dir="t"/>
          </a:scene3d>
          <a:sp3d contourW="12700">
            <a:bevelT w="190500" h="190500"/>
            <a:contourClr>
              <a:schemeClr val="tx1">
                <a:lumMod val="85000"/>
                <a:lumOff val="15000"/>
              </a:schemeClr>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Organigramme : Connecteur 4"/>
          <p:cNvSpPr/>
          <p:nvPr/>
        </p:nvSpPr>
        <p:spPr>
          <a:xfrm>
            <a:off x="2397569" y="1197198"/>
            <a:ext cx="291843" cy="297693"/>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a:off x="2582342" y="5445348"/>
            <a:ext cx="261323" cy="326293"/>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p:cNvSpPr/>
          <p:nvPr/>
        </p:nvSpPr>
        <p:spPr>
          <a:xfrm>
            <a:off x="3288253" y="1309108"/>
            <a:ext cx="317127" cy="3271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p:cNvSpPr/>
          <p:nvPr/>
        </p:nvSpPr>
        <p:spPr>
          <a:xfrm>
            <a:off x="3916563" y="1718173"/>
            <a:ext cx="327446" cy="292262"/>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fr-FR"/>
          </a:p>
        </p:txBody>
      </p:sp>
      <p:sp>
        <p:nvSpPr>
          <p:cNvPr id="9" name="Organigramme : Connecteur 8"/>
          <p:cNvSpPr/>
          <p:nvPr/>
        </p:nvSpPr>
        <p:spPr>
          <a:xfrm>
            <a:off x="4443318" y="3495175"/>
            <a:ext cx="303679" cy="339313"/>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dirty="0"/>
          </a:p>
        </p:txBody>
      </p:sp>
      <p:sp>
        <p:nvSpPr>
          <p:cNvPr id="10" name="Organigramme : Connecteur 9"/>
          <p:cNvSpPr/>
          <p:nvPr/>
        </p:nvSpPr>
        <p:spPr>
          <a:xfrm>
            <a:off x="3380967" y="5288363"/>
            <a:ext cx="353387" cy="308153"/>
          </a:xfrm>
          <a:prstGeom prst="flowChartConnector">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p:cNvCxnSpPr>
            <a:cxnSpLocks/>
          </p:cNvCxnSpPr>
          <p:nvPr/>
        </p:nvCxnSpPr>
        <p:spPr>
          <a:xfrm flipV="1">
            <a:off x="3586808" y="1066119"/>
            <a:ext cx="2885071" cy="374198"/>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cxnSpLocks/>
            <a:stCxn id="8" idx="6"/>
            <a:endCxn id="27" idx="1"/>
          </p:cNvCxnSpPr>
          <p:nvPr/>
        </p:nvCxnSpPr>
        <p:spPr>
          <a:xfrm>
            <a:off x="4244009" y="1864304"/>
            <a:ext cx="2217201" cy="220531"/>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a:endCxn id="28" idx="1"/>
          </p:cNvCxnSpPr>
          <p:nvPr/>
        </p:nvCxnSpPr>
        <p:spPr>
          <a:xfrm>
            <a:off x="4746997" y="3664831"/>
            <a:ext cx="1714213" cy="23304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endCxn id="29" idx="1"/>
          </p:cNvCxnSpPr>
          <p:nvPr/>
        </p:nvCxnSpPr>
        <p:spPr>
          <a:xfrm>
            <a:off x="3682602" y="5551993"/>
            <a:ext cx="2789277" cy="236949"/>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26" name="Pentagone 25"/>
          <p:cNvSpPr/>
          <p:nvPr/>
        </p:nvSpPr>
        <p:spPr>
          <a:xfrm>
            <a:off x="6444481" y="733281"/>
            <a:ext cx="5019869" cy="771156"/>
          </a:xfrm>
          <a:prstGeom prst="homePlate">
            <a:avLst/>
          </a:prstGeom>
          <a:solidFill>
            <a:schemeClr val="accent1"/>
          </a:solidFill>
          <a:effectLst/>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Introduction</a:t>
            </a:r>
          </a:p>
        </p:txBody>
      </p:sp>
      <p:sp>
        <p:nvSpPr>
          <p:cNvPr id="27" name="Pentagone 26"/>
          <p:cNvSpPr/>
          <p:nvPr/>
        </p:nvSpPr>
        <p:spPr>
          <a:xfrm>
            <a:off x="6461210" y="1712981"/>
            <a:ext cx="4967452" cy="743707"/>
          </a:xfrm>
          <a:prstGeom prst="homePlate">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2400" dirty="0"/>
              <a:t>Les objectifs du projet</a:t>
            </a:r>
          </a:p>
        </p:txBody>
      </p:sp>
      <p:sp>
        <p:nvSpPr>
          <p:cNvPr id="28" name="Pentagone 27"/>
          <p:cNvSpPr/>
          <p:nvPr/>
        </p:nvSpPr>
        <p:spPr>
          <a:xfrm>
            <a:off x="6461210" y="3505499"/>
            <a:ext cx="4967451" cy="784758"/>
          </a:xfrm>
          <a:prstGeom prst="homePlat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fr-FR" sz="2400" dirty="0"/>
              <a:t>Le développement de l’application</a:t>
            </a:r>
          </a:p>
        </p:txBody>
      </p:sp>
      <p:sp>
        <p:nvSpPr>
          <p:cNvPr id="29" name="Pentagone 28"/>
          <p:cNvSpPr/>
          <p:nvPr/>
        </p:nvSpPr>
        <p:spPr>
          <a:xfrm>
            <a:off x="6471879" y="5429075"/>
            <a:ext cx="4967451" cy="719734"/>
          </a:xfrm>
          <a:prstGeom prst="homePlate">
            <a:avLst/>
          </a:prstGeom>
          <a:solidFill>
            <a:srgbClr val="0070C0"/>
          </a:solidFill>
          <a:effectLst>
            <a:outerShdw blurRad="50800" dist="38100" dir="2700000" algn="tl" rotWithShape="0">
              <a:prstClr val="black">
                <a:alpha val="40000"/>
              </a:prstClr>
            </a:outerShdw>
          </a:effectLst>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Conclusion</a:t>
            </a:r>
          </a:p>
        </p:txBody>
      </p:sp>
      <p:cxnSp>
        <p:nvCxnSpPr>
          <p:cNvPr id="42" name="Connecteur en angle 41"/>
          <p:cNvCxnSpPr/>
          <p:nvPr/>
        </p:nvCxnSpPr>
        <p:spPr>
          <a:xfrm rot="5400000" flipH="1" flipV="1">
            <a:off x="7707086" y="-1698171"/>
            <a:ext cx="12700" cy="12700"/>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Pentagone 26">
            <a:extLst>
              <a:ext uri="{FF2B5EF4-FFF2-40B4-BE49-F238E27FC236}">
                <a16:creationId xmlns:a16="http://schemas.microsoft.com/office/drawing/2014/main" id="{C87B222F-307E-EDE2-91F7-1742682CD365}"/>
              </a:ext>
            </a:extLst>
          </p:cNvPr>
          <p:cNvSpPr/>
          <p:nvPr/>
        </p:nvSpPr>
        <p:spPr>
          <a:xfrm>
            <a:off x="6471879" y="2579606"/>
            <a:ext cx="4967452" cy="754762"/>
          </a:xfrm>
          <a:prstGeom prst="homePlate">
            <a:avLst/>
          </a:prstGeom>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dirty="0"/>
              <a:t>Analyse des besoins</a:t>
            </a:r>
          </a:p>
        </p:txBody>
      </p:sp>
      <p:sp>
        <p:nvSpPr>
          <p:cNvPr id="24" name="Organigramme : Connecteur 23">
            <a:extLst>
              <a:ext uri="{FF2B5EF4-FFF2-40B4-BE49-F238E27FC236}">
                <a16:creationId xmlns:a16="http://schemas.microsoft.com/office/drawing/2014/main" id="{6D8599FE-B30E-4CC9-0DD3-6108CEA6603F}"/>
              </a:ext>
            </a:extLst>
          </p:cNvPr>
          <p:cNvSpPr/>
          <p:nvPr/>
        </p:nvSpPr>
        <p:spPr>
          <a:xfrm>
            <a:off x="4368772" y="2516179"/>
            <a:ext cx="327446" cy="292262"/>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cxnSp>
        <p:nvCxnSpPr>
          <p:cNvPr id="30" name="Connecteur droit 29">
            <a:extLst>
              <a:ext uri="{FF2B5EF4-FFF2-40B4-BE49-F238E27FC236}">
                <a16:creationId xmlns:a16="http://schemas.microsoft.com/office/drawing/2014/main" id="{2E768397-56FB-8885-932A-266FB5A3DA35}"/>
              </a:ext>
            </a:extLst>
          </p:cNvPr>
          <p:cNvCxnSpPr>
            <a:cxnSpLocks/>
            <a:stCxn id="24" idx="6"/>
            <a:endCxn id="22" idx="1"/>
          </p:cNvCxnSpPr>
          <p:nvPr/>
        </p:nvCxnSpPr>
        <p:spPr>
          <a:xfrm>
            <a:off x="4696218" y="2662310"/>
            <a:ext cx="1775661" cy="294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6" name="Pentagone 27">
            <a:extLst>
              <a:ext uri="{FF2B5EF4-FFF2-40B4-BE49-F238E27FC236}">
                <a16:creationId xmlns:a16="http://schemas.microsoft.com/office/drawing/2014/main" id="{02A8A8FA-8023-0209-7905-1136ABF32AB8}"/>
              </a:ext>
            </a:extLst>
          </p:cNvPr>
          <p:cNvSpPr/>
          <p:nvPr/>
        </p:nvSpPr>
        <p:spPr>
          <a:xfrm>
            <a:off x="6471879" y="4461388"/>
            <a:ext cx="4967451" cy="796556"/>
          </a:xfrm>
          <a:prstGeom prst="homePlate">
            <a:avLst/>
          </a:prstGeom>
          <a:ln>
            <a:noFill/>
          </a:ln>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fr-FR" sz="2400" dirty="0"/>
              <a:t>Les perspectives d’évolution</a:t>
            </a:r>
          </a:p>
        </p:txBody>
      </p:sp>
      <p:cxnSp>
        <p:nvCxnSpPr>
          <p:cNvPr id="37" name="Connecteur droit 36">
            <a:extLst>
              <a:ext uri="{FF2B5EF4-FFF2-40B4-BE49-F238E27FC236}">
                <a16:creationId xmlns:a16="http://schemas.microsoft.com/office/drawing/2014/main" id="{458923BE-A6BF-1D64-2DCB-FBDD8DB82C13}"/>
              </a:ext>
            </a:extLst>
          </p:cNvPr>
          <p:cNvCxnSpPr>
            <a:cxnSpLocks/>
            <a:endCxn id="36" idx="1"/>
          </p:cNvCxnSpPr>
          <p:nvPr/>
        </p:nvCxnSpPr>
        <p:spPr>
          <a:xfrm>
            <a:off x="4358769" y="4703066"/>
            <a:ext cx="2113110" cy="15660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39" name="Organigramme : Connecteur 38">
            <a:extLst>
              <a:ext uri="{FF2B5EF4-FFF2-40B4-BE49-F238E27FC236}">
                <a16:creationId xmlns:a16="http://schemas.microsoft.com/office/drawing/2014/main" id="{20EBDE28-3D73-B1E1-13CA-0A3EB4FFA40A}"/>
              </a:ext>
            </a:extLst>
          </p:cNvPr>
          <p:cNvSpPr/>
          <p:nvPr/>
        </p:nvSpPr>
        <p:spPr>
          <a:xfrm>
            <a:off x="4139639" y="4437594"/>
            <a:ext cx="303679" cy="33931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88831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9988" y="1305086"/>
            <a:ext cx="9495692" cy="1200329"/>
          </a:xfrm>
          <a:prstGeom prst="rect">
            <a:avLst/>
          </a:prstGeom>
        </p:spPr>
        <p:txBody>
          <a:bodyPr wrap="square">
            <a:spAutoFit/>
          </a:bodyPr>
          <a:lstStyle/>
          <a:p>
            <a:r>
              <a:rPr lang="fr-FR" sz="2400" b="0" i="0" u="none" strike="noStrike" baseline="0" dirty="0">
                <a:solidFill>
                  <a:srgbClr val="000000"/>
                </a:solidFill>
                <a:latin typeface="Times New Roman" panose="02020603050405020304" pitchFamily="18" charset="0"/>
              </a:rPr>
              <a:t>Dans un monde de plus en plus connecté, le commerce en ligne s'est imposé comme un canal incontournable pour les entreprises souhaitant atteindre une clientèle élargie. </a:t>
            </a:r>
            <a:endParaRPr lang="fr-CA" sz="2400" dirty="0">
              <a:latin typeface="Times New Roman" panose="02020603050405020304" pitchFamily="18" charset="0"/>
              <a:cs typeface="Times New Roman" panose="02020603050405020304" pitchFamily="18" charset="0"/>
            </a:endParaRPr>
          </a:p>
        </p:txBody>
      </p:sp>
      <p:sp>
        <p:nvSpPr>
          <p:cNvPr id="3" name="Flèche vers le bas 2"/>
          <p:cNvSpPr/>
          <p:nvPr/>
        </p:nvSpPr>
        <p:spPr>
          <a:xfrm flipH="1">
            <a:off x="5532119" y="2156879"/>
            <a:ext cx="502919" cy="595932"/>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4" name="Rectangle 3"/>
          <p:cNvSpPr/>
          <p:nvPr/>
        </p:nvSpPr>
        <p:spPr>
          <a:xfrm>
            <a:off x="2078982" y="651636"/>
            <a:ext cx="8453029" cy="707886"/>
          </a:xfrm>
          <a:prstGeom prst="rect">
            <a:avLst/>
          </a:prstGeom>
        </p:spPr>
        <p:txBody>
          <a:bodyPr wrap="square">
            <a:spAutoFit/>
          </a:bodyPr>
          <a:lstStyle/>
          <a:p>
            <a:pPr algn="ctr"/>
            <a:r>
              <a:rPr lang="fr-FR" sz="4000" b="1" u="sng" dirty="0">
                <a:latin typeface="+mj-lt"/>
                <a:cs typeface="Times New Roman" panose="02020603050405020304" pitchFamily="18" charset="0"/>
              </a:rPr>
              <a:t>Introduction</a:t>
            </a:r>
            <a:endParaRPr lang="fr-CA" sz="4000" b="1" u="sng" dirty="0">
              <a:latin typeface="+mj-lt"/>
              <a:cs typeface="Times New Roman" panose="02020603050405020304" pitchFamily="18" charset="0"/>
            </a:endParaRPr>
          </a:p>
        </p:txBody>
      </p:sp>
      <p:sp>
        <p:nvSpPr>
          <p:cNvPr id="5" name="Rectangle 4"/>
          <p:cNvSpPr/>
          <p:nvPr/>
        </p:nvSpPr>
        <p:spPr>
          <a:xfrm>
            <a:off x="1266092" y="2752811"/>
            <a:ext cx="9889588" cy="1200329"/>
          </a:xfrm>
          <a:prstGeom prst="rect">
            <a:avLst/>
          </a:prstGeom>
        </p:spPr>
        <p:txBody>
          <a:bodyPr wrap="square">
            <a:spAutoFit/>
          </a:bodyPr>
          <a:lstStyle/>
          <a:p>
            <a:r>
              <a:rPr lang="fr-FR" sz="2400" b="0" i="0" u="none" strike="noStrike" baseline="0" dirty="0">
                <a:solidFill>
                  <a:srgbClr val="000000"/>
                </a:solidFill>
                <a:latin typeface="Times New Roman" panose="02020603050405020304" pitchFamily="18" charset="0"/>
              </a:rPr>
              <a:t>Le secteur du football, passion qui unit des millions de fans à travers le globe, représente une opportunité significative pour le développement d'une boutique en ligne spécialisée dans la vente de produits liés à ce sport. </a:t>
            </a:r>
            <a:endParaRPr lang="fr-CA" sz="2400" dirty="0">
              <a:latin typeface="Times New Roman" panose="02020603050405020304" pitchFamily="18" charset="0"/>
              <a:cs typeface="Times New Roman" panose="02020603050405020304" pitchFamily="18" charset="0"/>
            </a:endParaRPr>
          </a:p>
        </p:txBody>
      </p:sp>
      <p:sp>
        <p:nvSpPr>
          <p:cNvPr id="6" name="Flèche vers le bas 5"/>
          <p:cNvSpPr/>
          <p:nvPr/>
        </p:nvSpPr>
        <p:spPr>
          <a:xfrm>
            <a:off x="5505993" y="3953140"/>
            <a:ext cx="529045" cy="59593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7" name="Rectangle 6"/>
          <p:cNvSpPr/>
          <p:nvPr/>
        </p:nvSpPr>
        <p:spPr>
          <a:xfrm>
            <a:off x="1111348" y="4453051"/>
            <a:ext cx="10353821" cy="1200329"/>
          </a:xfrm>
          <a:prstGeom prst="rect">
            <a:avLst/>
          </a:prstGeom>
        </p:spPr>
        <p:txBody>
          <a:bodyPr wrap="square">
            <a:spAutoFit/>
          </a:bodyPr>
          <a:lstStyle/>
          <a:p>
            <a:r>
              <a:rPr lang="fr-FR" sz="2400" b="0" i="0" u="none" strike="noStrike" baseline="0" dirty="0">
                <a:solidFill>
                  <a:srgbClr val="000000"/>
                </a:solidFill>
                <a:latin typeface="Times New Roman" panose="02020603050405020304" pitchFamily="18" charset="0"/>
              </a:rPr>
              <a:t>Ce projet vise à créer une plateforme de vente en ligne dédiée aux matériels de football, allant des ballons aux équipements de protection, en passant par les vêtements et accessoires des clubs. </a:t>
            </a: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463950" y="5375367"/>
            <a:ext cx="2513625" cy="461665"/>
          </a:xfrm>
          <a:prstGeom prst="rect">
            <a:avLst/>
          </a:prstGeom>
        </p:spPr>
        <p:txBody>
          <a:bodyPr wrap="squar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 </a:t>
            </a:r>
            <a:endParaRPr lang="fr-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44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écision 1"/>
          <p:cNvSpPr/>
          <p:nvPr/>
        </p:nvSpPr>
        <p:spPr>
          <a:xfrm>
            <a:off x="4683967" y="2072896"/>
            <a:ext cx="2612572" cy="2295331"/>
          </a:xfrm>
          <a:prstGeom prst="flowChartDecision">
            <a:avLst/>
          </a:prstGeom>
          <a:solidFill>
            <a:schemeClr val="bg1">
              <a:lumMod val="75000"/>
            </a:schemeClr>
          </a:solidFill>
          <a:scene3d>
            <a:camera prst="orthographicFront"/>
            <a:lightRig rig="threePt" dir="t"/>
          </a:scene3d>
          <a:sp3d>
            <a:bevelT w="165100" h="165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5" name="ZoneTexte 4"/>
          <p:cNvSpPr txBox="1"/>
          <p:nvPr/>
        </p:nvSpPr>
        <p:spPr>
          <a:xfrm>
            <a:off x="5257799" y="2827533"/>
            <a:ext cx="1483568" cy="830997"/>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    Les Objectifs</a:t>
            </a:r>
          </a:p>
        </p:txBody>
      </p:sp>
      <p:cxnSp>
        <p:nvCxnSpPr>
          <p:cNvPr id="7" name="Connecteur droit 6"/>
          <p:cNvCxnSpPr/>
          <p:nvPr/>
        </p:nvCxnSpPr>
        <p:spPr>
          <a:xfrm flipV="1">
            <a:off x="7203233" y="3312367"/>
            <a:ext cx="597159" cy="9331"/>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stCxn id="2" idx="1"/>
          </p:cNvCxnSpPr>
          <p:nvPr/>
        </p:nvCxnSpPr>
        <p:spPr>
          <a:xfrm flipH="1" flipV="1">
            <a:off x="4180114" y="3211231"/>
            <a:ext cx="503853" cy="9331"/>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2" idx="2"/>
          </p:cNvCxnSpPr>
          <p:nvPr/>
        </p:nvCxnSpPr>
        <p:spPr>
          <a:xfrm>
            <a:off x="5990253" y="4368227"/>
            <a:ext cx="0" cy="317241"/>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1436914" y="2789854"/>
            <a:ext cx="2743200" cy="1073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2"/>
                </a:solidFill>
                <a:latin typeface="Times New Roman" panose="02020603050405020304" pitchFamily="18" charset="0"/>
                <a:cs typeface="Times New Roman" panose="02020603050405020304" pitchFamily="18" charset="0"/>
              </a:rPr>
              <a:t>optimiser la gestion des stocks </a:t>
            </a:r>
            <a:r>
              <a:rPr lang="fr-FR" sz="2400" dirty="0">
                <a:latin typeface="Times New Roman" panose="02020603050405020304" pitchFamily="18" charset="0"/>
                <a:cs typeface="Times New Roman" panose="02020603050405020304" pitchFamily="18" charset="0"/>
              </a:rPr>
              <a:t>des </a:t>
            </a:r>
          </a:p>
        </p:txBody>
      </p:sp>
      <p:sp>
        <p:nvSpPr>
          <p:cNvPr id="16" name="Rectangle à coins arrondis 15"/>
          <p:cNvSpPr/>
          <p:nvPr/>
        </p:nvSpPr>
        <p:spPr>
          <a:xfrm>
            <a:off x="7800391" y="2789854"/>
            <a:ext cx="2967135" cy="10730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2"/>
                </a:solidFill>
                <a:latin typeface="Times New Roman" panose="02020603050405020304" pitchFamily="18" charset="0"/>
                <a:cs typeface="Times New Roman" panose="02020603050405020304" pitchFamily="18" charset="0"/>
              </a:rPr>
              <a:t>améliorer la traçabilité des produits</a:t>
            </a:r>
          </a:p>
        </p:txBody>
      </p:sp>
      <p:sp>
        <p:nvSpPr>
          <p:cNvPr id="17" name="Rectangle à coins arrondis 16"/>
          <p:cNvSpPr/>
          <p:nvPr/>
        </p:nvSpPr>
        <p:spPr>
          <a:xfrm>
            <a:off x="4432040" y="4826359"/>
            <a:ext cx="3023119" cy="11383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2"/>
                </a:solidFill>
                <a:latin typeface="Times New Roman" panose="02020603050405020304" pitchFamily="18" charset="0"/>
                <a:cs typeface="Times New Roman" panose="02020603050405020304" pitchFamily="18" charset="0"/>
              </a:rPr>
              <a:t>faciliter les opérations de vente</a:t>
            </a:r>
          </a:p>
        </p:txBody>
      </p:sp>
      <p:sp>
        <p:nvSpPr>
          <p:cNvPr id="20" name="Organigramme : Connecteur 19"/>
          <p:cNvSpPr/>
          <p:nvPr/>
        </p:nvSpPr>
        <p:spPr>
          <a:xfrm>
            <a:off x="4110135" y="3193401"/>
            <a:ext cx="205273" cy="22393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21" name="Organigramme : Connecteur 20"/>
          <p:cNvSpPr/>
          <p:nvPr/>
        </p:nvSpPr>
        <p:spPr>
          <a:xfrm>
            <a:off x="7707086" y="3193401"/>
            <a:ext cx="186613" cy="237931"/>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22" name="Organigramme : Connecteur 21"/>
          <p:cNvSpPr/>
          <p:nvPr/>
        </p:nvSpPr>
        <p:spPr>
          <a:xfrm>
            <a:off x="5906277" y="4705061"/>
            <a:ext cx="186613" cy="242596"/>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4" name="Rectangle 3"/>
          <p:cNvSpPr/>
          <p:nvPr/>
        </p:nvSpPr>
        <p:spPr>
          <a:xfrm>
            <a:off x="3067370" y="842650"/>
            <a:ext cx="6628353" cy="830997"/>
          </a:xfrm>
          <a:prstGeom prst="rect">
            <a:avLst/>
          </a:prstGeom>
        </p:spPr>
        <p:txBody>
          <a:bodyPr wrap="none">
            <a:spAutoFit/>
          </a:bodyPr>
          <a:lstStyle/>
          <a:p>
            <a:r>
              <a:rPr lang="fr-FR" sz="4000" dirty="0">
                <a:latin typeface="Times New Roman" panose="02020603050405020304" pitchFamily="18" charset="0"/>
                <a:cs typeface="Times New Roman" panose="02020603050405020304" pitchFamily="18" charset="0"/>
              </a:rPr>
              <a:t>     </a:t>
            </a:r>
            <a:r>
              <a:rPr lang="fr-FR" sz="4800" b="1" u="sng" dirty="0">
                <a:latin typeface="+mj-lt"/>
                <a:cs typeface="Times New Roman" panose="02020603050405020304" pitchFamily="18" charset="0"/>
              </a:rPr>
              <a:t>Les objectifs du projet</a:t>
            </a:r>
            <a:endParaRPr lang="fr-CA" sz="4800" b="1" u="sng" dirty="0">
              <a:latin typeface="+mj-lt"/>
              <a:cs typeface="Times New Roman" panose="02020603050405020304" pitchFamily="18" charset="0"/>
            </a:endParaRPr>
          </a:p>
        </p:txBody>
      </p:sp>
    </p:spTree>
    <p:extLst>
      <p:ext uri="{BB962C8B-B14F-4D97-AF65-F5344CB8AC3E}">
        <p14:creationId xmlns:p14="http://schemas.microsoft.com/office/powerpoint/2010/main" val="1684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écision 1"/>
          <p:cNvSpPr/>
          <p:nvPr/>
        </p:nvSpPr>
        <p:spPr>
          <a:xfrm>
            <a:off x="4142791" y="1750423"/>
            <a:ext cx="3564295" cy="2786263"/>
          </a:xfrm>
          <a:prstGeom prst="flowChartDecision">
            <a:avLst/>
          </a:prstGeom>
          <a:solidFill>
            <a:schemeClr val="bg1">
              <a:lumMod val="75000"/>
            </a:schemeClr>
          </a:solidFill>
          <a:scene3d>
            <a:camera prst="orthographicFront"/>
            <a:lightRig rig="threePt" dir="t"/>
          </a:scene3d>
          <a:sp3d>
            <a:bevelT w="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3" name="ZoneTexte 2"/>
          <p:cNvSpPr txBox="1"/>
          <p:nvPr/>
        </p:nvSpPr>
        <p:spPr>
          <a:xfrm>
            <a:off x="5198879" y="2472430"/>
            <a:ext cx="2196283" cy="1384995"/>
          </a:xfrm>
          <a:prstGeom prst="rect">
            <a:avLst/>
          </a:prstGeom>
          <a:noFill/>
        </p:spPr>
        <p:txBody>
          <a:bodyPr wrap="square" rtlCol="0">
            <a:spAutoFit/>
          </a:bodyPr>
          <a:lstStyle/>
          <a:p>
            <a:pPr algn="just"/>
            <a:r>
              <a:rPr lang="fr-FR" sz="2800" dirty="0">
                <a:latin typeface="Arial Rounded MT Bold" panose="020F0704030504030204" pitchFamily="34" charset="0"/>
              </a:rPr>
              <a:t>Analyse des besoins</a:t>
            </a:r>
          </a:p>
        </p:txBody>
      </p:sp>
      <p:cxnSp>
        <p:nvCxnSpPr>
          <p:cNvPr id="11" name="Connecteur en angle 10"/>
          <p:cNvCxnSpPr>
            <a:stCxn id="2" idx="1"/>
            <a:endCxn id="27" idx="6"/>
          </p:cNvCxnSpPr>
          <p:nvPr/>
        </p:nvCxnSpPr>
        <p:spPr>
          <a:xfrm rot="10800000" flipV="1">
            <a:off x="3673463" y="3143555"/>
            <a:ext cx="469329" cy="138879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a:stCxn id="2" idx="3"/>
            <a:endCxn id="28" idx="2"/>
          </p:cNvCxnSpPr>
          <p:nvPr/>
        </p:nvCxnSpPr>
        <p:spPr>
          <a:xfrm>
            <a:off x="7707086" y="3143555"/>
            <a:ext cx="686263" cy="1365617"/>
          </a:xfrm>
          <a:prstGeom prst="bentConnector3">
            <a:avLst>
              <a:gd name="adj1" fmla="val 50000"/>
            </a:avLst>
          </a:prstGeom>
          <a:ln w="28575">
            <a:headEnd type="stealth"/>
            <a:tailEnd type="triangle"/>
          </a:ln>
        </p:spPr>
        <p:style>
          <a:lnRef idx="1">
            <a:schemeClr val="accent1"/>
          </a:lnRef>
          <a:fillRef idx="0">
            <a:schemeClr val="accent1"/>
          </a:fillRef>
          <a:effectRef idx="0">
            <a:schemeClr val="accent1"/>
          </a:effectRef>
          <a:fontRef idx="minor">
            <a:schemeClr val="tx1"/>
          </a:fontRef>
        </p:style>
      </p:cxnSp>
      <p:sp>
        <p:nvSpPr>
          <p:cNvPr id="16" name="Rectangle à coins arrondis 15"/>
          <p:cNvSpPr/>
          <p:nvPr/>
        </p:nvSpPr>
        <p:spPr>
          <a:xfrm>
            <a:off x="770709" y="4258492"/>
            <a:ext cx="2800115" cy="11105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2800" u="sng" dirty="0">
                <a:solidFill>
                  <a:schemeClr val="tx2"/>
                </a:solidFill>
                <a:latin typeface="Arial Black" panose="020B0A04020102020204" pitchFamily="34" charset="0"/>
              </a:rPr>
              <a:t>Besoins fonctionnels</a:t>
            </a:r>
            <a:endParaRPr lang="fr-CA" sz="2800" dirty="0">
              <a:solidFill>
                <a:schemeClr val="tx2"/>
              </a:solidFill>
              <a:latin typeface="Arial Black" panose="020B0A04020102020204" pitchFamily="34" charset="0"/>
            </a:endParaRPr>
          </a:p>
        </p:txBody>
      </p:sp>
      <p:sp>
        <p:nvSpPr>
          <p:cNvPr id="18" name="Rectangle à coins arrondis 17"/>
          <p:cNvSpPr/>
          <p:nvPr/>
        </p:nvSpPr>
        <p:spPr>
          <a:xfrm>
            <a:off x="8593258" y="4158047"/>
            <a:ext cx="2828033" cy="1073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2800" u="sng" dirty="0">
                <a:solidFill>
                  <a:schemeClr val="tx2"/>
                </a:solidFill>
                <a:latin typeface="Arial Black" panose="020B0A04020102020204" pitchFamily="34" charset="0"/>
              </a:rPr>
              <a:t>Besoins non fonctionnels</a:t>
            </a:r>
            <a:endParaRPr lang="fr-CA" sz="2800" dirty="0">
              <a:solidFill>
                <a:schemeClr val="tx2"/>
              </a:solidFill>
              <a:latin typeface="Arial Black" panose="020B0A04020102020204" pitchFamily="34" charset="0"/>
            </a:endParaRPr>
          </a:p>
        </p:txBody>
      </p:sp>
      <p:sp>
        <p:nvSpPr>
          <p:cNvPr id="27" name="Organigramme : Connecteur 26"/>
          <p:cNvSpPr/>
          <p:nvPr/>
        </p:nvSpPr>
        <p:spPr>
          <a:xfrm>
            <a:off x="3570825" y="4410748"/>
            <a:ext cx="102637" cy="243209"/>
          </a:xfrm>
          <a:prstGeom prst="flowChartConnector">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8" name="Organigramme : Connecteur 27"/>
          <p:cNvSpPr/>
          <p:nvPr/>
        </p:nvSpPr>
        <p:spPr>
          <a:xfrm>
            <a:off x="8393349" y="4410748"/>
            <a:ext cx="199909" cy="196848"/>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738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èche vers le bas 13"/>
          <p:cNvSpPr/>
          <p:nvPr/>
        </p:nvSpPr>
        <p:spPr>
          <a:xfrm>
            <a:off x="5578418" y="1613541"/>
            <a:ext cx="365760" cy="138466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15" name="Rectangle 14"/>
          <p:cNvSpPr/>
          <p:nvPr/>
        </p:nvSpPr>
        <p:spPr>
          <a:xfrm>
            <a:off x="1208850" y="3921138"/>
            <a:ext cx="1788539" cy="830997"/>
          </a:xfrm>
          <a:prstGeom prst="rect">
            <a:avLst/>
          </a:prstGeom>
        </p:spPr>
        <p:txBody>
          <a:bodyPr wrap="squar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Gestion des produits </a:t>
            </a:r>
            <a:endParaRPr lang="fr-CA" sz="2400" dirty="0">
              <a:latin typeface="Times New Roman" panose="02020603050405020304" pitchFamily="18" charset="0"/>
              <a:cs typeface="Times New Roman" panose="02020603050405020304" pitchFamily="18" charset="0"/>
            </a:endParaRPr>
          </a:p>
        </p:txBody>
      </p:sp>
      <p:sp>
        <p:nvSpPr>
          <p:cNvPr id="16" name="Rectangle 15"/>
          <p:cNvSpPr/>
          <p:nvPr/>
        </p:nvSpPr>
        <p:spPr>
          <a:xfrm>
            <a:off x="3297790" y="3938949"/>
            <a:ext cx="1458230" cy="830997"/>
          </a:xfrm>
          <a:prstGeom prst="rect">
            <a:avLst/>
          </a:prstGeom>
        </p:spPr>
        <p:txBody>
          <a:bodyPr wrap="squar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Suivi des stocks </a:t>
            </a:r>
            <a:endParaRPr lang="fr-CA" sz="2400" dirty="0">
              <a:latin typeface="Times New Roman" panose="02020603050405020304" pitchFamily="18" charset="0"/>
              <a:cs typeface="Times New Roman" panose="02020603050405020304" pitchFamily="18" charset="0"/>
            </a:endParaRPr>
          </a:p>
        </p:txBody>
      </p:sp>
      <p:sp>
        <p:nvSpPr>
          <p:cNvPr id="17" name="Rectangle 16"/>
          <p:cNvSpPr/>
          <p:nvPr/>
        </p:nvSpPr>
        <p:spPr>
          <a:xfrm>
            <a:off x="6342553" y="3911906"/>
            <a:ext cx="1788539" cy="830997"/>
          </a:xfrm>
          <a:prstGeom prst="rect">
            <a:avLst/>
          </a:prstGeom>
        </p:spPr>
        <p:txBody>
          <a:bodyPr wrap="squar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Rapports et statistiques  </a:t>
            </a:r>
            <a:endParaRPr lang="fr-CA" sz="2400" dirty="0">
              <a:latin typeface="Times New Roman" panose="02020603050405020304" pitchFamily="18" charset="0"/>
              <a:cs typeface="Times New Roman" panose="02020603050405020304" pitchFamily="18" charset="0"/>
            </a:endParaRPr>
          </a:p>
        </p:txBody>
      </p:sp>
      <p:sp>
        <p:nvSpPr>
          <p:cNvPr id="18" name="Rectangle 17"/>
          <p:cNvSpPr/>
          <p:nvPr/>
        </p:nvSpPr>
        <p:spPr>
          <a:xfrm>
            <a:off x="8753112" y="3911906"/>
            <a:ext cx="1943832" cy="830997"/>
          </a:xfrm>
          <a:prstGeom prst="rect">
            <a:avLst/>
          </a:prstGeom>
        </p:spPr>
        <p:txBody>
          <a:bodyPr wrap="squar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Interface utilisateur </a:t>
            </a:r>
            <a:endParaRPr lang="fr-CA" sz="2400" dirty="0">
              <a:latin typeface="Times New Roman" panose="02020603050405020304" pitchFamily="18" charset="0"/>
              <a:cs typeface="Times New Roman" panose="02020603050405020304" pitchFamily="18" charset="0"/>
            </a:endParaRPr>
          </a:p>
        </p:txBody>
      </p:sp>
      <p:sp>
        <p:nvSpPr>
          <p:cNvPr id="29" name="Rectangle 28"/>
          <p:cNvSpPr/>
          <p:nvPr/>
        </p:nvSpPr>
        <p:spPr>
          <a:xfrm>
            <a:off x="3249637" y="1141773"/>
            <a:ext cx="4926700" cy="583750"/>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v"/>
            </a:pPr>
            <a:r>
              <a:rPr lang="fr-FR" sz="3200" b="1" dirty="0">
                <a:latin typeface="Times New Roman" panose="02020603050405020304" pitchFamily="18" charset="0"/>
                <a:ea typeface="Calibri" panose="020F0502020204030204" pitchFamily="34" charset="0"/>
                <a:cs typeface="Times New Roman" panose="02020603050405020304" pitchFamily="18" charset="0"/>
              </a:rPr>
              <a:t>     Besoins fonctionnels </a:t>
            </a:r>
            <a:endParaRPr lang="fr-CA" sz="32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Double flèche horizontale 29"/>
          <p:cNvSpPr/>
          <p:nvPr/>
        </p:nvSpPr>
        <p:spPr>
          <a:xfrm>
            <a:off x="1845338" y="2998204"/>
            <a:ext cx="7572982" cy="36430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1" name="Flèche vers le bas 30"/>
          <p:cNvSpPr/>
          <p:nvPr/>
        </p:nvSpPr>
        <p:spPr>
          <a:xfrm>
            <a:off x="1705017" y="3004457"/>
            <a:ext cx="398103" cy="88057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2" name="Flèche vers le bas 31"/>
          <p:cNvSpPr/>
          <p:nvPr/>
        </p:nvSpPr>
        <p:spPr>
          <a:xfrm>
            <a:off x="3683991" y="3261121"/>
            <a:ext cx="342914" cy="6239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3" name="Flèche vers le bas 32"/>
          <p:cNvSpPr/>
          <p:nvPr/>
        </p:nvSpPr>
        <p:spPr>
          <a:xfrm>
            <a:off x="6910251" y="3261121"/>
            <a:ext cx="326572" cy="62390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Flèche vers le bas 33"/>
          <p:cNvSpPr/>
          <p:nvPr/>
        </p:nvSpPr>
        <p:spPr>
          <a:xfrm>
            <a:off x="9169389" y="2998204"/>
            <a:ext cx="343111" cy="84822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4203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806" y="796731"/>
            <a:ext cx="7784823" cy="583750"/>
          </a:xfrm>
          <a:prstGeom prst="rect">
            <a:avLst/>
          </a:prstGeom>
        </p:spPr>
        <p:txBody>
          <a:bodyPr wrap="square">
            <a:spAutoFit/>
          </a:bodyPr>
          <a:lstStyle/>
          <a:p>
            <a:pPr marL="285750" lvl="0" indent="-285750" algn="ctr">
              <a:lnSpc>
                <a:spcPct val="107000"/>
              </a:lnSpc>
              <a:spcAft>
                <a:spcPts val="800"/>
              </a:spcAft>
              <a:buFont typeface="Wingdings" panose="05000000000000000000" pitchFamily="2" charset="2"/>
              <a:buChar char="v"/>
            </a:pPr>
            <a:r>
              <a:rPr lang="fr-FR" sz="3200" b="1" dirty="0">
                <a:latin typeface="Times New Roman" panose="02020603050405020304" pitchFamily="18" charset="0"/>
                <a:ea typeface="Calibri" panose="020F0502020204030204" pitchFamily="34" charset="0"/>
                <a:cs typeface="Times New Roman" panose="02020603050405020304" pitchFamily="18" charset="0"/>
              </a:rPr>
              <a:t>Besoins non fonctionnels </a:t>
            </a:r>
            <a:endParaRPr lang="fr-CA"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lèche vers le bas 2"/>
          <p:cNvSpPr/>
          <p:nvPr/>
        </p:nvSpPr>
        <p:spPr>
          <a:xfrm>
            <a:off x="5303520" y="1337139"/>
            <a:ext cx="378823" cy="158894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4" name="Double flèche horizontale 3"/>
          <p:cNvSpPr/>
          <p:nvPr/>
        </p:nvSpPr>
        <p:spPr>
          <a:xfrm>
            <a:off x="2586446" y="2926079"/>
            <a:ext cx="5865223" cy="35269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5" name="Flèche vers le bas 4"/>
          <p:cNvSpPr/>
          <p:nvPr/>
        </p:nvSpPr>
        <p:spPr>
          <a:xfrm>
            <a:off x="2481943" y="2926079"/>
            <a:ext cx="378823" cy="9274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6" name="Flèche vers le bas 5"/>
          <p:cNvSpPr/>
          <p:nvPr/>
        </p:nvSpPr>
        <p:spPr>
          <a:xfrm>
            <a:off x="8151223" y="2926079"/>
            <a:ext cx="404949" cy="9274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7" name="Flèche vers le bas 6"/>
          <p:cNvSpPr/>
          <p:nvPr/>
        </p:nvSpPr>
        <p:spPr>
          <a:xfrm>
            <a:off x="4284617" y="3102427"/>
            <a:ext cx="365760" cy="83602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8" name="Flèche vers le bas 7"/>
          <p:cNvSpPr/>
          <p:nvPr/>
        </p:nvSpPr>
        <p:spPr>
          <a:xfrm>
            <a:off x="6544491" y="3102427"/>
            <a:ext cx="352698" cy="83602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Times New Roman" panose="02020603050405020304" pitchFamily="18" charset="0"/>
              <a:cs typeface="Times New Roman" panose="02020603050405020304" pitchFamily="18" charset="0"/>
            </a:endParaRPr>
          </a:p>
        </p:txBody>
      </p:sp>
      <p:sp>
        <p:nvSpPr>
          <p:cNvPr id="9" name="Rectangle 8"/>
          <p:cNvSpPr/>
          <p:nvPr/>
        </p:nvSpPr>
        <p:spPr>
          <a:xfrm>
            <a:off x="1720763" y="3845615"/>
            <a:ext cx="1813317" cy="461665"/>
          </a:xfrm>
          <a:prstGeom prst="rect">
            <a:avLst/>
          </a:prstGeom>
        </p:spPr>
        <p:txBody>
          <a:bodyPr wrap="non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Performance</a:t>
            </a: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CA" dirty="0">
              <a:latin typeface="Times New Roman" panose="02020603050405020304" pitchFamily="18" charset="0"/>
              <a:cs typeface="Times New Roman" panose="02020603050405020304" pitchFamily="18" charset="0"/>
            </a:endParaRPr>
          </a:p>
        </p:txBody>
      </p:sp>
      <p:sp>
        <p:nvSpPr>
          <p:cNvPr id="10" name="Rectangle 9"/>
          <p:cNvSpPr/>
          <p:nvPr/>
        </p:nvSpPr>
        <p:spPr>
          <a:xfrm>
            <a:off x="3928891" y="3938451"/>
            <a:ext cx="1306768" cy="461665"/>
          </a:xfrm>
          <a:prstGeom prst="rect">
            <a:avLst/>
          </a:prstGeom>
        </p:spPr>
        <p:txBody>
          <a:bodyPr wrap="non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Sécurité</a:t>
            </a: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CA" dirty="0">
              <a:latin typeface="Times New Roman" panose="02020603050405020304" pitchFamily="18" charset="0"/>
              <a:cs typeface="Times New Roman" panose="02020603050405020304" pitchFamily="18" charset="0"/>
            </a:endParaRPr>
          </a:p>
        </p:txBody>
      </p:sp>
      <p:sp>
        <p:nvSpPr>
          <p:cNvPr id="11" name="Rectangle 10"/>
          <p:cNvSpPr/>
          <p:nvPr/>
        </p:nvSpPr>
        <p:spPr>
          <a:xfrm>
            <a:off x="5754870" y="3917376"/>
            <a:ext cx="1887055" cy="461665"/>
          </a:xfrm>
          <a:prstGeom prst="rect">
            <a:avLst/>
          </a:prstGeom>
        </p:spPr>
        <p:txBody>
          <a:bodyPr wrap="none">
            <a:spAutoFit/>
          </a:bodyPr>
          <a:lstStyle/>
          <a:p>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2400" dirty="0">
                <a:latin typeface="Times New Roman" panose="02020603050405020304" pitchFamily="18" charset="0"/>
                <a:ea typeface="Calibri" panose="020F0502020204030204" pitchFamily="34" charset="0"/>
                <a:cs typeface="Times New Roman" panose="02020603050405020304" pitchFamily="18" charset="0"/>
              </a:rPr>
              <a:t>Accessibilité</a:t>
            </a: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CA" dirty="0">
              <a:latin typeface="Times New Roman" panose="02020603050405020304" pitchFamily="18" charset="0"/>
              <a:cs typeface="Times New Roman" panose="02020603050405020304" pitchFamily="18" charset="0"/>
            </a:endParaRPr>
          </a:p>
        </p:txBody>
      </p:sp>
      <p:sp>
        <p:nvSpPr>
          <p:cNvPr id="12" name="Rectangle 11"/>
          <p:cNvSpPr/>
          <p:nvPr/>
        </p:nvSpPr>
        <p:spPr>
          <a:xfrm>
            <a:off x="7789455" y="3920948"/>
            <a:ext cx="1479892" cy="461665"/>
          </a:xfrm>
          <a:prstGeom prst="rect">
            <a:avLst/>
          </a:prstGeom>
        </p:spPr>
        <p:txBody>
          <a:bodyPr wrap="none">
            <a:spAutoFit/>
          </a:bodyPr>
          <a:lstStyle/>
          <a:p>
            <a:r>
              <a:rPr lang="fr-FR" sz="2400" dirty="0">
                <a:latin typeface="Times New Roman" panose="02020603050405020304" pitchFamily="18" charset="0"/>
                <a:ea typeface="Calibri" panose="020F0502020204030204" pitchFamily="34" charset="0"/>
                <a:cs typeface="Times New Roman" panose="02020603050405020304" pitchFamily="18" charset="0"/>
              </a:rPr>
              <a:t>Scalabilité</a:t>
            </a:r>
            <a:endParaRPr lang="fr-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7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66652" y="10628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646" y="3324583"/>
            <a:ext cx="1412342" cy="10082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966652" y="1247503"/>
            <a:ext cx="678766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altLang="fr-FR" u="sng"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v"/>
            </a:pPr>
            <a:r>
              <a:rPr lang="fr-FR" altLang="fr-FR" sz="2400" b="1" u="sng" dirty="0">
                <a:latin typeface="Times New Roman" panose="02020603050405020304" pitchFamily="18" charset="0"/>
                <a:ea typeface="Calibri" panose="020F0502020204030204" pitchFamily="34" charset="0"/>
                <a:cs typeface="Times New Roman" panose="02020603050405020304" pitchFamily="18" charset="0"/>
              </a:rPr>
              <a:t>Conception de la base de données </a:t>
            </a:r>
            <a:endParaRPr lang="fr-FR" altLang="fr-FR"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151383" y="2227341"/>
            <a:ext cx="10058064" cy="856068"/>
          </a:xfrm>
          <a:prstGeom prst="rect">
            <a:avLst/>
          </a:prstGeom>
        </p:spPr>
        <p:txBody>
          <a:bodyPr wrap="square">
            <a:spAutoFit/>
          </a:bodyPr>
          <a:lstStyle/>
          <a:p>
            <a:pPr>
              <a:lnSpc>
                <a:spcPct val="107000"/>
              </a:lnSpc>
              <a:spcAft>
                <a:spcPts val="800"/>
              </a:spcAft>
            </a:pPr>
            <a:r>
              <a:rPr lang="fr-FR" sz="2400" dirty="0">
                <a:latin typeface="Times New Roman" panose="02020603050405020304" pitchFamily="18" charset="0"/>
                <a:ea typeface="Calibri" panose="020F0502020204030204" pitchFamily="34" charset="0"/>
                <a:cs typeface="Times New Roman" panose="02020603050405020304" pitchFamily="18" charset="0"/>
              </a:rPr>
              <a:t>Dans notre application, nous avons utilisé XAMPP comme notre système de gestion de base de données (SGBD) pour réaliser la base de données. </a:t>
            </a:r>
            <a:endParaRPr lang="fr-CA"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2119411" y="4469462"/>
            <a:ext cx="6096000" cy="1749005"/>
          </a:xfrm>
          <a:prstGeom prst="rect">
            <a:avLst/>
          </a:prstGeom>
        </p:spPr>
        <p:txBody>
          <a:bodyPr>
            <a:spAutoFit/>
          </a:bodyPr>
          <a:lstStyle/>
          <a:p>
            <a:pPr>
              <a:lnSpc>
                <a:spcPct val="107000"/>
              </a:lnSpc>
              <a:spcAft>
                <a:spcPts val="800"/>
              </a:spcAft>
            </a:pPr>
            <a:r>
              <a:rPr lang="fr-FR" sz="2400" dirty="0">
                <a:latin typeface="Times New Roman" panose="02020603050405020304" pitchFamily="18" charset="0"/>
                <a:ea typeface="Calibri" panose="020F0502020204030204" pitchFamily="34" charset="0"/>
                <a:cs typeface="Times New Roman" panose="02020603050405020304" pitchFamily="18" charset="0"/>
              </a:rPr>
              <a:t>Pour notre application on a utilisé deux tables à savoir : </a:t>
            </a:r>
            <a:endParaRPr lang="fr-CA"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Une table pour stocker les produits </a:t>
            </a:r>
            <a:endParaRPr lang="fr-CA"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Une table pour différencier les catégories </a:t>
            </a:r>
            <a:endParaRPr lang="fr-CA"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22365" y="474307"/>
            <a:ext cx="10058065" cy="984885"/>
          </a:xfrm>
          <a:prstGeom prst="rect">
            <a:avLst/>
          </a:prstGeom>
        </p:spPr>
        <p:txBody>
          <a:bodyPr wrap="square">
            <a:spAutoFit/>
          </a:bodyPr>
          <a:lstStyle/>
          <a:p>
            <a:pPr lvl="0" eaLnBrk="0" fontAlgn="base" hangingPunct="0">
              <a:spcBef>
                <a:spcPct val="0"/>
              </a:spcBef>
              <a:spcAft>
                <a:spcPct val="0"/>
              </a:spcAft>
            </a:pPr>
            <a:endParaRPr lang="fr-FR" altLang="fr-FR" u="sng" dirty="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fr-FR" altLang="fr-FR"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4000" b="1" u="sng" dirty="0">
                <a:latin typeface="+mj-lt"/>
                <a:ea typeface="Calibri" panose="020F0502020204030204" pitchFamily="34" charset="0"/>
                <a:cs typeface="Times New Roman" panose="02020603050405020304" pitchFamily="18" charset="0"/>
              </a:rPr>
              <a:t>Développement d’applications </a:t>
            </a:r>
            <a:endParaRPr lang="fr-FR" altLang="fr-FR" sz="4000" b="1" u="sng" dirty="0">
              <a:latin typeface="+mj-lt"/>
              <a:cs typeface="Times New Roman" panose="02020603050405020304" pitchFamily="18" charset="0"/>
            </a:endParaRPr>
          </a:p>
        </p:txBody>
      </p:sp>
    </p:spTree>
    <p:extLst>
      <p:ext uri="{BB962C8B-B14F-4D97-AF65-F5344CB8AC3E}">
        <p14:creationId xmlns:p14="http://schemas.microsoft.com/office/powerpoint/2010/main" val="26709428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6323</TotalTime>
  <Words>487</Words>
  <Application>Microsoft Office PowerPoint</Application>
  <PresentationFormat>Grand écran</PresentationFormat>
  <Paragraphs>63</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Arial Black</vt:lpstr>
      <vt:lpstr>Arial Rounded MT Bold</vt:lpstr>
      <vt:lpstr>Calibri</vt:lpstr>
      <vt:lpstr>Garamond</vt:lpstr>
      <vt:lpstr>Times New Roman</vt:lpstr>
      <vt:lpstr>Wingdings</vt:lpstr>
      <vt:lpstr>Organique</vt:lpstr>
      <vt:lpstr>Mise en œuvre d’une boutique de vente en ligne des produits de football</vt:lpstr>
      <vt:lpstr>Ce projet est réalisé par: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œuvre d’une application pour la gestion de stock des produits footballistiques</dc:title>
  <dc:creator>user</dc:creator>
  <cp:lastModifiedBy>user</cp:lastModifiedBy>
  <cp:revision>37</cp:revision>
  <dcterms:created xsi:type="dcterms:W3CDTF">2024-10-31T19:03:11Z</dcterms:created>
  <dcterms:modified xsi:type="dcterms:W3CDTF">2024-11-14T17:21:16Z</dcterms:modified>
</cp:coreProperties>
</file>