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9" r:id="rId4"/>
    <p:sldId id="260" r:id="rId5"/>
    <p:sldId id="261" r:id="rId6"/>
    <p:sldId id="312" r:id="rId7"/>
    <p:sldId id="274" r:id="rId8"/>
    <p:sldId id="262" r:id="rId9"/>
    <p:sldId id="263" r:id="rId10"/>
    <p:sldId id="264" r:id="rId11"/>
    <p:sldId id="290" r:id="rId12"/>
    <p:sldId id="266" r:id="rId13"/>
    <p:sldId id="268" r:id="rId14"/>
    <p:sldId id="279" r:id="rId15"/>
    <p:sldId id="280" r:id="rId16"/>
    <p:sldId id="269" r:id="rId17"/>
    <p:sldId id="275" r:id="rId18"/>
    <p:sldId id="276" r:id="rId19"/>
    <p:sldId id="316" r:id="rId20"/>
    <p:sldId id="278" r:id="rId21"/>
    <p:sldId id="281" r:id="rId22"/>
    <p:sldId id="282" r:id="rId23"/>
    <p:sldId id="285" r:id="rId24"/>
    <p:sldId id="291" r:id="rId25"/>
    <p:sldId id="292" r:id="rId26"/>
    <p:sldId id="298" r:id="rId27"/>
    <p:sldId id="293" r:id="rId28"/>
    <p:sldId id="294" r:id="rId29"/>
    <p:sldId id="295" r:id="rId30"/>
    <p:sldId id="297" r:id="rId31"/>
    <p:sldId id="299" r:id="rId32"/>
    <p:sldId id="300" r:id="rId33"/>
    <p:sldId id="301" r:id="rId34"/>
    <p:sldId id="302" r:id="rId35"/>
    <p:sldId id="306" r:id="rId36"/>
    <p:sldId id="305" r:id="rId37"/>
    <p:sldId id="304" r:id="rId38"/>
    <p:sldId id="308" r:id="rId39"/>
    <p:sldId id="284" r:id="rId40"/>
    <p:sldId id="286" r:id="rId41"/>
    <p:sldId id="313" r:id="rId42"/>
    <p:sldId id="309" r:id="rId43"/>
    <p:sldId id="287" r:id="rId44"/>
    <p:sldId id="315" r:id="rId45"/>
    <p:sldId id="288" r:id="rId46"/>
    <p:sldId id="307" r:id="rId47"/>
    <p:sldId id="310" r:id="rId48"/>
    <p:sldId id="28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88902" autoAdjust="0"/>
  </p:normalViewPr>
  <p:slideViewPr>
    <p:cSldViewPr>
      <p:cViewPr varScale="1">
        <p:scale>
          <a:sx n="111" d="100"/>
          <a:sy n="111" d="100"/>
        </p:scale>
        <p:origin x="7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EF67D-0BDF-42E4-AD83-833598EEC18E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D00D-E9FA-4287-AC5C-57A4B19D5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9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D00D-E9FA-4287-AC5C-57A4B19D5FB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23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D00D-E9FA-4287-AC5C-57A4B19D5FB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93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D00D-E9FA-4287-AC5C-57A4B19D5F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D00D-E9FA-4287-AC5C-57A4B19D5F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2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D00D-E9FA-4287-AC5C-57A4B19D5FB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7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>
                <a:latin typeface="Arial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</a:endParaRPr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A6AAD5-8B4D-44F2-A37C-329D552277C8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92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B992A-D63C-4824-A3E8-3CC08954E0A2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1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79A72-64CE-4433-8805-49687E273F9B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3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E4287-28F9-4613-88B1-ED0E52D87383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5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EE105-4FF3-470E-A2CB-7AEBF59501EA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4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FC649-A520-4DF9-AF11-C8A165EF8431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0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46F2F-D480-4B22-9F3A-5A9B2BAB95AB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9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F379F-A093-4AF3-8A51-EE6DB9B49C61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19FE3-340E-48FD-BC33-E0953B840AA6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95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0CF06-8821-42D4-BE46-07841057B3F6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EC8EF-781C-44AE-9A99-116518826BB8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6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fld id="{A49C3608-A5F5-4314-BCCC-F300C2623267}" type="datetime1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E73294B-E69C-4986-91B5-0865835999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746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4746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310vi.php" TargetMode="External"/><Relationship Id="rId2" Type="http://schemas.openxmlformats.org/officeDocument/2006/relationships/hyperlink" Target="http://zh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ropengate.blogspot.tw/2018/01/makefile.html" TargetMode="External"/><Relationship Id="rId5" Type="http://schemas.openxmlformats.org/officeDocument/2006/relationships/hyperlink" Target="http://www.study-area.org/cyril/opentools/opentools/makefile.html" TargetMode="External"/><Relationship Id="rId4" Type="http://schemas.openxmlformats.org/officeDocument/2006/relationships/hyperlink" Target="http://www.gnu.org/savannah-checkouts/gnu/make/manual/html_node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uebook.com/" TargetMode="External"/><Relationship Id="rId2" Type="http://schemas.openxmlformats.org/officeDocument/2006/relationships/hyperlink" Target="http://people.cs.nctu.edu.tw/~yslin/library/linuxc/main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en-US" altLang="zh-TW" smtClean="0"/>
              <a:t>&amp; Shell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1698" y="3717032"/>
            <a:ext cx="82804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eorgia" panose="02040502050405020303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400" kern="0" dirty="0" smtClean="0"/>
              <a:t>Lecturer</a:t>
            </a:r>
            <a:r>
              <a:rPr lang="zh-TW" altLang="en-US" sz="2400" kern="0" dirty="0" smtClean="0"/>
              <a:t>：</a:t>
            </a:r>
            <a:r>
              <a:rPr lang="en-US" altLang="zh-TW" sz="2400" kern="0" dirty="0" smtClean="0"/>
              <a:t>Professor </a:t>
            </a:r>
            <a:r>
              <a:rPr lang="en-US" altLang="zh-TW" sz="2400" kern="0" dirty="0" err="1" smtClean="0"/>
              <a:t>Pao</a:t>
            </a:r>
            <a:r>
              <a:rPr lang="en-US" altLang="zh-TW" sz="2400" kern="0" dirty="0" smtClean="0"/>
              <a:t>-Ann </a:t>
            </a:r>
            <a:r>
              <a:rPr lang="en-US" altLang="zh-TW" sz="2400" kern="0" dirty="0" err="1" smtClean="0"/>
              <a:t>Hsiung</a:t>
            </a:r>
            <a:endParaRPr lang="en-US" altLang="zh-TW" sz="2400" kern="0" dirty="0" smtClean="0"/>
          </a:p>
          <a:p>
            <a:pPr>
              <a:lnSpc>
                <a:spcPct val="80000"/>
              </a:lnSpc>
            </a:pPr>
            <a:endParaRPr lang="en-US" altLang="zh-TW" sz="2400" kern="0" dirty="0" smtClean="0"/>
          </a:p>
          <a:p>
            <a:pPr>
              <a:lnSpc>
                <a:spcPct val="80000"/>
              </a:lnSpc>
            </a:pPr>
            <a:r>
              <a:rPr lang="en-US" altLang="zh-TW" sz="2400" kern="0" dirty="0" smtClean="0"/>
              <a:t>Teaching Assistant: </a:t>
            </a:r>
            <a:r>
              <a:rPr lang="en-US" altLang="zh-TW" sz="2400" kern="0" dirty="0" smtClean="0"/>
              <a:t>Yu-Sheng Lin</a:t>
            </a:r>
            <a:endParaRPr lang="en-US" altLang="zh-TW" sz="2400" kern="0" dirty="0" smtClean="0"/>
          </a:p>
          <a:p>
            <a:pPr>
              <a:lnSpc>
                <a:spcPct val="80000"/>
              </a:lnSpc>
            </a:pPr>
            <a:endParaRPr lang="en-US" altLang="zh-TW" sz="2400" kern="0" dirty="0" smtClean="0"/>
          </a:p>
          <a:p>
            <a:pPr>
              <a:lnSpc>
                <a:spcPct val="80000"/>
              </a:lnSpc>
            </a:pPr>
            <a:r>
              <a:rPr lang="en-US" altLang="zh-TW" sz="2400" kern="0" dirty="0" smtClean="0"/>
              <a:t>Embedded Systems Laboratory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/>
              <a:t>National Chung Cheng University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err="1" smtClean="0"/>
              <a:t>Chiayi</a:t>
            </a:r>
            <a:r>
              <a:rPr lang="en-US" altLang="zh-TW" sz="2400" kern="0" dirty="0" smtClean="0"/>
              <a:t>, Taiwan-62102</a:t>
            </a:r>
          </a:p>
        </p:txBody>
      </p:sp>
    </p:spTree>
    <p:extLst>
      <p:ext uri="{BB962C8B-B14F-4D97-AF65-F5344CB8AC3E}">
        <p14:creationId xmlns:p14="http://schemas.microsoft.com/office/powerpoint/2010/main" val="37708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6"/>
    </mc:Choice>
    <mc:Fallback xmlns="">
      <p:transition spd="slow" advTm="210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(change directory)</a:t>
            </a:r>
            <a:endParaRPr lang="zh-TW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指令名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endParaRPr lang="en-US" altLang="zh-TW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目的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切換資料夾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cd [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資料夾路徑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newdir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進入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newdir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           cd ~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進入家目錄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cd ..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回上一層目錄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967588"/>
            <a:ext cx="7149255" cy="16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7"/>
    </mc:Choice>
    <mc:Fallback xmlns="">
      <p:transition spd="slow" advTm="1705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wget</a:t>
            </a:r>
            <a:endParaRPr lang="zh-TW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指令名</a:t>
            </a:r>
            <a:r>
              <a:rPr lang="zh-TW" altLang="en-US" sz="2800" dirty="0" smtClean="0"/>
              <a:t>：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wget</a:t>
            </a:r>
            <a:endParaRPr lang="en-US" altLang="zh-TW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目的：取得網頁資料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wget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網址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wget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http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www.xxx.com/something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7"/>
    </mc:Choice>
    <mc:Fallback xmlns="">
      <p:transition spd="slow" advTm="1705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(GNU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Compiler Collection)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指令名 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gcc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目的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編譯程式</a:t>
            </a:r>
            <a:endParaRPr lang="en-US" altLang="zh-TW" sz="2800" dirty="0" smtClean="0"/>
          </a:p>
          <a:p>
            <a:r>
              <a:rPr lang="zh-TW" altLang="en-US" sz="2800" dirty="0" smtClean="0"/>
              <a:t>使用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gcc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B050"/>
                </a:solidFill>
              </a:rPr>
              <a:t>[</a:t>
            </a:r>
            <a:r>
              <a:rPr lang="zh-TW" altLang="en-US" sz="2800" dirty="0" smtClean="0">
                <a:solidFill>
                  <a:srgbClr val="00B050"/>
                </a:solidFill>
              </a:rPr>
              <a:t>參數</a:t>
            </a:r>
            <a:r>
              <a:rPr lang="en-US" altLang="zh-TW" sz="2800" dirty="0" smtClean="0">
                <a:solidFill>
                  <a:srgbClr val="00B050"/>
                </a:solidFill>
              </a:rPr>
              <a:t>(</a:t>
            </a:r>
            <a:r>
              <a:rPr lang="zh-TW" altLang="en-US" sz="2800" dirty="0" smtClean="0">
                <a:solidFill>
                  <a:srgbClr val="00B050"/>
                </a:solidFill>
              </a:rPr>
              <a:t>選用</a:t>
            </a:r>
            <a:r>
              <a:rPr lang="en-US" altLang="zh-TW" sz="2800" dirty="0" smtClean="0">
                <a:solidFill>
                  <a:srgbClr val="00B050"/>
                </a:solidFill>
              </a:rPr>
              <a:t>)] </a:t>
            </a:r>
            <a:r>
              <a:rPr lang="en-US" altLang="zh-TW" sz="2800" dirty="0" smtClean="0">
                <a:solidFill>
                  <a:srgbClr val="0070C0"/>
                </a:solidFill>
              </a:rPr>
              <a:t>[</a:t>
            </a:r>
            <a:r>
              <a:rPr lang="zh-TW" altLang="en-US" sz="2800" dirty="0" smtClean="0">
                <a:solidFill>
                  <a:srgbClr val="0070C0"/>
                </a:solidFill>
              </a:rPr>
              <a:t>要編譯的檔案</a:t>
            </a:r>
            <a:r>
              <a:rPr lang="en-US" altLang="zh-TW" sz="2800" dirty="0" smtClean="0">
                <a:solidFill>
                  <a:srgbClr val="0070C0"/>
                </a:solidFill>
              </a:rPr>
              <a:t>]</a:t>
            </a:r>
          </a:p>
          <a:p>
            <a:r>
              <a:rPr lang="zh-TW" altLang="en-US" sz="2800" dirty="0" smtClean="0"/>
              <a:t>範例</a:t>
            </a:r>
            <a:r>
              <a:rPr lang="en-US" altLang="zh-TW" sz="2800" dirty="0" smtClean="0"/>
              <a:t>1: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gcc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test.c</a:t>
            </a:r>
            <a:endParaRPr lang="en-US" altLang="zh-TW" sz="2800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未設輸出檔名則自動設定檔名為</a:t>
            </a:r>
            <a:r>
              <a:rPr lang="en-US" altLang="zh-TW" dirty="0" err="1" smtClean="0"/>
              <a:t>a.out</a:t>
            </a:r>
            <a:endParaRPr lang="en-US" altLang="zh-TW" dirty="0"/>
          </a:p>
          <a:p>
            <a:r>
              <a:rPr lang="zh-TW" altLang="en-US" sz="2800" dirty="0" smtClean="0"/>
              <a:t>範例</a:t>
            </a:r>
            <a:r>
              <a:rPr lang="en-US" altLang="zh-TW" sz="2800" dirty="0" smtClean="0"/>
              <a:t>2: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gcc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B050"/>
                </a:solidFill>
              </a:rPr>
              <a:t>–o  test 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test.c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dirty="0" smtClean="0"/>
              <a:t>-o : </a:t>
            </a:r>
            <a:r>
              <a:rPr lang="zh-TW" altLang="en-US" dirty="0" smtClean="0"/>
              <a:t>後面接要輸出的執行檔檔名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05512" y="5997768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如何執行編譯出來的執行檔</a:t>
            </a:r>
            <a:r>
              <a:rPr lang="en-US" altLang="zh-TW" sz="1400" dirty="0"/>
              <a:t>?</a:t>
            </a:r>
            <a:endParaRPr lang="en-US" altLang="zh-TW" sz="1400" dirty="0" smtClean="0"/>
          </a:p>
          <a:p>
            <a:r>
              <a:rPr lang="zh-TW" altLang="en-US" sz="1400" dirty="0" smtClean="0"/>
              <a:t>在</a:t>
            </a:r>
            <a:r>
              <a:rPr lang="en-US" altLang="zh-TW" sz="1400" dirty="0" smtClean="0"/>
              <a:t>./</a:t>
            </a:r>
            <a:r>
              <a:rPr lang="zh-TW" altLang="en-US" sz="1400" dirty="0" smtClean="0"/>
              <a:t>後面打上執行檔檔名</a:t>
            </a:r>
            <a:r>
              <a:rPr lang="en-US" altLang="zh-TW" sz="1400" dirty="0" smtClean="0"/>
              <a:t>!</a:t>
            </a:r>
            <a:br>
              <a:rPr lang="en-US" altLang="zh-TW" sz="1400" dirty="0" smtClean="0"/>
            </a:br>
            <a:r>
              <a:rPr lang="en-US" altLang="zh-TW" sz="1400" dirty="0" smtClean="0"/>
              <a:t>Ex 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./test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"/>
    </mc:Choice>
    <mc:Fallback xmlns="">
      <p:transition spd="slow" advTm="114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(remove)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指令名 </a:t>
            </a:r>
            <a:r>
              <a:rPr lang="en-US" altLang="zh-TW" sz="2800" dirty="0"/>
              <a:t>: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rm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sz="2800" dirty="0"/>
              <a:t>目的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刪除檔案</a:t>
            </a:r>
            <a:endParaRPr lang="en-US" altLang="zh-TW" sz="2800" dirty="0"/>
          </a:p>
          <a:p>
            <a:r>
              <a:rPr lang="zh-TW" altLang="en-US" sz="2800" dirty="0"/>
              <a:t>使用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–f [</a:t>
            </a:r>
            <a:r>
              <a:rPr lang="zh-TW" altLang="en-US" sz="2800" dirty="0" smtClean="0"/>
              <a:t>檔案</a:t>
            </a:r>
            <a:r>
              <a:rPr lang="en-US" altLang="zh-TW" sz="2800" dirty="0" smtClean="0"/>
              <a:t>]</a:t>
            </a:r>
            <a:endParaRPr lang="en-US" altLang="zh-TW" sz="2800" dirty="0"/>
          </a:p>
          <a:p>
            <a:r>
              <a:rPr lang="zh-TW" altLang="en-US" sz="2800" dirty="0"/>
              <a:t>範例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–f system.txt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07" y="4437112"/>
            <a:ext cx="7715083" cy="18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2"/>
    </mc:Choice>
    <mc:Fallback xmlns="">
      <p:transition spd="slow" advTm="1797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vim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82364"/>
            <a:ext cx="8229600" cy="4525963"/>
          </a:xfrm>
        </p:spPr>
        <p:txBody>
          <a:bodyPr/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指令</a:t>
            </a:r>
            <a:r>
              <a:rPr lang="zh-TW" altLang="en-US" sz="2800" dirty="0"/>
              <a:t>名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endParaRPr lang="en-US" altLang="zh-TW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目的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：編寫、檢視檔案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如檔案不存在則開新檔案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使用：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vim [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檔案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vim 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test.c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2" y="4077072"/>
            <a:ext cx="7273053" cy="22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97"/>
    </mc:Choice>
    <mc:Fallback xmlns="">
      <p:transition spd="slow" advTm="2589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vim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82364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一般</a:t>
            </a:r>
            <a:r>
              <a:rPr lang="zh-TW" altLang="en-US" sz="2800" dirty="0"/>
              <a:t>模式</a:t>
            </a:r>
            <a:endParaRPr lang="en-US" altLang="zh-TW" sz="2800" dirty="0"/>
          </a:p>
          <a:p>
            <a:pPr lvl="1"/>
            <a:r>
              <a:rPr lang="zh-TW" altLang="en-US" sz="2000" dirty="0"/>
              <a:t>功能</a:t>
            </a:r>
            <a:r>
              <a:rPr lang="en-US" altLang="zh-TW" sz="2000" dirty="0"/>
              <a:t>:</a:t>
            </a:r>
            <a:r>
              <a:rPr lang="zh-TW" altLang="en-US" sz="2000" dirty="0"/>
              <a:t> 可移動游標、刪除字元、複製貼上等，不可輸入訊息</a:t>
            </a:r>
            <a:endParaRPr lang="en-US" altLang="zh-TW" sz="2000" dirty="0"/>
          </a:p>
          <a:p>
            <a:pPr lvl="1"/>
            <a:r>
              <a:rPr lang="zh-TW" altLang="en-US" sz="2000" dirty="0"/>
              <a:t>進入方式</a:t>
            </a:r>
            <a:r>
              <a:rPr lang="en-US" altLang="zh-TW" sz="2000" dirty="0"/>
              <a:t>:</a:t>
            </a:r>
            <a:r>
              <a:rPr lang="zh-TW" altLang="en-US" sz="2000" dirty="0"/>
              <a:t> 剛打開</a:t>
            </a:r>
            <a:r>
              <a:rPr lang="en-US" altLang="zh-TW" sz="2000" dirty="0"/>
              <a:t>vim</a:t>
            </a:r>
            <a:r>
              <a:rPr lang="zh-TW" altLang="en-US" sz="2000" dirty="0"/>
              <a:t>時自動進入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範例</a:t>
            </a:r>
            <a:r>
              <a:rPr lang="en-US" altLang="zh-TW" sz="2000" dirty="0" smtClean="0"/>
              <a:t>: u(</a:t>
            </a:r>
            <a:r>
              <a:rPr lang="zh-TW" altLang="en-US" sz="2000" dirty="0" smtClean="0"/>
              <a:t>復原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ctrl+r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重做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dd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刪除一整行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zh-TW" altLang="en-US" sz="2800" dirty="0"/>
              <a:t>編輯模式</a:t>
            </a:r>
            <a:endParaRPr lang="en-US" altLang="zh-TW" sz="2800" dirty="0"/>
          </a:p>
          <a:p>
            <a:pPr lvl="1"/>
            <a:r>
              <a:rPr lang="zh-TW" altLang="en-US" sz="2000" dirty="0"/>
              <a:t>功能</a:t>
            </a:r>
            <a:r>
              <a:rPr lang="en-US" altLang="zh-TW" sz="2000" dirty="0"/>
              <a:t>:</a:t>
            </a:r>
            <a:r>
              <a:rPr lang="zh-TW" altLang="en-US" sz="2000" dirty="0"/>
              <a:t> 可進行文字編輯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進入方</a:t>
            </a:r>
            <a:r>
              <a:rPr lang="zh-TW" altLang="en-US" sz="2000" dirty="0"/>
              <a:t>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zh-TW" altLang="en-US" sz="2000" dirty="0"/>
              <a:t>一般模式下</a:t>
            </a:r>
            <a:r>
              <a:rPr lang="zh-TW" altLang="en-US" sz="2000" dirty="0" smtClean="0"/>
              <a:t>按下「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o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u</a:t>
            </a:r>
            <a:r>
              <a:rPr lang="zh-TW" altLang="en-US" sz="2000" dirty="0" smtClean="0"/>
              <a:t>」任一即可進入編輯模式，編輯模式下按</a:t>
            </a:r>
            <a:r>
              <a:rPr lang="en-US" altLang="zh-TW" sz="2000" dirty="0" smtClean="0"/>
              <a:t>ESC</a:t>
            </a:r>
            <a:r>
              <a:rPr lang="zh-TW" altLang="en-US" sz="2000" dirty="0" smtClean="0"/>
              <a:t>離開編輯模式回到一般模式。</a:t>
            </a:r>
            <a:endParaRPr lang="en-US" altLang="zh-TW" sz="2000" dirty="0"/>
          </a:p>
          <a:p>
            <a:r>
              <a:rPr lang="zh-TW" altLang="en-US" sz="2800" dirty="0"/>
              <a:t>指令模式</a:t>
            </a:r>
            <a:endParaRPr lang="en-US" altLang="zh-TW" sz="2800" dirty="0"/>
          </a:p>
          <a:p>
            <a:pPr lvl="1"/>
            <a:r>
              <a:rPr lang="zh-TW" altLang="en-US" sz="2000" dirty="0"/>
              <a:t>功能</a:t>
            </a:r>
            <a:r>
              <a:rPr lang="en-US" altLang="zh-TW" sz="2000" dirty="0"/>
              <a:t>:</a:t>
            </a:r>
            <a:r>
              <a:rPr lang="zh-TW" altLang="en-US" sz="2000" dirty="0"/>
              <a:t> 進行指令動作，如讀取、存檔、離開等</a:t>
            </a:r>
            <a:endParaRPr lang="en-US" altLang="zh-TW" sz="2000" dirty="0"/>
          </a:p>
          <a:p>
            <a:pPr lvl="1"/>
            <a:r>
              <a:rPr lang="zh-TW" altLang="en-US" sz="2000" dirty="0"/>
              <a:t>進入方式</a:t>
            </a:r>
            <a:r>
              <a:rPr lang="en-US" altLang="zh-TW" sz="2000" dirty="0"/>
              <a:t>:</a:t>
            </a:r>
            <a:r>
              <a:rPr lang="zh-TW" altLang="en-US" sz="2000" dirty="0"/>
              <a:t> 一般模式下輸入「</a:t>
            </a:r>
            <a:r>
              <a:rPr lang="en-US" altLang="zh-TW" sz="2000" dirty="0"/>
              <a:t>:&lt;</a:t>
            </a:r>
            <a:r>
              <a:rPr lang="zh-TW" altLang="en-US" sz="2000" dirty="0"/>
              <a:t>指令</a:t>
            </a:r>
            <a:r>
              <a:rPr lang="en-US" altLang="zh-TW" sz="2000" dirty="0"/>
              <a:t>&gt;</a:t>
            </a:r>
            <a:r>
              <a:rPr lang="zh-TW" altLang="en-US" sz="2000" dirty="0"/>
              <a:t>」</a:t>
            </a:r>
            <a:endParaRPr lang="en-US" altLang="zh-TW" sz="2000" dirty="0"/>
          </a:p>
          <a:p>
            <a:pPr lvl="1"/>
            <a:r>
              <a:rPr lang="zh-TW" altLang="en-US" sz="2000" dirty="0"/>
              <a:t>範例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:w(</a:t>
            </a:r>
            <a:r>
              <a:rPr lang="zh-TW" altLang="en-US" sz="2000" dirty="0"/>
              <a:t>存檔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:q(</a:t>
            </a:r>
            <a:r>
              <a:rPr lang="zh-TW" altLang="en-US" sz="2000" dirty="0"/>
              <a:t>離開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en-US" altLang="zh-TW" sz="2000" dirty="0" err="1"/>
              <a:t>wq</a:t>
            </a:r>
            <a:r>
              <a:rPr lang="en-US" altLang="zh-TW" sz="2000" dirty="0"/>
              <a:t>(</a:t>
            </a:r>
            <a:r>
              <a:rPr lang="zh-TW" altLang="en-US" sz="2000" dirty="0"/>
              <a:t>存檔後離開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:q!(</a:t>
            </a:r>
            <a:r>
              <a:rPr lang="zh-TW" altLang="en-US" sz="2000" dirty="0"/>
              <a:t>不存檔離開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2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97"/>
    </mc:Choice>
    <mc:Fallback xmlns="">
      <p:transition spd="slow" advTm="2589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指令名 </a:t>
            </a:r>
            <a:r>
              <a:rPr lang="en-US" altLang="zh-TW" dirty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make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透過事先的設定，來幫助我們快速編譯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make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4581128"/>
            <a:ext cx="8057298" cy="12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5"/>
    </mc:Choice>
    <mc:Fallback xmlns="">
      <p:transition spd="slow" advTm="7591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指示</a:t>
            </a:r>
            <a:r>
              <a:rPr lang="en-US" altLang="zh-TW" sz="2800" dirty="0" err="1" smtClean="0"/>
              <a:t>Makefile</a:t>
            </a:r>
            <a:r>
              <a:rPr lang="zh-TW" altLang="en-US" sz="2800" dirty="0" smtClean="0"/>
              <a:t>如何進行編譯的規則，主要語法</a:t>
            </a:r>
            <a:r>
              <a:rPr lang="en-US" altLang="zh-TW" sz="2800" dirty="0" smtClean="0"/>
              <a:t>:</a:t>
            </a:r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target</a:t>
            </a:r>
            <a:r>
              <a:rPr lang="en-US" altLang="zh-TW" sz="2800" dirty="0"/>
              <a:t>:</a:t>
            </a:r>
            <a:r>
              <a:rPr lang="zh-TW" altLang="en-US" sz="2800" dirty="0"/>
              <a:t> 要建立的</a:t>
            </a:r>
            <a:r>
              <a:rPr lang="zh-TW" altLang="en-US" sz="2800" dirty="0" smtClean="0"/>
              <a:t>檔案，需以冒號結尾。</a:t>
            </a:r>
            <a:endParaRPr lang="en-US" altLang="zh-TW" sz="2800" dirty="0"/>
          </a:p>
          <a:p>
            <a:r>
              <a:rPr lang="en-US" altLang="zh-TW" sz="2800" dirty="0" err="1"/>
              <a:t>dependecies</a:t>
            </a:r>
            <a:r>
              <a:rPr lang="en-US" altLang="zh-TW" sz="2800" dirty="0"/>
              <a:t>:</a:t>
            </a:r>
            <a:r>
              <a:rPr lang="zh-TW" altLang="en-US" sz="2800" dirty="0"/>
              <a:t> 相依項目，根據此項決定是否重新編譯</a:t>
            </a:r>
            <a:r>
              <a:rPr lang="en-US" altLang="zh-TW" sz="2800" dirty="0" smtClean="0"/>
              <a:t>target</a:t>
            </a:r>
            <a:r>
              <a:rPr lang="zh-TW" altLang="en-US" sz="2800" dirty="0" smtClean="0"/>
              <a:t>，如果此項的修改日期比</a:t>
            </a:r>
            <a:r>
              <a:rPr lang="en-US" altLang="zh-TW" sz="2800" dirty="0" smtClean="0"/>
              <a:t>target</a:t>
            </a:r>
            <a:r>
              <a:rPr lang="zh-TW" altLang="en-US" sz="2800" dirty="0" smtClean="0"/>
              <a:t>新，則重新編譯。</a:t>
            </a:r>
            <a:endParaRPr lang="en-US" altLang="zh-TW" sz="2800" dirty="0" smtClean="0"/>
          </a:p>
          <a:p>
            <a:r>
              <a:rPr lang="en-US" altLang="zh-TW" sz="2800" dirty="0" smtClean="0"/>
              <a:t>commands:</a:t>
            </a:r>
            <a:r>
              <a:rPr lang="zh-TW" altLang="en-US" sz="2800" dirty="0" smtClean="0"/>
              <a:t> 用來建立</a:t>
            </a:r>
            <a:r>
              <a:rPr lang="en-US" altLang="zh-TW" sz="2800" dirty="0" smtClean="0"/>
              <a:t>target</a:t>
            </a:r>
            <a:r>
              <a:rPr lang="zh-TW" altLang="en-US" sz="2800" dirty="0" smtClean="0"/>
              <a:t>的指令，必須以</a:t>
            </a:r>
            <a:r>
              <a:rPr lang="en-US" altLang="zh-TW" sz="2800" dirty="0" smtClean="0"/>
              <a:t>&lt;TAB&gt;</a:t>
            </a:r>
            <a:r>
              <a:rPr lang="zh-TW" altLang="en-US" sz="2800" dirty="0" smtClean="0"/>
              <a:t>開頭。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2636912"/>
            <a:ext cx="38164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target: dependencies</a:t>
            </a:r>
          </a:p>
          <a:p>
            <a:r>
              <a:rPr lang="en-US" altLang="zh-TW" dirty="0"/>
              <a:t>&lt;TAB&gt; </a:t>
            </a:r>
            <a:r>
              <a:rPr lang="en-US" altLang="zh-TW" dirty="0" smtClean="0"/>
              <a:t>commands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01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5"/>
    </mc:Choice>
    <mc:Fallback xmlns="">
      <p:transition spd="slow" advTm="7591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2420888"/>
            <a:ext cx="28803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all: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–o hello </a:t>
            </a:r>
            <a:r>
              <a:rPr lang="en-US" altLang="zh-TW" dirty="0" err="1"/>
              <a:t>hello.c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9952" y="2420888"/>
            <a:ext cx="468052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TARGET=shell</a:t>
            </a:r>
          </a:p>
          <a:p>
            <a:endParaRPr lang="en-US" altLang="zh-TW" dirty="0"/>
          </a:p>
          <a:p>
            <a:r>
              <a:rPr lang="en-US" altLang="zh-TW" dirty="0" smtClean="0"/>
              <a:t>$(</a:t>
            </a:r>
            <a:r>
              <a:rPr lang="en-US" altLang="zh-TW" dirty="0"/>
              <a:t>TARGET): fig1_10.o </a:t>
            </a:r>
            <a:r>
              <a:rPr lang="en-US" altLang="zh-TW" dirty="0" err="1" smtClean="0"/>
              <a:t>error.o</a:t>
            </a:r>
            <a:endParaRPr lang="en-US" altLang="zh-TW" dirty="0" smtClean="0"/>
          </a:p>
          <a:p>
            <a:r>
              <a:rPr lang="en-US" altLang="zh-TW" dirty="0"/>
              <a:t>	$(CC) -o $@ $^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fig1_10.o</a:t>
            </a:r>
            <a:r>
              <a:rPr lang="en-US" altLang="zh-TW" dirty="0"/>
              <a:t>: </a:t>
            </a:r>
            <a:r>
              <a:rPr lang="en-US" altLang="zh-TW" dirty="0" smtClean="0"/>
              <a:t>fig1_10.c</a:t>
            </a:r>
          </a:p>
          <a:p>
            <a:r>
              <a:rPr lang="en-US" altLang="zh-TW" dirty="0" err="1" smtClean="0"/>
              <a:t>error.o</a:t>
            </a:r>
            <a:r>
              <a:rPr lang="en-US" altLang="zh-TW" dirty="0"/>
              <a:t>: </a:t>
            </a:r>
            <a:r>
              <a:rPr lang="en-US" altLang="zh-TW" dirty="0" err="1" smtClean="0"/>
              <a:t>error.c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clean: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rm</a:t>
            </a:r>
            <a:r>
              <a:rPr lang="en-US" altLang="zh-TW" dirty="0"/>
              <a:t> -f fig1_10.o </a:t>
            </a:r>
            <a:r>
              <a:rPr lang="en-US" altLang="zh-TW" dirty="0" err="1"/>
              <a:t>error.o</a:t>
            </a:r>
            <a:r>
              <a:rPr lang="en-US" altLang="zh-TW" dirty="0"/>
              <a:t> $(TARGET)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5"/>
    </mc:Choice>
    <mc:Fallback xmlns="">
      <p:transition spd="slow" advTm="7591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1863" y="2276872"/>
            <a:ext cx="28803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all: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–o hello </a:t>
            </a:r>
            <a:r>
              <a:rPr lang="en-US" altLang="zh-TW" dirty="0" err="1"/>
              <a:t>hello.c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3" y="3279096"/>
            <a:ext cx="6276975" cy="1724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27584" y="186560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5"/>
    </mc:Choice>
    <mc:Fallback xmlns="">
      <p:transition spd="slow" advTm="759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Linux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Linux</a:t>
            </a:r>
            <a:r>
              <a:rPr lang="zh-TW" altLang="en-US" sz="2400" dirty="0"/>
              <a:t>是一</a:t>
            </a:r>
            <a:r>
              <a:rPr lang="zh-TW" altLang="en-US" sz="2400" dirty="0" smtClean="0"/>
              <a:t>種自</a:t>
            </a:r>
            <a:r>
              <a:rPr lang="zh-TW" altLang="en-US" sz="2400" dirty="0"/>
              <a:t>由和</a:t>
            </a:r>
            <a:r>
              <a:rPr lang="zh-TW" altLang="en-US" sz="2400" dirty="0" smtClean="0"/>
              <a:t>開放原始碼的</a:t>
            </a:r>
            <a:r>
              <a:rPr lang="zh-TW" altLang="en-US" sz="2400" dirty="0"/>
              <a:t>類</a:t>
            </a:r>
            <a:r>
              <a:rPr lang="en-US" altLang="zh-TW" sz="2400" dirty="0"/>
              <a:t>UNIX</a:t>
            </a:r>
            <a:r>
              <a:rPr lang="zh-TW" altLang="en-US" sz="2400" dirty="0"/>
              <a:t>操作</a:t>
            </a:r>
            <a:r>
              <a:rPr lang="zh-TW" altLang="en-US" sz="2400" dirty="0" smtClean="0"/>
              <a:t>系統</a:t>
            </a:r>
            <a:r>
              <a:rPr lang="zh-TW" altLang="en-US" sz="2400" dirty="0">
                <a:solidFill>
                  <a:srgbClr val="0000FF"/>
                </a:solidFill>
              </a:rPr>
              <a:t>內核</a:t>
            </a:r>
            <a:r>
              <a:rPr lang="en-US" altLang="zh-TW" sz="2400" dirty="0">
                <a:solidFill>
                  <a:srgbClr val="0000FF"/>
                </a:solidFill>
              </a:rPr>
              <a:t>(kernel)</a:t>
            </a:r>
          </a:p>
          <a:p>
            <a:pPr lvl="1"/>
            <a:r>
              <a:rPr lang="zh-TW" altLang="en-US" sz="2000" dirty="0"/>
              <a:t>只要遵循</a:t>
            </a:r>
            <a:r>
              <a:rPr lang="en-US" altLang="zh-TW" sz="2000" dirty="0"/>
              <a:t>GNU</a:t>
            </a:r>
            <a:r>
              <a:rPr lang="zh-TW" altLang="en-US" sz="2000" dirty="0"/>
              <a:t>通用公共許可證</a:t>
            </a:r>
            <a:r>
              <a:rPr lang="en-US" altLang="zh-TW" sz="2000" dirty="0"/>
              <a:t>,</a:t>
            </a:r>
            <a:r>
              <a:rPr lang="zh-TW" altLang="en-US" sz="2000" dirty="0"/>
              <a:t>任何人和機構都可以自由地使用</a:t>
            </a:r>
            <a:r>
              <a:rPr lang="en-US" altLang="zh-TW" sz="2000" dirty="0"/>
              <a:t>Linux</a:t>
            </a:r>
            <a:r>
              <a:rPr lang="zh-TW" altLang="en-US" sz="2000" dirty="0"/>
              <a:t>的所有底層原始碼，也可以自由地修改和再</a:t>
            </a:r>
            <a:r>
              <a:rPr lang="zh-TW" altLang="en-US" sz="2000" dirty="0" smtClean="0"/>
              <a:t>發布</a:t>
            </a:r>
            <a:endParaRPr lang="en-US" altLang="zh-TW" sz="2000" dirty="0" smtClean="0"/>
          </a:p>
          <a:p>
            <a:pPr lvl="1"/>
            <a:r>
              <a:rPr lang="zh-TW" altLang="en-US" sz="2200" dirty="0"/>
              <a:t>可安裝在各種各樣的電腦硬體設備，從</a:t>
            </a:r>
            <a:r>
              <a:rPr lang="zh-TW" altLang="en-US" sz="2200" dirty="0">
                <a:solidFill>
                  <a:srgbClr val="0000FF"/>
                </a:solidFill>
              </a:rPr>
              <a:t>手機</a:t>
            </a:r>
            <a:r>
              <a:rPr lang="zh-TW" altLang="en-US" sz="2200" dirty="0"/>
              <a:t>、</a:t>
            </a:r>
            <a:r>
              <a:rPr lang="zh-TW" altLang="en-US" sz="2200" dirty="0">
                <a:solidFill>
                  <a:srgbClr val="0000FF"/>
                </a:solidFill>
              </a:rPr>
              <a:t>平板電腦</a:t>
            </a:r>
            <a:r>
              <a:rPr lang="zh-TW" altLang="en-US" sz="2200" dirty="0"/>
              <a:t>、</a:t>
            </a:r>
            <a:r>
              <a:rPr lang="zh-TW" altLang="en-US" sz="2200" dirty="0">
                <a:solidFill>
                  <a:srgbClr val="0000FF"/>
                </a:solidFill>
              </a:rPr>
              <a:t>路由器</a:t>
            </a:r>
            <a:r>
              <a:rPr lang="zh-TW" altLang="en-US" sz="2200" dirty="0"/>
              <a:t>和</a:t>
            </a:r>
            <a:r>
              <a:rPr lang="zh-TW" altLang="en-US" sz="2200" dirty="0">
                <a:solidFill>
                  <a:srgbClr val="0000FF"/>
                </a:solidFill>
              </a:rPr>
              <a:t>影音遊戲控制台</a:t>
            </a:r>
            <a:r>
              <a:rPr lang="zh-TW" altLang="en-US" sz="2200" dirty="0"/>
              <a:t>，到</a:t>
            </a:r>
            <a:r>
              <a:rPr lang="zh-TW" altLang="en-US" sz="2200" dirty="0">
                <a:solidFill>
                  <a:srgbClr val="0000FF"/>
                </a:solidFill>
              </a:rPr>
              <a:t>桌上型電腦</a:t>
            </a:r>
            <a:r>
              <a:rPr lang="zh-TW" altLang="en-US" sz="2200" dirty="0"/>
              <a:t>，</a:t>
            </a:r>
            <a:r>
              <a:rPr lang="zh-TW" altLang="en-US" sz="2200" dirty="0">
                <a:solidFill>
                  <a:srgbClr val="0000FF"/>
                </a:solidFill>
              </a:rPr>
              <a:t>大型電腦</a:t>
            </a:r>
            <a:r>
              <a:rPr lang="zh-TW" altLang="en-US" sz="2200" dirty="0"/>
              <a:t>和</a:t>
            </a:r>
            <a:r>
              <a:rPr lang="zh-TW" altLang="en-US" sz="2200" dirty="0">
                <a:solidFill>
                  <a:srgbClr val="0000FF"/>
                </a:solidFill>
              </a:rPr>
              <a:t>超級電</a:t>
            </a:r>
            <a:r>
              <a:rPr lang="zh-TW" altLang="en-US" sz="2200" dirty="0" smtClean="0">
                <a:solidFill>
                  <a:srgbClr val="0000FF"/>
                </a:solidFill>
              </a:rPr>
              <a:t>腦</a:t>
            </a:r>
            <a:endParaRPr lang="en-US" altLang="zh-TW" sz="2200" dirty="0"/>
          </a:p>
          <a:p>
            <a:endParaRPr lang="zh-TW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16338"/>
            <a:ext cx="4204429" cy="17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4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87"/>
    </mc:Choice>
    <mc:Fallback xmlns="">
      <p:transition spd="slow" advTm="4708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參</a:t>
            </a:r>
            <a:r>
              <a:rPr lang="zh-TW" altLang="en-US" dirty="0"/>
              <a:t>考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Linux: </a:t>
            </a:r>
          </a:p>
          <a:p>
            <a:pPr lvl="1"/>
            <a:r>
              <a:rPr lang="en-US" altLang="zh-TW" sz="1800" dirty="0" smtClean="0">
                <a:hlinkClick r:id="rId2"/>
              </a:rPr>
              <a:t>http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zh.wikipedia.org/wiki/Linux</a:t>
            </a:r>
            <a:endParaRPr lang="en-US" altLang="zh-TW" sz="1800" dirty="0" smtClean="0"/>
          </a:p>
          <a:p>
            <a:r>
              <a:rPr lang="en-US" altLang="zh-TW" sz="2000" dirty="0" smtClean="0"/>
              <a:t>Vim:</a:t>
            </a:r>
          </a:p>
          <a:p>
            <a:pPr lvl="1"/>
            <a:r>
              <a:rPr lang="en-US" altLang="zh-TW" sz="1800" dirty="0">
                <a:hlinkClick r:id="rId3"/>
              </a:rPr>
              <a:t>http://</a:t>
            </a:r>
            <a:r>
              <a:rPr lang="en-US" altLang="zh-TW" sz="1800" dirty="0" smtClean="0">
                <a:hlinkClick r:id="rId3"/>
              </a:rPr>
              <a:t>linux.vbird.org/linux_basic/0310vi.php</a:t>
            </a:r>
            <a:endParaRPr lang="en-US" altLang="zh-TW" sz="1800" dirty="0" smtClean="0"/>
          </a:p>
          <a:p>
            <a:r>
              <a:rPr lang="en-US" altLang="zh-TW" sz="2000" dirty="0" err="1" smtClean="0"/>
              <a:t>Makefile</a:t>
            </a:r>
            <a:endParaRPr lang="en-US" altLang="zh-TW" sz="2000" dirty="0" smtClean="0"/>
          </a:p>
          <a:p>
            <a:pPr lvl="1"/>
            <a:r>
              <a:rPr lang="en-US" altLang="zh-TW" sz="1800" dirty="0">
                <a:hlinkClick r:id="rId4"/>
              </a:rPr>
              <a:t>http://</a:t>
            </a:r>
            <a:r>
              <a:rPr lang="en-US" altLang="zh-TW" sz="1800" dirty="0" smtClean="0">
                <a:hlinkClick r:id="rId4"/>
              </a:rPr>
              <a:t>www.gnu.org/savannah-checkouts/gnu/make/manual/html_node/index.html</a:t>
            </a:r>
            <a:endParaRPr lang="en-US" altLang="zh-TW" sz="1800" dirty="0" smtClean="0"/>
          </a:p>
          <a:p>
            <a:pPr lvl="1"/>
            <a:r>
              <a:rPr lang="en-US" altLang="zh-TW" sz="1800" dirty="0" smtClean="0">
                <a:hlinkClick r:id="rId5"/>
              </a:rPr>
              <a:t>http</a:t>
            </a:r>
            <a:r>
              <a:rPr lang="en-US" altLang="zh-TW" sz="1800" dirty="0">
                <a:hlinkClick r:id="rId5"/>
              </a:rPr>
              <a:t>://</a:t>
            </a:r>
            <a:r>
              <a:rPr lang="en-US" altLang="zh-TW" sz="1800" dirty="0" smtClean="0">
                <a:hlinkClick r:id="rId5"/>
              </a:rPr>
              <a:t>www.study-area.org/cyril/opentools/opentools/makefile.html</a:t>
            </a:r>
            <a:endParaRPr lang="en-US" altLang="zh-TW" sz="1800" dirty="0" smtClean="0"/>
          </a:p>
          <a:p>
            <a:pPr lvl="1"/>
            <a:r>
              <a:rPr lang="en-US" altLang="zh-TW" sz="1800" dirty="0">
                <a:hlinkClick r:id="rId6"/>
              </a:rPr>
              <a:t>http://mropengate.blogspot.tw/2018/01/makefile.html</a:t>
            </a:r>
            <a:endParaRPr lang="en-US" altLang="zh-TW" sz="1800" dirty="0"/>
          </a:p>
          <a:p>
            <a:pPr marL="449262" lvl="1" indent="0">
              <a:buNone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7839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5"/>
    </mc:Choice>
    <mc:Fallback xmlns="">
      <p:transition spd="slow" advTm="7591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2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Shell Review</a:t>
            </a:r>
            <a:endParaRPr lang="zh-TW" altLang="en-US" dirty="0"/>
          </a:p>
        </p:txBody>
      </p:sp>
      <p:pic>
        <p:nvPicPr>
          <p:cNvPr id="4" name="Picture 20" descr="\\172.16.2.26\Art\OUTPUT\PTG\STEVENS-RAGO\Ch01\Stevens_fig01-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75" y="2125266"/>
            <a:ext cx="3525650" cy="313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呼</a:t>
            </a:r>
            <a:r>
              <a:rPr lang="zh-TW" altLang="en-US" sz="2800" dirty="0"/>
              <a:t>叫</a:t>
            </a:r>
            <a:r>
              <a:rPr lang="en-US" altLang="zh-TW" sz="2800" dirty="0" smtClean="0">
                <a:solidFill>
                  <a:srgbClr val="FF0000"/>
                </a:solidFill>
              </a:rPr>
              <a:t>fork()</a:t>
            </a:r>
            <a:r>
              <a:rPr lang="zh-TW" altLang="en-US" sz="2800" dirty="0" smtClean="0"/>
              <a:t>之後，會複</a:t>
            </a:r>
            <a:r>
              <a:rPr lang="zh-TW" altLang="en-US" sz="2800" dirty="0"/>
              <a:t>製</a:t>
            </a:r>
            <a:r>
              <a:rPr lang="zh-TW" altLang="en-US" sz="2800" dirty="0" smtClean="0"/>
              <a:t>一份與呼叫程式相同的程式，並且那份程式會從呼叫的當行繼續往下執行。</a:t>
            </a:r>
            <a:endParaRPr lang="zh-TW" altLang="en-US" sz="2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1831648" y="3573016"/>
            <a:ext cx="5896628" cy="2564078"/>
            <a:chOff x="1670268" y="2885673"/>
            <a:chExt cx="5896628" cy="2564078"/>
          </a:xfrm>
        </p:grpSpPr>
        <p:sp>
          <p:nvSpPr>
            <p:cNvPr id="4" name="圓角矩形 3"/>
            <p:cNvSpPr/>
            <p:nvPr/>
          </p:nvSpPr>
          <p:spPr>
            <a:xfrm>
              <a:off x="3515933" y="2885673"/>
              <a:ext cx="1709670" cy="647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Process</a:t>
              </a:r>
              <a:endParaRPr lang="zh-TW" altLang="en-US" sz="1350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2152382" y="4400550"/>
              <a:ext cx="1709670" cy="647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Parent</a:t>
              </a:r>
              <a:endParaRPr lang="zh-TW" altLang="en-US" sz="1350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925384" y="4400550"/>
              <a:ext cx="1709670" cy="647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Child</a:t>
              </a:r>
              <a:endParaRPr lang="zh-TW" altLang="en-US" sz="1350" dirty="0"/>
            </a:p>
          </p:txBody>
        </p:sp>
        <p:cxnSp>
          <p:nvCxnSpPr>
            <p:cNvPr id="8" name="直線單箭頭接點 7"/>
            <p:cNvCxnSpPr>
              <a:stCxn id="4" idx="2"/>
              <a:endCxn id="5" idx="0"/>
            </p:cNvCxnSpPr>
            <p:nvPr/>
          </p:nvCxnSpPr>
          <p:spPr>
            <a:xfrm flipH="1">
              <a:off x="3007217" y="3532836"/>
              <a:ext cx="1363551" cy="86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4" idx="2"/>
              <a:endCxn id="6" idx="0"/>
            </p:cNvCxnSpPr>
            <p:nvPr/>
          </p:nvCxnSpPr>
          <p:spPr>
            <a:xfrm>
              <a:off x="4370768" y="3532836"/>
              <a:ext cx="1409451" cy="86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961906" y="3655887"/>
              <a:ext cx="8654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Call fork()</a:t>
              </a:r>
              <a:endParaRPr lang="zh-TW" altLang="en-US" sz="135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982534" y="5149669"/>
              <a:ext cx="25843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收到回傳的</a:t>
              </a:r>
              <a:r>
                <a:rPr lang="en-US" altLang="zh-TW" sz="1350" dirty="0" err="1"/>
                <a:t>Pid</a:t>
              </a:r>
              <a:r>
                <a:rPr lang="en-US" altLang="zh-TW" sz="1350" dirty="0"/>
                <a:t> = </a:t>
              </a:r>
              <a:r>
                <a:rPr lang="en-US" altLang="zh-TW" sz="1350" dirty="0" smtClean="0"/>
                <a:t>0</a:t>
              </a:r>
              <a:r>
                <a:rPr lang="zh-TW" altLang="en-US" sz="1350" dirty="0" smtClean="0"/>
                <a:t> </a:t>
              </a:r>
              <a:r>
                <a:rPr lang="en-US" altLang="zh-TW" sz="1350" dirty="0" smtClean="0"/>
                <a:t>(</a:t>
              </a:r>
              <a:r>
                <a:rPr lang="zh-TW" altLang="en-US" sz="1350" dirty="0" smtClean="0"/>
                <a:t>自己的</a:t>
              </a:r>
              <a:r>
                <a:rPr lang="en-US" altLang="zh-TW" sz="1350" dirty="0" err="1" smtClean="0"/>
                <a:t>pid</a:t>
              </a:r>
              <a:r>
                <a:rPr lang="en-US" altLang="zh-TW" sz="1350" dirty="0" smtClean="0"/>
                <a:t>=0)</a:t>
              </a:r>
              <a:endParaRPr lang="zh-TW" altLang="en-US" sz="13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670268" y="5149669"/>
              <a:ext cx="309091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收到回傳的</a:t>
              </a:r>
              <a:r>
                <a:rPr lang="en-US" altLang="zh-TW" sz="1350" dirty="0" err="1"/>
                <a:t>Pid</a:t>
              </a:r>
              <a:r>
                <a:rPr lang="en-US" altLang="zh-TW" sz="1350" dirty="0"/>
                <a:t> = </a:t>
              </a:r>
              <a:r>
                <a:rPr lang="en-US" altLang="zh-TW" sz="1350" dirty="0" err="1"/>
                <a:t>chid</a:t>
              </a:r>
              <a:r>
                <a:rPr lang="en-US" altLang="zh-TW" sz="1350" dirty="0"/>
                <a:t> </a:t>
              </a:r>
              <a:r>
                <a:rPr lang="zh-TW" altLang="en-US" sz="1350" dirty="0"/>
                <a:t>的 </a:t>
              </a:r>
              <a:r>
                <a:rPr lang="en-US" altLang="zh-TW" sz="1350" dirty="0" err="1"/>
                <a:t>pid</a:t>
              </a:r>
              <a:r>
                <a:rPr lang="en-US" altLang="zh-TW" sz="1350" dirty="0"/>
                <a:t>(</a:t>
              </a:r>
              <a:r>
                <a:rPr lang="zh-TW" altLang="en-US" sz="1350" dirty="0"/>
                <a:t>大於</a:t>
              </a:r>
              <a:r>
                <a:rPr lang="en-US" altLang="zh-TW" sz="1350" dirty="0" smtClean="0"/>
                <a:t>0</a:t>
              </a:r>
              <a:r>
                <a:rPr lang="zh-TW" altLang="en-US" sz="1350" dirty="0" smtClean="0"/>
                <a:t>的值</a:t>
              </a:r>
              <a:r>
                <a:rPr lang="en-US" altLang="zh-TW" sz="1350" dirty="0" smtClean="0"/>
                <a:t>)</a:t>
              </a:r>
              <a:endParaRPr lang="zh-TW" altLang="en-US" sz="13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299677" y="3090577"/>
              <a:ext cx="12334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Process ID(</a:t>
              </a:r>
              <a:r>
                <a:rPr lang="en-US" altLang="zh-TW" sz="1350" dirty="0" err="1"/>
                <a:t>Pid</a:t>
              </a:r>
              <a:r>
                <a:rPr lang="en-US" altLang="zh-TW" sz="1350" dirty="0"/>
                <a:t>)</a:t>
              </a:r>
              <a:endParaRPr lang="zh-TW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0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28650" y="5239319"/>
            <a:ext cx="3367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=12345678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92080" y="5286336"/>
            <a:ext cx="3367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(“child\n”);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(“child\n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”);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(“child\n”);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(“child\n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28650" y="5239319"/>
            <a:ext cx="336728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=12345678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arent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92080" y="5286336"/>
            <a:ext cx="336728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=0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parent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Linux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一般使用者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本機安裝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個人電腦安裝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，可以以圖形化介面</a:t>
            </a:r>
            <a:r>
              <a:rPr lang="en-US" altLang="zh-TW" sz="2000" dirty="0" smtClean="0"/>
              <a:t>(GUI, Graphic User Interface)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Shell</a:t>
            </a:r>
            <a:r>
              <a:rPr lang="zh-TW" altLang="en-US" sz="2000" dirty="0" smtClean="0"/>
              <a:t>命令列</a:t>
            </a:r>
            <a:r>
              <a:rPr lang="en-US" altLang="zh-TW" sz="2000" dirty="0" smtClean="0"/>
              <a:t>(Shell Command Line)</a:t>
            </a:r>
          </a:p>
          <a:p>
            <a:pPr lvl="1"/>
            <a:r>
              <a:rPr lang="zh-TW" altLang="en-US" sz="2400" dirty="0" smtClean="0"/>
              <a:t>遠端操作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個人電腦可透過遠端連線程式連線至裝有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的伺</a:t>
            </a:r>
            <a:r>
              <a:rPr lang="zh-TW" altLang="en-US" sz="2000" dirty="0"/>
              <a:t>服器</a:t>
            </a:r>
            <a:r>
              <a:rPr lang="zh-TW" altLang="en-US" sz="2000" dirty="0" smtClean="0"/>
              <a:t>工作</a:t>
            </a:r>
            <a:endParaRPr lang="zh-TW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94" y="4765129"/>
            <a:ext cx="3640984" cy="205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" y="4653136"/>
            <a:ext cx="3341563" cy="20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00"/>
    </mc:Choice>
    <mc:Fallback xmlns="">
      <p:transition spd="slow" advTm="479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if(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&gt;0)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(“child\n”);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if(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if(</a:t>
            </a:r>
            <a:r>
              <a:rPr lang="en-US" altLang="zh-TW" sz="12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&gt;0)</a:t>
            </a:r>
          </a:p>
          <a:p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(“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=%d\n”,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if(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&gt;0)</a:t>
            </a: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TW" sz="12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rgbClr val="00B0F0"/>
                </a:solidFill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return </a:t>
            </a:r>
            <a:r>
              <a:rPr lang="en-US" altLang="zh-TW" sz="1200" b="1" dirty="0">
                <a:latin typeface="Courier New" panose="02070309020205020404" pitchFamily="49" charset="0"/>
              </a:rPr>
              <a:t>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1800" y="3629923"/>
            <a:ext cx="3312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28650" y="5239319"/>
            <a:ext cx="3367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=12345678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parent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92080" y="5286336"/>
            <a:ext cx="3367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=0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ork()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由於</a:t>
            </a:r>
            <a:r>
              <a:rPr lang="en-US" altLang="zh-TW" sz="2800" dirty="0" smtClean="0"/>
              <a:t>fork</a:t>
            </a:r>
            <a:r>
              <a:rPr lang="zh-TW" altLang="en-US" sz="2800" dirty="0" smtClean="0"/>
              <a:t>出來的子程序會與父程序同步執行，事實上你有可能會看到</a:t>
            </a:r>
            <a:r>
              <a:rPr lang="en-US" altLang="zh-TW" sz="2800" dirty="0" smtClean="0"/>
              <a:t>: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 smtClean="0"/>
              <a:t>或者</a:t>
            </a:r>
            <a:r>
              <a:rPr lang="en-US" altLang="zh-TW" sz="2800" dirty="0" smtClean="0"/>
              <a:t>:</a:t>
            </a:r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77122" y="3092767"/>
            <a:ext cx="336728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=12345678</a:t>
            </a:r>
          </a:p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=0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arent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00858" y="4725144"/>
            <a:ext cx="336728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=12345678</a:t>
            </a:r>
          </a:p>
          <a:p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</a:rPr>
              <a:t>pid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=0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311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waitpid</a:t>
            </a:r>
            <a:r>
              <a:rPr lang="zh-TW" altLang="en-US" dirty="0" smtClean="0"/>
              <a:t> 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表頭</a:t>
            </a:r>
            <a:r>
              <a:rPr lang="zh-TW" altLang="en-US" sz="2800" dirty="0" smtClean="0"/>
              <a:t>文件</a:t>
            </a:r>
            <a:r>
              <a:rPr lang="en-US" altLang="zh-TW" sz="2800" dirty="0" smtClean="0"/>
              <a:t>:</a:t>
            </a:r>
            <a:endParaRPr lang="zh-TW" altLang="en-US" sz="2800" dirty="0"/>
          </a:p>
          <a:p>
            <a:pPr lvl="1"/>
            <a:r>
              <a:rPr lang="en-US" altLang="zh-TW" sz="2400" dirty="0"/>
              <a:t>#include&lt;sys/</a:t>
            </a:r>
            <a:r>
              <a:rPr lang="en-US" altLang="zh-TW" sz="2400" dirty="0" err="1"/>
              <a:t>types.h</a:t>
            </a:r>
            <a:r>
              <a:rPr lang="en-US" altLang="zh-TW" sz="2400" dirty="0"/>
              <a:t>&gt;</a:t>
            </a:r>
          </a:p>
          <a:p>
            <a:pPr lvl="1"/>
            <a:r>
              <a:rPr lang="en-US" altLang="zh-TW" sz="2400" dirty="0"/>
              <a:t>#include&lt;sys/</a:t>
            </a:r>
            <a:r>
              <a:rPr lang="en-US" altLang="zh-TW" sz="2400" dirty="0" err="1"/>
              <a:t>wait.h</a:t>
            </a:r>
            <a:r>
              <a:rPr lang="en-US" altLang="zh-TW" sz="2400" dirty="0"/>
              <a:t>&gt;</a:t>
            </a:r>
          </a:p>
          <a:p>
            <a:r>
              <a:rPr lang="zh-TW" altLang="en-US" sz="2800" dirty="0" smtClean="0"/>
              <a:t>定義</a:t>
            </a:r>
            <a:r>
              <a:rPr lang="zh-TW" altLang="en-US" sz="2800" dirty="0"/>
              <a:t>函數 </a:t>
            </a:r>
            <a:r>
              <a:rPr lang="en-US" altLang="zh-TW" sz="2800" dirty="0" smtClean="0"/>
              <a:t>: </a:t>
            </a:r>
            <a:r>
              <a:rPr lang="en-US" altLang="zh-TW" sz="2800" dirty="0" err="1" smtClean="0"/>
              <a:t>pid_t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waitpid</a:t>
            </a:r>
            <a:r>
              <a:rPr lang="en-US" altLang="zh-TW" sz="2800" dirty="0"/>
              <a:t>(</a:t>
            </a:r>
            <a:r>
              <a:rPr lang="en-US" altLang="zh-TW" sz="2800" dirty="0" err="1"/>
              <a:t>pid_t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pid,int</a:t>
            </a:r>
            <a:r>
              <a:rPr lang="en-US" altLang="zh-TW" sz="2800" dirty="0"/>
              <a:t> * </a:t>
            </a:r>
            <a:r>
              <a:rPr lang="en-US" altLang="zh-TW" sz="2800" dirty="0" err="1"/>
              <a:t>status,int</a:t>
            </a:r>
            <a:r>
              <a:rPr lang="en-US" altLang="zh-TW" sz="2800" dirty="0"/>
              <a:t> options);</a:t>
            </a:r>
            <a:endParaRPr lang="en-US" altLang="zh-TW" sz="2800" dirty="0" smtClean="0"/>
          </a:p>
          <a:p>
            <a:r>
              <a:rPr lang="zh-TW" altLang="en-US" sz="2800" dirty="0" smtClean="0"/>
              <a:t>程式碼中出現</a:t>
            </a:r>
            <a:r>
              <a:rPr lang="en-US" altLang="zh-TW" sz="2800" dirty="0" err="1" smtClean="0"/>
              <a:t>wait</a:t>
            </a:r>
            <a:r>
              <a:rPr lang="en-US" altLang="zh-TW" sz="2800" dirty="0" err="1"/>
              <a:t>pid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(pid,&amp;status,0)</a:t>
            </a:r>
            <a:r>
              <a:rPr lang="zh-TW" altLang="en-US" sz="2800" dirty="0" smtClean="0"/>
              <a:t>時，該程序便會停在那一行等編號</a:t>
            </a:r>
            <a:r>
              <a:rPr lang="en-US" altLang="zh-TW" sz="2800" dirty="0" err="1" smtClean="0"/>
              <a:t>pid</a:t>
            </a:r>
            <a:r>
              <a:rPr lang="zh-TW" altLang="en-US" sz="2800" dirty="0" smtClean="0"/>
              <a:t>的程序完成才會繼續往下一行執行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71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wait</a:t>
            </a:r>
            <a:r>
              <a:rPr lang="en-US" altLang="zh-TW" dirty="0" err="1"/>
              <a:t>pid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=fork();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&gt;0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){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zh-TW" altLang="en-US" sz="1200" b="1" dirty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pid,0,0);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else 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&gt;0){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zh-TW" altLang="en-US" sz="1200" b="1" dirty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pid,0,0);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else 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2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wait</a:t>
            </a:r>
            <a:r>
              <a:rPr lang="en-US" altLang="zh-TW" dirty="0" err="1"/>
              <a:t>pid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=fork();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&gt;0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){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zh-TW" altLang="en-US" sz="1200" b="1" dirty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pid,0,0);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else if(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US" altLang="zh-TW" sz="12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&gt;0){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zh-TW" altLang="en-US" sz="1200" b="1" dirty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pid,0,0);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else 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92080" y="5590981"/>
            <a:ext cx="3367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wait</a:t>
            </a:r>
            <a:r>
              <a:rPr lang="en-US" altLang="zh-TW" dirty="0" err="1"/>
              <a:t>pid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549803"/>
            <a:ext cx="3367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 smtClean="0">
                <a:latin typeface="Courier New" panose="02070309020205020404" pitchFamily="49" charset="0"/>
              </a:rPr>
              <a:t>pid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=fork();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&gt;0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){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zh-TW" altLang="en-US" sz="1200" b="1" dirty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pid,0,0);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else 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 sz="1200" b="1" dirty="0" smtClean="0">
                <a:latin typeface="Courier New" panose="02070309020205020404" pitchFamily="49" charset="0"/>
              </a:rPr>
              <a:t>}</a:t>
            </a: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2080" y="2539684"/>
            <a:ext cx="3367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#include&lt;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unistd.h</a:t>
            </a:r>
            <a:r>
              <a:rPr lang="en-US" altLang="zh-TW" sz="12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=fork</a:t>
            </a:r>
            <a:r>
              <a:rPr lang="en-US" altLang="zh-TW" sz="1200" b="1" dirty="0" smtClean="0">
                <a:latin typeface="Courier New" panose="02070309020205020404" pitchFamily="49" charset="0"/>
              </a:rPr>
              <a:t>();</a:t>
            </a:r>
            <a:endParaRPr lang="en-US" altLang="zh-TW" sz="1200" b="1" dirty="0"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&gt;0){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</a:t>
            </a:r>
            <a:r>
              <a:rPr lang="zh-TW" altLang="en-US" sz="1200" b="1" dirty="0">
                <a:latin typeface="Courier New" panose="02070309020205020404" pitchFamily="49" charset="0"/>
              </a:rPr>
              <a:t>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waitpid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pid,0,0);</a:t>
            </a:r>
            <a:endParaRPr lang="en-US" altLang="zh-TW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(“parent\n”);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else if(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200" b="1" dirty="0">
                <a:latin typeface="Courier New" panose="02070309020205020404" pitchFamily="49" charset="0"/>
              </a:rPr>
              <a:t>==0)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200" b="1" dirty="0">
                <a:latin typeface="Courier New" panose="02070309020205020404" pitchFamily="49" charset="0"/>
              </a:rPr>
              <a:t>(“child\n”);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 sz="1200" b="1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779912" y="4149080"/>
            <a:ext cx="2376264" cy="72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292080" y="5590981"/>
            <a:ext cx="3367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650" y="5590981"/>
            <a:ext cx="3367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5734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waitpid</a:t>
            </a:r>
            <a:r>
              <a:rPr lang="en-US" altLang="zh-TW" dirty="0"/>
              <a:t> 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所以你會看到</a:t>
            </a:r>
            <a:r>
              <a:rPr lang="en-US" altLang="zh-TW" sz="2800" dirty="0" smtClean="0"/>
              <a:t>:</a:t>
            </a:r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 smtClean="0"/>
              <a:t>而不至於亂序變成</a:t>
            </a:r>
            <a:r>
              <a:rPr lang="en-US" altLang="zh-TW" sz="2800" dirty="0" smtClean="0"/>
              <a:t>:</a:t>
            </a:r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87824" y="2708920"/>
            <a:ext cx="3367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parent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987824" y="4293096"/>
            <a:ext cx="3367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parent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1391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Figure </a:t>
            </a:r>
            <a:r>
              <a:rPr lang="en-US" altLang="zh-TW" dirty="0" smtClean="0"/>
              <a:t>1.10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</a:t>
            </a:r>
            <a:r>
              <a:rPr lang="en-US" altLang="zh-TW" dirty="0"/>
              <a:t>commands from </a:t>
            </a:r>
            <a:r>
              <a:rPr lang="en-US" altLang="zh-TW" dirty="0" err="1"/>
              <a:t>stdin</a:t>
            </a:r>
            <a:r>
              <a:rPr lang="en-US" altLang="zh-TW" dirty="0"/>
              <a:t> </a:t>
            </a:r>
            <a:r>
              <a:rPr lang="en-US" altLang="zh-TW" dirty="0" smtClean="0"/>
              <a:t>and than execute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6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1.10</a:t>
            </a:r>
            <a:endParaRPr lang="en-US" altLang="zh-TW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#include	“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050" b="1" dirty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#include	&lt;sys/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wait.h</a:t>
            </a:r>
            <a:r>
              <a:rPr lang="en-US" altLang="zh-TW" sz="105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static void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sig_int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050" b="1" dirty="0">
                <a:latin typeface="Courier New" panose="02070309020205020404" pitchFamily="49" charset="0"/>
              </a:rPr>
              <a:t>);	/* our signal-catching function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 err="1">
                <a:latin typeface="Courier New" panose="02070309020205020404" pitchFamily="49" charset="0"/>
              </a:rPr>
              <a:t>int</a:t>
            </a: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char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[MAXLINE];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05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050" b="1" dirty="0">
                <a:latin typeface="Courier New" panose="02070309020205020404" pitchFamily="49" charset="0"/>
              </a:rPr>
              <a:t>	status;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if (signal(SIGINT,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sig_int</a:t>
            </a:r>
            <a:r>
              <a:rPr lang="en-US" altLang="zh-TW" sz="1050" b="1" dirty="0">
                <a:latin typeface="Courier New" panose="02070309020205020404" pitchFamily="49" charset="0"/>
              </a:rPr>
              <a:t>) == SIG_ERR)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050" b="1" dirty="0">
                <a:latin typeface="Courier New" panose="02070309020205020404" pitchFamily="49" charset="0"/>
              </a:rPr>
              <a:t>("signal 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050" b="1" dirty="0">
                <a:latin typeface="Courier New" panose="02070309020205020404" pitchFamily="49" charset="0"/>
              </a:rPr>
              <a:t>("%% ");  </a:t>
            </a:r>
            <a:r>
              <a:rPr lang="en-US" altLang="zh-TW" sz="1050" b="1" dirty="0">
                <a:solidFill>
                  <a:schemeClr val="accent1"/>
                </a:solidFill>
                <a:latin typeface="Courier New" panose="02070309020205020404" pitchFamily="49" charset="0"/>
              </a:rPr>
              <a:t>/* print prompt (</a:t>
            </a:r>
            <a:r>
              <a:rPr lang="en-US" altLang="zh-TW" sz="105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05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requires %% to print %)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while 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fgets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, MAXLINE,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stdin</a:t>
            </a:r>
            <a:r>
              <a:rPr lang="en-US" altLang="zh-TW" sz="1050" b="1" dirty="0">
                <a:latin typeface="Courier New" panose="02070309020205020404" pitchFamily="49" charset="0"/>
              </a:rPr>
              <a:t>) != NULL)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if 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[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strlen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) – 1] == ‘\n’)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 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[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strlen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) - 1] = 0;  </a:t>
            </a:r>
            <a:r>
              <a:rPr lang="en-US" altLang="zh-TW" sz="1050" b="1" dirty="0">
                <a:solidFill>
                  <a:schemeClr val="accent1"/>
                </a:solidFill>
                <a:latin typeface="Courier New" panose="02070309020205020404" pitchFamily="49" charset="0"/>
              </a:rPr>
              <a:t>/* replace newline with null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58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Pietty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Pietty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小巧方便的 </a:t>
            </a:r>
            <a:r>
              <a:rPr lang="en-US" altLang="zh-TW" sz="2400" dirty="0"/>
              <a:t>Telnet/SSH </a:t>
            </a:r>
            <a:r>
              <a:rPr lang="zh-TW" altLang="en-US" sz="2400" dirty="0"/>
              <a:t>安全遠端連線</a:t>
            </a:r>
            <a:r>
              <a:rPr lang="zh-TW" altLang="en-US" sz="2400" dirty="0" smtClean="0"/>
              <a:t>程式，前身為</a:t>
            </a:r>
            <a:r>
              <a:rPr lang="en-US" altLang="zh-TW" sz="2400" dirty="0" smtClean="0"/>
              <a:t>Putty</a:t>
            </a:r>
            <a:r>
              <a:rPr lang="zh-TW" altLang="en-US" sz="2400" dirty="0" smtClean="0"/>
              <a:t>，但因語言支援度而後來被擴充成</a:t>
            </a:r>
            <a:r>
              <a:rPr lang="en-US" altLang="zh-TW" sz="2400" dirty="0" err="1" smtClean="0"/>
              <a:t>Pietty</a:t>
            </a:r>
            <a:endParaRPr lang="en-US" altLang="zh-TW" sz="2800" dirty="0" smtClean="0"/>
          </a:p>
          <a:p>
            <a:r>
              <a:rPr lang="en-US" altLang="zh-TW" sz="2800" u="sng" dirty="0">
                <a:solidFill>
                  <a:srgbClr val="0000FF"/>
                </a:solidFill>
              </a:rPr>
              <a:t>http://ntu.csie.org/~piaip/pietty/</a:t>
            </a:r>
            <a:endParaRPr lang="zh-TW" altLang="en-US" sz="2800" u="sng" dirty="0">
              <a:solidFill>
                <a:srgbClr val="0000FF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00" y="4260032"/>
            <a:ext cx="3600400" cy="259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5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2"/>
    </mc:Choice>
    <mc:Fallback xmlns="">
      <p:transition spd="slow" advTm="1717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1.10</a:t>
            </a:r>
            <a:endParaRPr lang="en-US" altLang="zh-TW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 if ( 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050" b="1" dirty="0">
                <a:latin typeface="Courier New" panose="02070309020205020404" pitchFamily="49" charset="0"/>
              </a:rPr>
              <a:t> = fork()) &lt;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050" b="1" dirty="0">
                <a:latin typeface="Courier New" panose="02070309020205020404" pitchFamily="49" charset="0"/>
              </a:rPr>
              <a:t>("fork 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}else if 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050" b="1" dirty="0">
                <a:latin typeface="Courier New" panose="02070309020205020404" pitchFamily="49" charset="0"/>
              </a:rPr>
              <a:t> == 0) {		</a:t>
            </a:r>
            <a:r>
              <a:rPr lang="en-US" altLang="zh-TW" sz="1050" b="1" dirty="0">
                <a:solidFill>
                  <a:schemeClr val="accent1"/>
                </a:solidFill>
                <a:latin typeface="Courier New" panose="02070309020205020404" pitchFamily="49" charset="0"/>
              </a:rPr>
              <a:t>/* child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execlp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,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, (char *) 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err_ret</a:t>
            </a:r>
            <a:r>
              <a:rPr lang="en-US" altLang="zh-TW" sz="1050" b="1" dirty="0">
                <a:latin typeface="Courier New" panose="02070309020205020404" pitchFamily="49" charset="0"/>
              </a:rPr>
              <a:t>("couldn't execute: %s",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05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	exit(127);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</a:t>
            </a:r>
            <a:r>
              <a:rPr lang="en-US" altLang="zh-TW" sz="1050" b="1" dirty="0">
                <a:solidFill>
                  <a:schemeClr val="accent1"/>
                </a:solidFill>
                <a:latin typeface="Courier New" panose="02070309020205020404" pitchFamily="49" charset="0"/>
              </a:rPr>
              <a:t>/* parent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if ( 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050" b="1" dirty="0">
                <a:latin typeface="Courier New" panose="02070309020205020404" pitchFamily="49" charset="0"/>
              </a:rPr>
              <a:t> =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waitpid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050" b="1" dirty="0">
                <a:latin typeface="Courier New" panose="02070309020205020404" pitchFamily="49" charset="0"/>
              </a:rPr>
              <a:t>, &amp;status, 0)) &lt;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	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050" b="1" dirty="0">
                <a:latin typeface="Courier New" panose="02070309020205020404" pitchFamily="49" charset="0"/>
              </a:rPr>
              <a:t>("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waitpid</a:t>
            </a:r>
            <a:r>
              <a:rPr lang="en-US" altLang="zh-TW" sz="1050" b="1" dirty="0">
                <a:latin typeface="Courier New" panose="02070309020205020404" pitchFamily="49" charset="0"/>
              </a:rPr>
              <a:t> 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050" b="1" dirty="0">
                <a:latin typeface="Courier New" panose="02070309020205020404" pitchFamily="49" charset="0"/>
              </a:rPr>
              <a:t>("%% 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}</a:t>
            </a:r>
            <a:r>
              <a:rPr lang="en-US" altLang="zh-TW" sz="105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/* end while*/</a:t>
            </a: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 err="1">
                <a:latin typeface="Courier New" panose="02070309020205020404" pitchFamily="49" charset="0"/>
              </a:rPr>
              <a:t>sig_int</a:t>
            </a:r>
            <a:r>
              <a:rPr lang="en-US" altLang="zh-TW" sz="1050" b="1" dirty="0">
                <a:latin typeface="Courier New" panose="02070309020205020404" pitchFamily="49" charset="0"/>
              </a:rPr>
              <a:t>(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050" b="1" dirty="0">
                <a:latin typeface="Courier New" panose="02070309020205020404" pitchFamily="49" charset="0"/>
              </a:rPr>
              <a:t> 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signo</a:t>
            </a:r>
            <a:r>
              <a:rPr lang="en-US" altLang="zh-TW" sz="105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	</a:t>
            </a:r>
            <a:r>
              <a:rPr lang="en-US" altLang="zh-TW" sz="105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050" b="1" dirty="0">
                <a:latin typeface="Courier New" panose="02070309020205020404" pitchFamily="49" charset="0"/>
              </a:rPr>
              <a:t>("interrupt\n%% 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05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1331641" y="2374237"/>
            <a:ext cx="4468164" cy="8849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圓角矩形 24"/>
          <p:cNvSpPr/>
          <p:nvPr/>
        </p:nvSpPr>
        <p:spPr>
          <a:xfrm>
            <a:off x="1331640" y="3411556"/>
            <a:ext cx="4468164" cy="8120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文字方塊 22"/>
          <p:cNvSpPr txBox="1"/>
          <p:nvPr/>
        </p:nvSpPr>
        <p:spPr>
          <a:xfrm>
            <a:off x="6029769" y="2374237"/>
            <a:ext cx="1540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</a:rPr>
              <a:t>子</a:t>
            </a:r>
            <a:r>
              <a:rPr lang="zh-TW" altLang="en-US" sz="1350" dirty="0" smtClean="0">
                <a:solidFill>
                  <a:srgbClr val="FF0000"/>
                </a:solidFill>
              </a:rPr>
              <a:t>程序 </a:t>
            </a:r>
            <a:r>
              <a:rPr lang="en-US" altLang="zh-TW" sz="1350" dirty="0" smtClean="0">
                <a:solidFill>
                  <a:srgbClr val="FF0000"/>
                </a:solidFill>
              </a:rPr>
              <a:t>(</a:t>
            </a:r>
            <a:r>
              <a:rPr lang="zh-TW" altLang="en-US" sz="1350" dirty="0" smtClean="0">
                <a:solidFill>
                  <a:srgbClr val="FF0000"/>
                </a:solidFill>
              </a:rPr>
              <a:t>執行命令</a:t>
            </a:r>
            <a:r>
              <a:rPr lang="en-US" altLang="zh-TW" sz="1350" dirty="0" smtClean="0">
                <a:solidFill>
                  <a:srgbClr val="FF0000"/>
                </a:solidFill>
              </a:rPr>
              <a:t>)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029769" y="3667520"/>
            <a:ext cx="2406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</a:rPr>
              <a:t>父</a:t>
            </a:r>
            <a:r>
              <a:rPr lang="zh-TW" altLang="en-US" sz="1350" dirty="0" smtClean="0">
                <a:solidFill>
                  <a:srgbClr val="FF0000"/>
                </a:solidFill>
              </a:rPr>
              <a:t>程序 </a:t>
            </a:r>
            <a:r>
              <a:rPr lang="en-US" altLang="zh-TW" sz="1350" dirty="0" smtClean="0">
                <a:solidFill>
                  <a:srgbClr val="FF0000"/>
                </a:solidFill>
              </a:rPr>
              <a:t>(</a:t>
            </a:r>
            <a:r>
              <a:rPr lang="zh-TW" altLang="en-US" sz="1350" dirty="0" smtClean="0">
                <a:solidFill>
                  <a:srgbClr val="FF0000"/>
                </a:solidFill>
              </a:rPr>
              <a:t>等待子程序執行結束</a:t>
            </a:r>
            <a:r>
              <a:rPr lang="en-US" altLang="zh-TW" sz="1350" dirty="0" smtClean="0">
                <a:solidFill>
                  <a:srgbClr val="FF0000"/>
                </a:solidFill>
              </a:rPr>
              <a:t>)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1.10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555" y="1981200"/>
            <a:ext cx="59828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下載檔案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$</a:t>
            </a:r>
            <a:r>
              <a:rPr lang="en-US" altLang="zh-TW" sz="2000" dirty="0" err="1"/>
              <a:t>wget</a:t>
            </a:r>
            <a:r>
              <a:rPr lang="en-US" altLang="zh-TW" sz="2000" dirty="0"/>
              <a:t> --no-check-certificate https://ecourse.ccu.edu.tw/29954/textbook/10/1/Lab1.zip(</a:t>
            </a:r>
            <a:r>
              <a:rPr lang="zh-TW" altLang="en-US" sz="2000" dirty="0" smtClean="0"/>
              <a:t>單行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400" dirty="0" smtClean="0"/>
              <a:t>解壓縮檔案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$</a:t>
            </a:r>
            <a:r>
              <a:rPr lang="en-US" altLang="zh-TW" sz="2000" dirty="0" smtClean="0"/>
              <a:t>unzip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Lab1.zip</a:t>
            </a:r>
            <a:endParaRPr lang="en-US" altLang="zh-TW" sz="2000" dirty="0" smtClean="0"/>
          </a:p>
          <a:p>
            <a:r>
              <a:rPr lang="zh-TW" altLang="en-US" sz="2400" dirty="0" smtClean="0"/>
              <a:t>編譯程式碼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$</a:t>
            </a:r>
            <a:r>
              <a:rPr lang="en-US" altLang="zh-TW" sz="2000" dirty="0"/>
              <a:t>make</a:t>
            </a:r>
          </a:p>
          <a:p>
            <a:r>
              <a:rPr lang="zh-TW" altLang="en-US" sz="2400" dirty="0" smtClean="0"/>
              <a:t>執行程式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$./</a:t>
            </a:r>
            <a:r>
              <a:rPr lang="en-US" altLang="zh-TW" sz="2000" dirty="0"/>
              <a:t>shell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3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Lab1.zip</a:t>
            </a:r>
            <a:r>
              <a:rPr lang="en-US" altLang="zh-TW" sz="2800" dirty="0" smtClean="0"/>
              <a:t>:</a:t>
            </a:r>
            <a:endParaRPr lang="en-US" altLang="zh-TW" sz="2800" dirty="0" smtClean="0"/>
          </a:p>
          <a:p>
            <a:r>
              <a:rPr lang="en-US" altLang="zh-TW" sz="2800" dirty="0"/>
              <a:t>L</a:t>
            </a:r>
            <a:r>
              <a:rPr lang="en-US" altLang="zh-TW" sz="2800" dirty="0" smtClean="0"/>
              <a:t>ab1</a:t>
            </a:r>
            <a:r>
              <a:rPr lang="en-US" altLang="zh-TW" sz="2800" dirty="0" smtClean="0"/>
              <a:t>/</a:t>
            </a:r>
          </a:p>
          <a:p>
            <a:pPr marL="342900" lvl="1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apue.h</a:t>
            </a:r>
            <a:endParaRPr lang="en-US" altLang="zh-TW" sz="2400" dirty="0" smtClean="0"/>
          </a:p>
          <a:p>
            <a:pPr marL="342900" lvl="1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error.c</a:t>
            </a:r>
            <a:endParaRPr lang="en-US" altLang="zh-TW" sz="2400" dirty="0"/>
          </a:p>
          <a:p>
            <a:pPr marL="342900" lvl="1" indent="0">
              <a:buNone/>
            </a:pPr>
            <a:r>
              <a:rPr lang="en-US" altLang="zh-TW" sz="2400" dirty="0" smtClean="0"/>
              <a:t>	fig1_10.c</a:t>
            </a:r>
          </a:p>
          <a:p>
            <a:pPr marL="342900" lvl="1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Makefile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7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3" y="2492896"/>
            <a:ext cx="7307232" cy="17327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3084" y="3501008"/>
            <a:ext cx="2704033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fig1_10.c</a:t>
            </a:r>
            <a:r>
              <a:rPr lang="zh-TW" altLang="en-US" dirty="0" smtClean="0"/>
              <a:t>內使用</a:t>
            </a:r>
            <a:r>
              <a:rPr lang="en-US" altLang="zh-TW" dirty="0" err="1" smtClean="0"/>
              <a:t>execlp</a:t>
            </a:r>
            <a:r>
              <a:rPr lang="zh-TW" altLang="en-US" dirty="0" smtClean="0"/>
              <a:t>，沒有完善的把他建構起來，所以無法良好作用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只能使用無參數的指令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，可以參考</a:t>
            </a:r>
            <a:r>
              <a:rPr lang="en-US" altLang="zh-TW" dirty="0" err="1" smtClean="0"/>
              <a:t>execvp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使用範例</a:t>
            </a:r>
          </a:p>
          <a:p>
            <a:pPr marL="342900" lvl="1" indent="0">
              <a:buNone/>
            </a:pPr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pPr marL="342900" lvl="1" indent="0">
              <a:buNone/>
            </a:pPr>
            <a:r>
              <a:rPr lang="en-US" altLang="zh-TW" dirty="0"/>
              <a:t>main()</a:t>
            </a:r>
          </a:p>
          <a:p>
            <a:pPr marL="342900" lvl="1" indent="0">
              <a:buNone/>
            </a:pPr>
            <a:r>
              <a:rPr lang="en-US" altLang="zh-TW" dirty="0"/>
              <a:t>{</a:t>
            </a:r>
          </a:p>
          <a:p>
            <a:pPr marL="342900" lvl="1" indent="0">
              <a:buNone/>
            </a:pPr>
            <a:r>
              <a:rPr lang="en-US" altLang="zh-TW" dirty="0" smtClean="0"/>
              <a:t>	char </a:t>
            </a:r>
            <a:r>
              <a:rPr lang="en-US" altLang="zh-TW" dirty="0"/>
              <a:t>* </a:t>
            </a:r>
            <a:r>
              <a:rPr lang="en-US" altLang="zh-TW" dirty="0" err="1"/>
              <a:t>argv</a:t>
            </a:r>
            <a:r>
              <a:rPr lang="en-US" altLang="zh-TW" dirty="0"/>
              <a:t>[ ] ={ “</a:t>
            </a:r>
            <a:r>
              <a:rPr lang="en-US" altLang="zh-TW" dirty="0" err="1"/>
              <a:t>ls</a:t>
            </a:r>
            <a:r>
              <a:rPr lang="en-US" altLang="zh-TW" dirty="0"/>
              <a:t>”,”-al”,”/</a:t>
            </a:r>
            <a:r>
              <a:rPr lang="en-US" altLang="zh-TW" dirty="0" err="1"/>
              <a:t>etc</a:t>
            </a:r>
            <a:r>
              <a:rPr lang="en-US" altLang="zh-TW" dirty="0"/>
              <a:t>/passwd”,0};</a:t>
            </a:r>
          </a:p>
          <a:p>
            <a:pPr marL="3429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execvp</a:t>
            </a:r>
            <a:r>
              <a:rPr lang="en-US" altLang="zh-TW" dirty="0"/>
              <a:t>(“</a:t>
            </a:r>
            <a:r>
              <a:rPr lang="en-US" altLang="zh-TW" dirty="0" err="1"/>
              <a:t>ls</a:t>
            </a:r>
            <a:r>
              <a:rPr lang="en-US" altLang="zh-TW" dirty="0"/>
              <a:t>”,</a:t>
            </a:r>
            <a:r>
              <a:rPr lang="en-US" altLang="zh-TW" dirty="0" err="1"/>
              <a:t>argv</a:t>
            </a:r>
            <a:r>
              <a:rPr lang="en-US" altLang="zh-TW" dirty="0"/>
              <a:t>);</a:t>
            </a:r>
          </a:p>
          <a:p>
            <a:pPr marL="342900" lvl="1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3429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61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假設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= “</a:t>
            </a:r>
            <a:r>
              <a:rPr lang="en-US" altLang="zh-TW" dirty="0" err="1" smtClean="0"/>
              <a:t>ls</a:t>
            </a:r>
            <a:r>
              <a:rPr lang="en-US" altLang="zh-TW" dirty="0" smtClean="0"/>
              <a:t> –al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”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 smtClean="0"/>
              <a:t>需要把</a:t>
            </a:r>
            <a:r>
              <a:rPr lang="en-US" altLang="zh-TW" dirty="0" err="1" smtClean="0"/>
              <a:t>buf</a:t>
            </a:r>
            <a:r>
              <a:rPr lang="zh-TW" altLang="en-US" dirty="0" smtClean="0"/>
              <a:t>拆分成三個字串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argv</a:t>
            </a:r>
            <a:r>
              <a:rPr lang="en-US" altLang="zh-TW" dirty="0"/>
              <a:t>[0]=“</a:t>
            </a:r>
            <a:r>
              <a:rPr lang="en-US" altLang="zh-TW" dirty="0" err="1"/>
              <a:t>ls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 err="1"/>
              <a:t>argv</a:t>
            </a:r>
            <a:r>
              <a:rPr lang="en-US" altLang="zh-TW" dirty="0"/>
              <a:t>[1]=“-al”</a:t>
            </a:r>
          </a:p>
          <a:p>
            <a:pPr lvl="1"/>
            <a:r>
              <a:rPr lang="en-US" altLang="zh-TW" dirty="0" err="1"/>
              <a:t>argv</a:t>
            </a:r>
            <a:r>
              <a:rPr lang="en-US" altLang="zh-TW" dirty="0"/>
              <a:t>[2]=“/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”</a:t>
            </a:r>
          </a:p>
          <a:p>
            <a:r>
              <a:rPr lang="zh-TW" altLang="en-US" dirty="0" smtClean="0"/>
              <a:t>才能餵給</a:t>
            </a:r>
            <a:r>
              <a:rPr lang="en-US" altLang="zh-TW" dirty="0" err="1" smtClean="0"/>
              <a:t>execvp</a:t>
            </a:r>
            <a:endParaRPr lang="en-US" altLang="zh-TW" dirty="0"/>
          </a:p>
          <a:p>
            <a:r>
              <a:rPr lang="zh-TW" altLang="en-US" dirty="0" smtClean="0"/>
              <a:t>可參考</a:t>
            </a:r>
            <a:r>
              <a:rPr lang="en-US" altLang="zh-TW" dirty="0" err="1"/>
              <a:t>string.h</a:t>
            </a:r>
            <a:r>
              <a:rPr lang="zh-TW" altLang="en-US" dirty="0"/>
              <a:t>中的</a:t>
            </a:r>
            <a:r>
              <a:rPr lang="en-US" altLang="zh-TW" dirty="0"/>
              <a:t>function(</a:t>
            </a:r>
            <a:r>
              <a:rPr lang="en-US" altLang="zh-TW" dirty="0" err="1"/>
              <a:t>strcmp</a:t>
            </a:r>
            <a:r>
              <a:rPr lang="en-US" altLang="zh-TW" dirty="0"/>
              <a:t> </a:t>
            </a:r>
            <a:r>
              <a:rPr lang="en-US" altLang="zh-TW" dirty="0" err="1"/>
              <a:t>strtok</a:t>
            </a:r>
            <a:r>
              <a:rPr lang="zh-TW" altLang="en-US" dirty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做字串處理，將你</a:t>
            </a:r>
            <a:r>
              <a:rPr lang="zh-TW" altLang="en-US" dirty="0"/>
              <a:t>輸入的</a:t>
            </a:r>
            <a:r>
              <a:rPr lang="zh-TW" altLang="en-US" dirty="0" smtClean="0"/>
              <a:t>字串做比對</a:t>
            </a:r>
            <a:r>
              <a:rPr lang="zh-TW" altLang="en-US" dirty="0"/>
              <a:t>或拆解。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marL="3429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67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chdir</a:t>
            </a:r>
            <a:r>
              <a:rPr lang="en-US" altLang="zh-TW" dirty="0" smtClean="0"/>
              <a:t>(directory)</a:t>
            </a:r>
            <a:r>
              <a:rPr lang="zh-TW" altLang="en-US" dirty="0" smtClean="0"/>
              <a:t>進行切換目錄</a:t>
            </a:r>
            <a:endParaRPr lang="en-US" altLang="zh-TW" dirty="0" smtClean="0"/>
          </a:p>
          <a:p>
            <a:r>
              <a:rPr lang="zh-TW" altLang="en-US" dirty="0" smtClean="0"/>
              <a:t>如果輸</a:t>
            </a:r>
            <a:r>
              <a:rPr lang="zh-TW" altLang="en-US" dirty="0"/>
              <a:t>入</a:t>
            </a:r>
            <a:r>
              <a:rPr lang="en-US" altLang="zh-TW" dirty="0" smtClean="0"/>
              <a:t>cd</a:t>
            </a:r>
            <a:r>
              <a:rPr lang="zh-TW" altLang="en-US" dirty="0" smtClean="0"/>
              <a:t>指令，則不進行</a:t>
            </a:r>
            <a:r>
              <a:rPr lang="en-US" altLang="zh-TW" dirty="0" smtClean="0"/>
              <a:t>fork</a:t>
            </a:r>
            <a:r>
              <a:rPr lang="zh-TW" altLang="en-US" dirty="0" smtClean="0"/>
              <a:t>，直接進行</a:t>
            </a:r>
            <a:r>
              <a:rPr lang="en-US" altLang="zh-TW" dirty="0" err="1" smtClean="0"/>
              <a:t>chdir</a:t>
            </a:r>
            <a:r>
              <a:rPr lang="en-US" altLang="zh-TW" dirty="0" smtClean="0"/>
              <a:t>(</a:t>
            </a:r>
            <a:r>
              <a:rPr lang="en-US" altLang="zh-TW" dirty="0"/>
              <a:t>directory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6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Refernece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 C</a:t>
            </a:r>
            <a:r>
              <a:rPr lang="zh-TW" altLang="en-US" dirty="0" smtClean="0"/>
              <a:t>常用語法</a:t>
            </a:r>
            <a:r>
              <a:rPr lang="en-US" altLang="zh-TW" dirty="0">
                <a:hlinkClick r:id="rId2"/>
              </a:rPr>
              <a:t>http://people.cs.nctu.edu.tw/~</a:t>
            </a:r>
            <a:r>
              <a:rPr lang="en-US" altLang="zh-TW" dirty="0" smtClean="0">
                <a:hlinkClick r:id="rId2"/>
              </a:rPr>
              <a:t>yslin/library/linuxc/main.htm</a:t>
            </a:r>
            <a:endParaRPr lang="en-US" altLang="zh-TW" dirty="0" smtClean="0"/>
          </a:p>
          <a:p>
            <a:r>
              <a:rPr lang="en-US" altLang="zh-TW" dirty="0" smtClean="0"/>
              <a:t>Advanced </a:t>
            </a:r>
            <a:r>
              <a:rPr lang="en-US" altLang="zh-TW" dirty="0"/>
              <a:t>Programming in the UNIX® Environment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>
                <a:hlinkClick r:id="rId3"/>
              </a:rPr>
              <a:t>http://www.apuebook.com/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9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系上工作站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工作站</a:t>
            </a:r>
            <a:endParaRPr lang="en-US" altLang="zh-TW" sz="2800" dirty="0" smtClean="0"/>
          </a:p>
          <a:p>
            <a:pPr lvl="1"/>
            <a:r>
              <a:rPr lang="en-US" altLang="zh-TW" sz="2400" dirty="0"/>
              <a:t>Linux</a:t>
            </a:r>
            <a:endParaRPr lang="zh-TW" altLang="en-US" sz="24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linux.cs.ccu.edu.tw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mcore8.cs.ccu.edu.tw</a:t>
            </a:r>
          </a:p>
          <a:p>
            <a:endParaRPr lang="en-US" altLang="zh-TW" sz="2800" dirty="0" smtClean="0"/>
          </a:p>
          <a:p>
            <a:pPr lvl="1"/>
            <a:r>
              <a:rPr lang="en-US" altLang="zh-TW" sz="2400" dirty="0" smtClean="0"/>
              <a:t>FreeBSD</a:t>
            </a:r>
          </a:p>
          <a:p>
            <a:pPr lvl="1"/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csie0.cs.ccu.edu.tw</a:t>
            </a:r>
          </a:p>
          <a:p>
            <a:pPr lvl="1"/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csie1.cs.ccu.edu.tw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csie2.cs.ccu.edu.tw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5364088" y="1628800"/>
            <a:ext cx="3491880" cy="2496570"/>
            <a:chOff x="4499992" y="1101596"/>
            <a:chExt cx="4010025" cy="28670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992" y="1101596"/>
              <a:ext cx="4010025" cy="2867025"/>
            </a:xfrm>
            <a:prstGeom prst="rect">
              <a:avLst/>
            </a:prstGeom>
          </p:spPr>
        </p:pic>
        <p:sp>
          <p:nvSpPr>
            <p:cNvPr id="9" name="Oval 3"/>
            <p:cNvSpPr/>
            <p:nvPr/>
          </p:nvSpPr>
          <p:spPr>
            <a:xfrm>
              <a:off x="5743685" y="2009233"/>
              <a:ext cx="1276587" cy="197660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Oval 3"/>
          <p:cNvSpPr/>
          <p:nvPr/>
        </p:nvSpPr>
        <p:spPr>
          <a:xfrm>
            <a:off x="8203670" y="2419159"/>
            <a:ext cx="438038" cy="17212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130086"/>
            <a:ext cx="3564078" cy="24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60"/>
    </mc:Choice>
    <mc:Fallback xmlns="">
      <p:transition spd="slow" advTm="249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登入工作站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輸入</a:t>
            </a:r>
            <a:r>
              <a:rPr lang="en-US" altLang="zh-TW" sz="2800" dirty="0" smtClean="0"/>
              <a:t>server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name:</a:t>
            </a:r>
          </a:p>
          <a:p>
            <a:pPr lvl="1"/>
            <a:r>
              <a:rPr lang="en-US" altLang="zh-TW" sz="2400" dirty="0" smtClean="0"/>
              <a:t>Server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linux.cs.ccu.edu.tw</a:t>
            </a:r>
          </a:p>
          <a:p>
            <a:r>
              <a:rPr lang="zh-TW" altLang="en-US" sz="2800" dirty="0" smtClean="0"/>
              <a:t>輸入</a:t>
            </a:r>
            <a:r>
              <a:rPr lang="zh-TW" altLang="en-US" sz="2800" dirty="0" smtClean="0"/>
              <a:t>工作站帳密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本系同學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自己的帳密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外系同學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上禮拜有統一幫未有帳號的同學進行申請，帳密請去申請單所填的信箱進行查收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38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60"/>
    </mc:Choice>
    <mc:Fallback xmlns="">
      <p:transition spd="slow" advTm="249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man 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(Manual pager </a:t>
            </a:r>
            <a:r>
              <a:rPr lang="en-US" altLang="zh-TW" b="0" dirty="0" err="1" smtClean="0">
                <a:latin typeface="Times New Roman" pitchFamily="18" charset="0"/>
                <a:cs typeface="Times New Roman" pitchFamily="18" charset="0"/>
              </a:rPr>
              <a:t>utils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指令名：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</a:t>
            </a:r>
          </a:p>
          <a:p>
            <a:r>
              <a:rPr lang="zh-TW" altLang="en-US" sz="2800" dirty="0"/>
              <a:t>目的</a:t>
            </a:r>
            <a:r>
              <a:rPr lang="zh-TW" altLang="en-US" sz="2800" dirty="0" smtClean="0"/>
              <a:t>：查看指令的用法、功能、選項等等</a:t>
            </a:r>
            <a:endParaRPr lang="en-US" altLang="zh-TW" sz="2800" dirty="0" smtClean="0"/>
          </a:p>
          <a:p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使用：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man [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查詢指令名稱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範例：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man 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搜尋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/&lt;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搜尋目標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離開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573016"/>
            <a:ext cx="4531023" cy="30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"/>
    </mc:Choice>
    <mc:Fallback xmlns="">
      <p:transition spd="slow" advTm="1202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(list)</a:t>
            </a:r>
            <a:endParaRPr lang="zh-TW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指令名：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/>
              <a:t>目的</a:t>
            </a:r>
            <a:r>
              <a:rPr lang="zh-TW" altLang="en-US" sz="2800" dirty="0" smtClean="0"/>
              <a:t>：查看現在的所有檔案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861048"/>
            <a:ext cx="6257925" cy="2800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6141" y="6109607"/>
            <a:ext cx="2520280" cy="429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"/>
    </mc:Choice>
    <mc:Fallback xmlns="">
      <p:transition spd="slow" advTm="1202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kdir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(make directory)</a:t>
            </a:r>
            <a:endParaRPr lang="zh-TW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指令名：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mkdir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目的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創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造新空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資料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夾</a:t>
            </a: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目錄名稱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newdir</a:t>
            </a: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365104"/>
            <a:ext cx="6276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0"/>
    </mc:Choice>
    <mc:Fallback xmlns="">
      <p:transition spd="slow" advTm="2514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佈景主題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佈景主題" id="{B15846E0-40CE-4E90-AF18-04B55C1DC931}" vid="{0D0ABA4D-4587-41EA-9A94-7C7B8B03D0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1420</Words>
  <Application>Microsoft Office PowerPoint</Application>
  <PresentationFormat>如螢幕大小 (4:3)</PresentationFormat>
  <Paragraphs>534</Paragraphs>
  <Slides>48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新細明體</vt:lpstr>
      <vt:lpstr>Arial</vt:lpstr>
      <vt:lpstr>Calibri</vt:lpstr>
      <vt:lpstr>Courier New</vt:lpstr>
      <vt:lpstr>Georgia</vt:lpstr>
      <vt:lpstr>Times New Roman</vt:lpstr>
      <vt:lpstr>Wingdings</vt:lpstr>
      <vt:lpstr>SP佈景主題</vt:lpstr>
      <vt:lpstr>Linux &amp; Shell</vt:lpstr>
      <vt:lpstr>Linux簡介</vt:lpstr>
      <vt:lpstr>Linux使用</vt:lpstr>
      <vt:lpstr>Pietty</vt:lpstr>
      <vt:lpstr>系上工作站</vt:lpstr>
      <vt:lpstr>登入工作站</vt:lpstr>
      <vt:lpstr>man (Manual pager utils)</vt:lpstr>
      <vt:lpstr>ls (list)</vt:lpstr>
      <vt:lpstr>mkdir (make directory)</vt:lpstr>
      <vt:lpstr>cd (change directory)</vt:lpstr>
      <vt:lpstr>wget</vt:lpstr>
      <vt:lpstr>gcc(GNU Compiler Collection)</vt:lpstr>
      <vt:lpstr>rm(remove)</vt:lpstr>
      <vt:lpstr>vim</vt:lpstr>
      <vt:lpstr>vim</vt:lpstr>
      <vt:lpstr>Makefile</vt:lpstr>
      <vt:lpstr>Rule</vt:lpstr>
      <vt:lpstr>範例</vt:lpstr>
      <vt:lpstr>範例</vt:lpstr>
      <vt:lpstr>參考</vt:lpstr>
      <vt:lpstr>Shell</vt:lpstr>
      <vt:lpstr>Shell Review</vt:lpstr>
      <vt:lpstr>fork()</vt:lpstr>
      <vt:lpstr>fork()</vt:lpstr>
      <vt:lpstr>fork()</vt:lpstr>
      <vt:lpstr>fork()</vt:lpstr>
      <vt:lpstr>fork()</vt:lpstr>
      <vt:lpstr>fork()</vt:lpstr>
      <vt:lpstr>fork()</vt:lpstr>
      <vt:lpstr>fork()</vt:lpstr>
      <vt:lpstr>fork()</vt:lpstr>
      <vt:lpstr>fork()</vt:lpstr>
      <vt:lpstr>waitpid ()</vt:lpstr>
      <vt:lpstr>waitpid ()</vt:lpstr>
      <vt:lpstr>waitpid ()</vt:lpstr>
      <vt:lpstr>waitpid ()</vt:lpstr>
      <vt:lpstr>waitpid ()</vt:lpstr>
      <vt:lpstr> Figure 1.10</vt:lpstr>
      <vt:lpstr>Figure 1.10</vt:lpstr>
      <vt:lpstr>Figure 1.10</vt:lpstr>
      <vt:lpstr>Figure 1.10</vt:lpstr>
      <vt:lpstr>程式範例</vt:lpstr>
      <vt:lpstr>程式範例</vt:lpstr>
      <vt:lpstr>Demo</vt:lpstr>
      <vt:lpstr>Tips</vt:lpstr>
      <vt:lpstr>Tips</vt:lpstr>
      <vt:lpstr>Tips</vt:lpstr>
      <vt:lpstr>Refernece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zilong</dc:creator>
  <cp:lastModifiedBy>ESL</cp:lastModifiedBy>
  <cp:revision>137</cp:revision>
  <dcterms:created xsi:type="dcterms:W3CDTF">2012-10-19T08:12:07Z</dcterms:created>
  <dcterms:modified xsi:type="dcterms:W3CDTF">2018-03-12T09:58:23Z</dcterms:modified>
</cp:coreProperties>
</file>