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0"/>
  </p:notesMasterIdLst>
  <p:sldIdLst>
    <p:sldId id="256" r:id="rId2"/>
    <p:sldId id="257" r:id="rId3"/>
    <p:sldId id="282" r:id="rId4"/>
    <p:sldId id="285" r:id="rId5"/>
    <p:sldId id="295" r:id="rId6"/>
    <p:sldId id="286" r:id="rId7"/>
    <p:sldId id="296" r:id="rId8"/>
    <p:sldId id="283" r:id="rId9"/>
    <p:sldId id="260" r:id="rId10"/>
    <p:sldId id="263" r:id="rId11"/>
    <p:sldId id="302" r:id="rId12"/>
    <p:sldId id="308" r:id="rId13"/>
    <p:sldId id="309" r:id="rId14"/>
    <p:sldId id="301" r:id="rId15"/>
    <p:sldId id="275" r:id="rId16"/>
    <p:sldId id="287" r:id="rId17"/>
    <p:sldId id="289" r:id="rId18"/>
    <p:sldId id="291" r:id="rId19"/>
    <p:sldId id="292" r:id="rId20"/>
    <p:sldId id="305" r:id="rId21"/>
    <p:sldId id="280" r:id="rId22"/>
    <p:sldId id="311" r:id="rId23"/>
    <p:sldId id="268" r:id="rId24"/>
    <p:sldId id="269" r:id="rId25"/>
    <p:sldId id="279" r:id="rId26"/>
    <p:sldId id="306" r:id="rId27"/>
    <p:sldId id="310" r:id="rId28"/>
    <p:sldId id="307" r:id="rId29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  <a:srgbClr val="0000FF"/>
    <a:srgbClr val="008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17" autoAdjust="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1B66747-C891-4E22-B5EC-A64EE8150B47}" type="datetimeFigureOut">
              <a:rPr lang="zh-TW" altLang="en-US"/>
              <a:pPr>
                <a:defRPr/>
              </a:pPr>
              <a:t>2018/4/8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6828E8-726E-43EF-B8E9-18A31DE337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25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60CBAB-6151-421B-8DB2-E86755017235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2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EF2AB0A-4B4B-4E9C-8A49-A9A14725952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4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9D3AE16-4B72-422C-9396-53A62352ED0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8822B95-44C9-4F25-9CD3-57F0B0A17E0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6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07B9920-ABCD-49E7-B5EE-19ACE78C5138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5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866DABA-4D6C-4A70-8BAC-C8AA212DCB4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1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9E0DE0B-08B2-46E9-9021-F30406D62CC7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4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E1136F-3C3B-40C2-9F28-FBE13AC6537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9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65B507B-B281-4713-9871-48DF54CCF84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2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8833DBE-9254-4A5B-B1A8-824072645055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95420CE-DDFF-4E69-B09A-6171391A688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A964B14-9C1B-4A31-8BA6-1F13BD04ED0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308 h 1000"/>
                <a:gd name="T2" fmla="*/ 0 w 1000"/>
                <a:gd name="T3" fmla="*/ 308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149 h 1000"/>
                <a:gd name="T6" fmla="*/ 0 w 1000"/>
                <a:gd name="T7" fmla="*/ 149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0C64F-B06E-42A1-A836-27CF69B563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84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EC16C-82F9-48C2-B837-393AA4E0FD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92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57226-D6D3-407B-95F1-40689F3D66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26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8F24-1070-4B06-BDBC-D0B1CAE573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53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01EF3-E269-4CAD-A0E8-40B9233AA2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039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59954-3EBA-4561-AFCC-0BE31ECC56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58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729B-2BB8-4C93-B04B-E7FA391469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7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13288-CC74-478C-BD43-AEDFB9F1A9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03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3AD5B-B0EB-48E9-931F-9B24907FD8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72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650B-37BD-4C82-9942-AE41650EA5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15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16710-8C44-494B-94C3-AE27730934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40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0AC69FC0-7102-46A6-B321-FB731935A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.ccu.edu.tw/29954/textbook/10/2/Tables.docx" TargetMode="External"/><Relationship Id="rId2" Type="http://schemas.openxmlformats.org/officeDocument/2006/relationships/hyperlink" Target="https://ecourse.ccu.edu.tw/29954/textbook/10/2/Lab2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ourse.ccu.edu.tw/29954/textbook/10/2/Answers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/>
              <a:t>System Programming</a:t>
            </a:r>
            <a:br>
              <a:rPr lang="en-US" altLang="zh-TW"/>
            </a:br>
            <a:r>
              <a:rPr lang="en-US" altLang="zh-TW"/>
              <a:t>Lab 2</a:t>
            </a:r>
            <a:br>
              <a:rPr lang="en-US" altLang="zh-TW"/>
            </a:br>
            <a:r>
              <a:rPr lang="en-US" altLang="zh-TW"/>
              <a:t>Buffer Size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Yu-Sheng Lin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Create the files with different sizes</a:t>
            </a:r>
          </a:p>
          <a:p>
            <a:pPr eaLnBrk="1" hangingPunct="1">
              <a:defRPr/>
            </a:pPr>
            <a:endParaRPr lang="en-US" altLang="zh-TW" sz="2800" dirty="0"/>
          </a:p>
          <a:p>
            <a:pPr eaLnBrk="1" hangingPunct="1">
              <a:defRPr/>
            </a:pPr>
            <a:endParaRPr lang="en-US" altLang="zh-TW" sz="2800" dirty="0"/>
          </a:p>
          <a:p>
            <a:pPr eaLnBrk="1" hangingPunct="1">
              <a:defRPr/>
            </a:pPr>
            <a:endParaRPr lang="en-US" altLang="zh-TW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800" dirty="0"/>
          </a:p>
          <a:p>
            <a:pPr eaLnBrk="1" hangingPunct="1">
              <a:defRPr/>
            </a:pPr>
            <a:r>
              <a:rPr lang="en-US" altLang="zh-TW" sz="2800" dirty="0"/>
              <a:t>Hint: you can use </a:t>
            </a:r>
            <a:r>
              <a:rPr lang="en-US" altLang="zh-TW" sz="2800" dirty="0" err="1">
                <a:solidFill>
                  <a:srgbClr val="00B050"/>
                </a:solidFill>
              </a:rPr>
              <a:t>dd</a:t>
            </a:r>
            <a:r>
              <a:rPr lang="en-US" altLang="zh-TW" sz="2800" dirty="0"/>
              <a:t> to create these files (man </a:t>
            </a:r>
            <a:r>
              <a:rPr lang="en-US" altLang="zh-TW" sz="2800" dirty="0" err="1"/>
              <a:t>dd</a:t>
            </a:r>
            <a:r>
              <a:rPr lang="en-US" altLang="zh-TW" sz="2800" dirty="0"/>
              <a:t> or </a:t>
            </a:r>
            <a:r>
              <a:rPr lang="en-US" altLang="zh-TW" sz="2800" dirty="0" err="1"/>
              <a:t>dd</a:t>
            </a:r>
            <a:r>
              <a:rPr lang="en-US" altLang="zh-TW" sz="2800" dirty="0"/>
              <a:t> –help)</a:t>
            </a:r>
          </a:p>
          <a:p>
            <a:pPr eaLnBrk="1" hangingPunct="1">
              <a:defRPr/>
            </a:pPr>
            <a:r>
              <a:rPr lang="en-US" altLang="zh-TW" sz="2800" dirty="0"/>
              <a:t>Ex: </a:t>
            </a:r>
            <a:br>
              <a:rPr lang="en-US" altLang="zh-TW" sz="2800" dirty="0"/>
            </a:br>
            <a:r>
              <a:rPr lang="en-US" altLang="zh-TW" sz="2000" dirty="0"/>
              <a:t>$</a:t>
            </a:r>
            <a:r>
              <a:rPr lang="en-US" altLang="zh-TW" sz="2000" dirty="0" err="1"/>
              <a:t>dd</a:t>
            </a:r>
            <a:r>
              <a:rPr lang="en-US" altLang="zh-TW" sz="2000" dirty="0"/>
              <a:t> if=/</a:t>
            </a:r>
            <a:r>
              <a:rPr lang="en-US" altLang="zh-TW" sz="2000" dirty="0" err="1"/>
              <a:t>dev</a:t>
            </a:r>
            <a:r>
              <a:rPr lang="en-US" altLang="zh-TW" sz="2000" dirty="0"/>
              <a:t>/zero of=500mb_file </a:t>
            </a:r>
            <a:r>
              <a:rPr lang="en-US" altLang="zh-TW" sz="2000" dirty="0" err="1"/>
              <a:t>bs</a:t>
            </a:r>
            <a:r>
              <a:rPr lang="en-US" altLang="zh-TW" sz="2000" dirty="0"/>
              <a:t>=1024 count=512000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31913" y="27813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1mb_file_for_buffSize100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50mb_file_for_buffSize100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500mb_file_for_buffSize100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1913" y="27813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1mb_file_for_buffSize4096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50mb_file_for_buffSize4096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500mb_file_for_buffSize4096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1913" y="27813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1mb_file_for_buffSize8192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50mb_file_for_buffSize8192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500mb_file_for_buffSize8192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1913" y="27813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1mb_file_for_buffSize16384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50mb_file_for_buffSize16384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500mb_file_for_buffSize16384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88347"/>
              </p:ext>
            </p:extLst>
          </p:nvPr>
        </p:nvGraphicFramePr>
        <p:xfrm>
          <a:off x="1331913" y="27813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50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Buffer size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512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1024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512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2048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512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4096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512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8192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Part2</a:t>
            </a:r>
            <a:endParaRPr lang="zh-TW" altLang="en-US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Figure 3.4, write data to </a:t>
            </a:r>
            <a:r>
              <a:rPr lang="en-US" altLang="zh-TW" dirty="0">
                <a:solidFill>
                  <a:srgbClr val="00B0F0"/>
                </a:solidFill>
              </a:rPr>
              <a:t>/dev/null</a:t>
            </a:r>
            <a:r>
              <a:rPr lang="en-US" altLang="zh-TW" dirty="0">
                <a:solidFill>
                  <a:srgbClr val="00CC00"/>
                </a:solidFill>
              </a:rPr>
              <a:t> </a:t>
            </a:r>
            <a:r>
              <a:rPr lang="en-US" altLang="zh-TW" dirty="0"/>
              <a:t>instead of </a:t>
            </a:r>
            <a:r>
              <a:rPr lang="en-US" altLang="zh-TW" dirty="0" err="1"/>
              <a:t>stdout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Hint: open /dev/null</a:t>
            </a:r>
          </a:p>
          <a:p>
            <a:r>
              <a:rPr lang="en-US" altLang="zh-TW" dirty="0"/>
              <a:t>Compile Figure 3.4 with different </a:t>
            </a:r>
            <a:r>
              <a:rPr lang="en-US" altLang="zh-TW" dirty="0">
                <a:solidFill>
                  <a:srgbClr val="00B0F0"/>
                </a:solidFill>
              </a:rPr>
              <a:t>BUFFSIZE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3800" y="4149725"/>
          <a:ext cx="3960813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4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Executable Filename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buffsize100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buffsize4096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4096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buffsize8192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8192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buffsize16384</a:t>
                      </a:r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16384</a:t>
                      </a:r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Part3</a:t>
            </a:r>
            <a:endParaRPr lang="zh-TW" altLang="en-US"/>
          </a:p>
        </p:txBody>
      </p:sp>
      <p:sp>
        <p:nvSpPr>
          <p:cNvPr id="2867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/>
              <a:t>Measure the </a:t>
            </a:r>
            <a:r>
              <a:rPr lang="en-US" altLang="zh-TW" sz="2400" dirty="0">
                <a:solidFill>
                  <a:srgbClr val="FF0000"/>
                </a:solidFill>
              </a:rPr>
              <a:t>execution time</a:t>
            </a:r>
            <a:r>
              <a:rPr lang="en-US" altLang="zh-TW" sz="2400" dirty="0"/>
              <a:t>, and fill</a:t>
            </a:r>
            <a:r>
              <a:rPr lang="zh-TW" altLang="en-US" sz="2400" dirty="0"/>
              <a:t> </a:t>
            </a:r>
            <a:r>
              <a:rPr lang="en-US" altLang="zh-TW" sz="2400" dirty="0"/>
              <a:t>in the table at next page</a:t>
            </a:r>
          </a:p>
          <a:p>
            <a:pPr>
              <a:defRPr/>
            </a:pPr>
            <a:r>
              <a:rPr lang="en-US" altLang="zh-TW" sz="2400" dirty="0"/>
              <a:t>You MUST use corresponding file</a:t>
            </a:r>
          </a:p>
          <a:p>
            <a:pPr>
              <a:defRPr/>
            </a:pPr>
            <a:r>
              <a:rPr lang="en-US" altLang="zh-TW" sz="2400" dirty="0"/>
              <a:t>Ex:</a:t>
            </a:r>
            <a:br>
              <a:rPr lang="en-US" altLang="zh-TW" sz="2400" dirty="0"/>
            </a:br>
            <a:r>
              <a:rPr lang="en-US" altLang="zh-TW" sz="2400" dirty="0"/>
              <a:t>$./buffersize</a:t>
            </a:r>
            <a:r>
              <a:rPr lang="en-US" altLang="zh-TW" sz="2400" dirty="0">
                <a:solidFill>
                  <a:srgbClr val="00B050"/>
                </a:solidFill>
              </a:rPr>
              <a:t>100</a:t>
            </a:r>
            <a:r>
              <a:rPr lang="en-US" altLang="zh-TW" sz="2400" dirty="0"/>
              <a:t> &lt; 1mb_file_for_buffSize</a:t>
            </a:r>
            <a:r>
              <a:rPr lang="en-US" altLang="zh-TW" sz="2400" dirty="0">
                <a:solidFill>
                  <a:srgbClr val="00B050"/>
                </a:solidFill>
              </a:rPr>
              <a:t>100</a:t>
            </a:r>
            <a:br>
              <a:rPr lang="en-US" altLang="zh-TW" sz="2400" dirty="0"/>
            </a:br>
            <a:r>
              <a:rPr lang="en-US" altLang="zh-TW" sz="2400" dirty="0"/>
              <a:t>$./buffersize</a:t>
            </a:r>
            <a:r>
              <a:rPr lang="en-US" altLang="zh-TW" sz="2400" dirty="0">
                <a:solidFill>
                  <a:srgbClr val="00B0F0"/>
                </a:solidFill>
              </a:rPr>
              <a:t>16384</a:t>
            </a:r>
            <a:r>
              <a:rPr lang="en-US" altLang="zh-TW" sz="2400" dirty="0"/>
              <a:t> &lt; 500mb_file_for_buffSize</a:t>
            </a:r>
            <a:r>
              <a:rPr lang="en-US" altLang="zh-TW" sz="2400" dirty="0">
                <a:solidFill>
                  <a:srgbClr val="00B0F0"/>
                </a:solidFill>
              </a:rPr>
              <a:t>16384</a:t>
            </a:r>
          </a:p>
          <a:p>
            <a:pPr>
              <a:defRPr/>
            </a:pPr>
            <a:r>
              <a:rPr lang="en-US" altLang="zh-TW" sz="2000" dirty="0"/>
              <a:t>Hint: you can use </a:t>
            </a:r>
            <a:r>
              <a:rPr lang="en-US" altLang="zh-TW" sz="2000" dirty="0">
                <a:solidFill>
                  <a:srgbClr val="00B050"/>
                </a:solidFill>
              </a:rPr>
              <a:t>time </a:t>
            </a:r>
            <a:r>
              <a:rPr lang="en-US" altLang="zh-TW" sz="2000" dirty="0"/>
              <a:t>to measure the execution time</a:t>
            </a:r>
          </a:p>
          <a:p>
            <a:pPr>
              <a:defRPr/>
            </a:pPr>
            <a:r>
              <a:rPr lang="en-US" altLang="zh-TW" sz="2000" dirty="0"/>
              <a:t>Ex:</a:t>
            </a:r>
            <a:br>
              <a:rPr lang="en-US" altLang="zh-TW" sz="2000" dirty="0"/>
            </a:br>
            <a:r>
              <a:rPr lang="en-US" altLang="zh-TW" sz="2000" dirty="0"/>
              <a:t>$time ./buffsize16384 &lt; 500mb_file_for_buffSize16384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Part3</a:t>
            </a:r>
            <a:r>
              <a:rPr lang="zh-TW" altLang="en-US"/>
              <a:t> </a:t>
            </a:r>
            <a:r>
              <a:rPr lang="en-US" altLang="zh-TW"/>
              <a:t>(con’t)</a:t>
            </a:r>
            <a:endParaRPr lang="zh-TW" altLang="en-US"/>
          </a:p>
        </p:txBody>
      </p:sp>
      <p:sp>
        <p:nvSpPr>
          <p:cNvPr id="2969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graphicFrame>
        <p:nvGraphicFramePr>
          <p:cNvPr id="6" name="內容版面配置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959671"/>
              </p:ext>
            </p:extLst>
          </p:nvPr>
        </p:nvGraphicFramePr>
        <p:xfrm>
          <a:off x="1476375" y="2636838"/>
          <a:ext cx="4887912" cy="3375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file name</a:t>
                      </a:r>
                      <a:endParaRPr lang="zh-TW" sz="12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BUFFSIZE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1mb_file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50m</a:t>
                      </a:r>
                      <a:r>
                        <a:rPr lang="en-US" altLang="zh-TW" sz="1200" kern="100" dirty="0">
                          <a:effectLst/>
                        </a:rPr>
                        <a:t>b_file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500m</a:t>
                      </a:r>
                      <a:r>
                        <a:rPr lang="en-US" altLang="zh-TW" sz="1200" kern="100" dirty="0">
                          <a:effectLst/>
                        </a:rPr>
                        <a:t>b_file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 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real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user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0.232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sys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0.192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1.912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41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4096 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real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4.87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user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sys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8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8192 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real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6.02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3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sys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28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16384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real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0.048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sys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0.504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Part4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Measure the </a:t>
            </a:r>
            <a:r>
              <a:rPr lang="en-US" altLang="zh-TW" dirty="0">
                <a:solidFill>
                  <a:srgbClr val="FF0000"/>
                </a:solidFill>
              </a:rPr>
              <a:t>execution time</a:t>
            </a:r>
            <a:r>
              <a:rPr lang="en-US" altLang="zh-TW" dirty="0"/>
              <a:t>, and fill</a:t>
            </a:r>
            <a:r>
              <a:rPr lang="zh-TW" altLang="en-US" dirty="0"/>
              <a:t> </a:t>
            </a:r>
            <a:r>
              <a:rPr lang="en-US" altLang="zh-TW" dirty="0"/>
              <a:t>in the table at next page</a:t>
            </a:r>
          </a:p>
          <a:p>
            <a:pPr>
              <a:defRPr/>
            </a:pPr>
            <a:r>
              <a:rPr lang="en-US" altLang="zh-TW" dirty="0"/>
              <a:t>You </a:t>
            </a:r>
            <a:r>
              <a:rPr lang="en-US" altLang="zh-TW" dirty="0">
                <a:solidFill>
                  <a:srgbClr val="FF0000"/>
                </a:solidFill>
              </a:rPr>
              <a:t>MUST </a:t>
            </a:r>
            <a:r>
              <a:rPr lang="en-US" altLang="zh-TW" dirty="0"/>
              <a:t>follow this order:</a:t>
            </a:r>
          </a:p>
          <a:p>
            <a:pPr marL="963612" lvl="1" indent="-514350">
              <a:buFont typeface="+mj-lt"/>
              <a:buAutoNum type="arabicPeriod"/>
              <a:defRPr/>
            </a:pPr>
            <a:r>
              <a:rPr lang="en-US" altLang="zh-TW" dirty="0"/>
              <a:t>$./buffsize4096 &lt; 512mb_file1</a:t>
            </a:r>
          </a:p>
          <a:p>
            <a:pPr marL="963612" lvl="1" indent="-514350">
              <a:buFont typeface="+mj-lt"/>
              <a:buAutoNum type="arabicPeriod"/>
              <a:defRPr/>
            </a:pPr>
            <a:r>
              <a:rPr lang="en-US" altLang="zh-TW" dirty="0"/>
              <a:t>$./buffsize4096 &lt; 512mb_file2</a:t>
            </a:r>
          </a:p>
          <a:p>
            <a:pPr marL="963612" lvl="1" indent="-514350">
              <a:buFont typeface="+mj-lt"/>
              <a:buAutoNum type="arabicPeriod"/>
              <a:defRPr/>
            </a:pPr>
            <a:r>
              <a:rPr lang="en-US" altLang="zh-TW" dirty="0"/>
              <a:t>$./buffsize4096 &lt; 512mb_file2</a:t>
            </a:r>
          </a:p>
          <a:p>
            <a:pPr lvl="1"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Part4</a:t>
            </a:r>
            <a:r>
              <a:rPr lang="zh-TW" altLang="en-US"/>
              <a:t> </a:t>
            </a:r>
            <a:r>
              <a:rPr lang="en-US" altLang="zh-TW"/>
              <a:t>(con’t)</a:t>
            </a:r>
            <a:endParaRPr lang="zh-TW" altLang="en-US"/>
          </a:p>
        </p:txBody>
      </p:sp>
      <p:graphicFrame>
        <p:nvGraphicFramePr>
          <p:cNvPr id="4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415452"/>
              </p:ext>
            </p:extLst>
          </p:nvPr>
        </p:nvGraphicFramePr>
        <p:xfrm>
          <a:off x="2051050" y="3068638"/>
          <a:ext cx="4630738" cy="1398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12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file name</a:t>
                      </a:r>
                      <a:endParaRPr lang="zh-TW" sz="12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BUFFSIZE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512mb_file1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512mb_file2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512mb_file2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6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4096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real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sys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0.692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0.088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0.088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Buffer Size</a:t>
            </a:r>
          </a:p>
          <a:p>
            <a:pPr eaLnBrk="1" hangingPunct="1"/>
            <a:r>
              <a:rPr lang="en-US" altLang="zh-TW"/>
              <a:t>Demo &amp; Requirements</a:t>
            </a:r>
          </a:p>
          <a:p>
            <a:pPr eaLnBrk="1" hangingPunct="1"/>
            <a:r>
              <a:rPr lang="en-US" altLang="zh-TW"/>
              <a:t>Grading Policies</a:t>
            </a:r>
          </a:p>
          <a:p>
            <a:pPr eaLnBrk="1" hangingPunct="1"/>
            <a:r>
              <a:rPr lang="en-US" altLang="zh-TW"/>
              <a:t>Turn In</a:t>
            </a:r>
          </a:p>
          <a:p>
            <a:pPr eaLnBrk="1" hangingPunct="1"/>
            <a:r>
              <a:rPr lang="en-US" altLang="zh-TW"/>
              <a:t>Download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Part5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</a:t>
            </a:r>
            <a:r>
              <a:rPr lang="en-US" altLang="zh-TW" dirty="0" err="1">
                <a:solidFill>
                  <a:srgbClr val="00B0F0"/>
                </a:solidFill>
              </a:rPr>
              <a:t>fsync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into while loop, and redo Demo Part 4, with </a:t>
            </a:r>
            <a:r>
              <a:rPr lang="en-US" altLang="zh-TW" dirty="0">
                <a:solidFill>
                  <a:srgbClr val="FF0000"/>
                </a:solidFill>
              </a:rPr>
              <a:t>512mb_file3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512mb_file4</a:t>
            </a:r>
            <a:r>
              <a:rPr lang="en-US" altLang="zh-TW" dirty="0"/>
              <a:t> then fill in the table</a:t>
            </a:r>
            <a:endParaRPr lang="zh-TW" altLang="en-US" dirty="0"/>
          </a:p>
        </p:txBody>
      </p:sp>
      <p:graphicFrame>
        <p:nvGraphicFramePr>
          <p:cNvPr id="4" name="內容版面配置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552113"/>
              </p:ext>
            </p:extLst>
          </p:nvPr>
        </p:nvGraphicFramePr>
        <p:xfrm>
          <a:off x="2268538" y="4046538"/>
          <a:ext cx="5399805" cy="1830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786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       file name</a:t>
                      </a:r>
                      <a:endParaRPr lang="zh-TW" sz="12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BUFFSIZE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512mb_file3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512mb_file4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</a:rPr>
                        <a:t>512mb_file4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46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4096 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real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4.99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5.05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5.05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sys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0.548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0.532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0.532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Demo (1/2)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Write down the following answers </a:t>
            </a:r>
          </a:p>
          <a:p>
            <a:pPr lvl="1" eaLnBrk="1" hangingPunct="1"/>
            <a:r>
              <a:rPr lang="en-US" altLang="zh-TW" dirty="0"/>
              <a:t>How do you </a:t>
            </a:r>
            <a:r>
              <a:rPr lang="en-US" altLang="zh-TW" dirty="0">
                <a:solidFill>
                  <a:srgbClr val="FF0000"/>
                </a:solidFill>
              </a:rPr>
              <a:t>direct the output</a:t>
            </a:r>
            <a:r>
              <a:rPr lang="en-US" altLang="zh-TW" dirty="0"/>
              <a:t> file to /dev/null? </a:t>
            </a:r>
          </a:p>
          <a:p>
            <a:pPr lvl="1" eaLnBrk="1" hangingPunct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en-US" altLang="zh-TW" dirty="0"/>
              <a:t> of Part3 </a:t>
            </a:r>
            <a:br>
              <a:rPr lang="en-US" altLang="zh-TW" dirty="0"/>
            </a:br>
            <a:r>
              <a:rPr lang="en-US" altLang="zh-TW" dirty="0"/>
              <a:t>Does the bigger </a:t>
            </a:r>
            <a:r>
              <a:rPr lang="en-US" altLang="zh-TW" dirty="0" err="1"/>
              <a:t>buffsize</a:t>
            </a:r>
            <a:r>
              <a:rPr lang="en-US" altLang="zh-TW" dirty="0"/>
              <a:t> make IO faster?</a:t>
            </a:r>
          </a:p>
          <a:p>
            <a:pPr lvl="1" eaLnBrk="1" hangingPunct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en-US" altLang="zh-TW" dirty="0"/>
              <a:t> of Part4</a:t>
            </a:r>
            <a:br>
              <a:rPr lang="en-US" altLang="zh-TW" dirty="0"/>
            </a:br>
            <a:r>
              <a:rPr lang="en-US" altLang="zh-TW" dirty="0"/>
              <a:t>What happened? Why?</a:t>
            </a:r>
          </a:p>
          <a:p>
            <a:pPr lvl="1" eaLnBrk="1" hangingPunct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en-US" altLang="zh-TW" dirty="0"/>
              <a:t> of Part5</a:t>
            </a:r>
            <a:br>
              <a:rPr lang="en-US" altLang="zh-TW" dirty="0"/>
            </a:br>
            <a:r>
              <a:rPr lang="en-US" altLang="zh-TW" dirty="0"/>
              <a:t>What happened? Why?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file for all Demo</a:t>
            </a:r>
          </a:p>
          <a:p>
            <a:r>
              <a:rPr lang="en-US" altLang="zh-TW" dirty="0" err="1"/>
              <a:t>Makefile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387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The E-course System</a:t>
            </a:r>
          </a:p>
          <a:p>
            <a:pPr lvl="1" eaLnBrk="1" hangingPunct="1">
              <a:defRPr/>
            </a:pPr>
            <a:r>
              <a:rPr lang="en-US" altLang="zh-TW" sz="2400" dirty="0"/>
              <a:t>https://ecourse.ccu.edu.tw/</a:t>
            </a:r>
          </a:p>
          <a:p>
            <a:pPr eaLnBrk="1" hangingPunct="1">
              <a:defRPr/>
            </a:pPr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 2</a:t>
            </a:r>
            <a:r>
              <a:rPr lang="en-US" altLang="zh-TW" sz="2800" dirty="0"/>
              <a:t>”</a:t>
            </a:r>
          </a:p>
          <a:p>
            <a:pPr lvl="1" eaLnBrk="1" hangingPunct="1">
              <a:defRPr/>
            </a:pPr>
            <a:r>
              <a:rPr lang="en-US" altLang="zh-TW" sz="2400" dirty="0"/>
              <a:t>Source files</a:t>
            </a:r>
          </a:p>
          <a:p>
            <a:pPr lvl="1" eaLnBrk="1" hangingPunct="1">
              <a:defRPr/>
            </a:pPr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>
              <a:defRPr/>
            </a:pPr>
            <a:r>
              <a:rPr lang="en-US" altLang="zh-TW" sz="2400" dirty="0"/>
              <a:t>Tables.doc</a:t>
            </a:r>
          </a:p>
          <a:p>
            <a:pPr lvl="1" eaLnBrk="1" hangingPunct="1">
              <a:defRPr/>
            </a:pPr>
            <a:r>
              <a:rPr lang="en-US" altLang="zh-TW" sz="2400" dirty="0"/>
              <a:t>Answers.doc</a:t>
            </a:r>
          </a:p>
          <a:p>
            <a:pPr eaLnBrk="1" hangingPunct="1">
              <a:defRPr/>
            </a:pPr>
            <a:r>
              <a:rPr lang="en-US" altLang="zh-TW" sz="2800" dirty="0"/>
              <a:t>Due date</a:t>
            </a:r>
          </a:p>
          <a:p>
            <a:pPr lvl="1" eaLnBrk="1" hangingPunct="1">
              <a:defRPr/>
            </a:pPr>
            <a:r>
              <a:rPr lang="en-US" altLang="zh-TW" sz="2400" dirty="0"/>
              <a:t>2018/04/10 23:59:59</a:t>
            </a:r>
          </a:p>
          <a:p>
            <a:pPr lvl="1" eaLnBrk="1" hangingPunct="1">
              <a:defRPr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5059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</a:t>
            </a:r>
            <a:br>
              <a:rPr lang="en-US" altLang="zh-TW" dirty="0"/>
            </a:br>
            <a:r>
              <a:rPr lang="en-US" altLang="zh-TW" dirty="0"/>
              <a:t>$</a:t>
            </a:r>
            <a:r>
              <a:rPr lang="en-US" altLang="zh-TW" dirty="0" err="1"/>
              <a:t>wget</a:t>
            </a:r>
            <a:r>
              <a:rPr lang="en-US" altLang="zh-TW" dirty="0"/>
              <a:t> --no-check-certificate https://ecourse.ccu.edu.tw/29954/textbook/10/2/Lab2.zip</a:t>
            </a:r>
          </a:p>
        </p:txBody>
      </p:sp>
    </p:spTree>
    <p:extLst>
      <p:ext uri="{BB962C8B-B14F-4D97-AF65-F5344CB8AC3E}">
        <p14:creationId xmlns:p14="http://schemas.microsoft.com/office/powerpoint/2010/main" val="3139960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Code: </a:t>
            </a:r>
            <a:r>
              <a:rPr lang="en-US" altLang="zh-TW" dirty="0">
                <a:hlinkClick r:id="rId2"/>
              </a:rPr>
              <a:t>https://ecourse.ccu.edu.tw/29954/textbook/10/2/Lab2.zip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Tables: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https://ecourse.ccu.edu.tw/29954/textbook/10/2/Tables.docx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Answers: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https://ecourse.ccu.edu.tw/29954/textbook/10/2/Answers.docx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195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Buffer Size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read 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read(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r>
              <a:rPr lang="en-US" altLang="zh-TW" dirty="0"/>
              <a:t>, void * </a:t>
            </a:r>
            <a:r>
              <a:rPr lang="en-US" altLang="zh-TW" dirty="0" err="1">
                <a:solidFill>
                  <a:srgbClr val="00B050"/>
                </a:solidFill>
              </a:rPr>
              <a:t>buf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count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Read </a:t>
            </a:r>
            <a:r>
              <a:rPr lang="en-US" altLang="zh-TW" dirty="0">
                <a:solidFill>
                  <a:srgbClr val="00B0F0"/>
                </a:solidFill>
              </a:rPr>
              <a:t>count </a:t>
            </a:r>
            <a:r>
              <a:rPr lang="en-US" altLang="zh-TW" dirty="0"/>
              <a:t>number of data from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</a:t>
            </a:r>
            <a:r>
              <a:rPr lang="en-US" altLang="zh-TW" dirty="0" err="1">
                <a:solidFill>
                  <a:srgbClr val="00B050"/>
                </a:solidFill>
              </a:rPr>
              <a:t>buf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/>
              <a:t>Return the number of bytes read</a:t>
            </a:r>
          </a:p>
          <a:p>
            <a:pPr lvl="1"/>
            <a:r>
              <a:rPr lang="en-US" altLang="zh-TW" dirty="0"/>
              <a:t>Ex: read(STDIN_FILENO, buf,10);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write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write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void * </a:t>
            </a:r>
            <a:r>
              <a:rPr lang="en-US" altLang="zh-TW" dirty="0" err="1">
                <a:solidFill>
                  <a:srgbClr val="00CC00"/>
                </a:solidFill>
              </a:rPr>
              <a:t>buf</a:t>
            </a:r>
            <a:r>
              <a:rPr lang="en-US" altLang="zh-TW" dirty="0" err="1"/>
              <a:t>,size_t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count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Write </a:t>
            </a:r>
            <a:r>
              <a:rPr lang="en-US" altLang="zh-TW" dirty="0">
                <a:solidFill>
                  <a:srgbClr val="00B0F0"/>
                </a:solidFill>
              </a:rPr>
              <a:t>count</a:t>
            </a:r>
            <a:r>
              <a:rPr lang="en-US" altLang="zh-TW" dirty="0"/>
              <a:t> number of data from </a:t>
            </a:r>
            <a:r>
              <a:rPr lang="en-US" altLang="zh-TW" dirty="0" err="1">
                <a:solidFill>
                  <a:srgbClr val="00CC00"/>
                </a:solidFill>
              </a:rPr>
              <a:t>buf</a:t>
            </a:r>
            <a:r>
              <a:rPr lang="en-US" altLang="zh-TW" dirty="0">
                <a:solidFill>
                  <a:srgbClr val="00CC00"/>
                </a:solidFill>
              </a:rPr>
              <a:t> </a:t>
            </a:r>
            <a:r>
              <a:rPr lang="en-US" altLang="zh-TW" dirty="0"/>
              <a:t>to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endParaRPr lang="en-US" altLang="zh-TW" dirty="0">
              <a:solidFill>
                <a:srgbClr val="00CC00"/>
              </a:solidFill>
            </a:endParaRPr>
          </a:p>
          <a:p>
            <a:pPr lvl="1"/>
            <a:r>
              <a:rPr lang="en-US" altLang="zh-TW" dirty="0"/>
              <a:t>Return the number of bytes wrote</a:t>
            </a:r>
          </a:p>
          <a:p>
            <a:pPr lvl="1"/>
            <a:r>
              <a:rPr lang="en-US" altLang="zh-TW" dirty="0"/>
              <a:t>Ex: write(STDOUT_FILENO, buf,10);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open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sz="2800" dirty="0"/>
              <a:t>#include&lt;</a:t>
            </a:r>
            <a:r>
              <a:rPr lang="en-US" altLang="zh-TW" sz="2800" dirty="0" err="1"/>
              <a:t>fcntl.h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 err="1"/>
              <a:t>int</a:t>
            </a:r>
            <a:r>
              <a:rPr lang="en-US" altLang="zh-TW" sz="2800" dirty="0"/>
              <a:t> open(</a:t>
            </a:r>
            <a:r>
              <a:rPr lang="en-US" altLang="zh-TW" sz="2800" dirty="0" err="1"/>
              <a:t>const</a:t>
            </a:r>
            <a:r>
              <a:rPr lang="en-US" altLang="zh-TW" sz="2800" dirty="0"/>
              <a:t> char * </a:t>
            </a:r>
            <a:r>
              <a:rPr lang="en-US" altLang="zh-TW" sz="2800" dirty="0">
                <a:solidFill>
                  <a:srgbClr val="FF0000"/>
                </a:solidFill>
              </a:rPr>
              <a:t>pathname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flags</a:t>
            </a:r>
            <a:r>
              <a:rPr lang="en-US" altLang="zh-TW" sz="2800" dirty="0"/>
              <a:t>, …);</a:t>
            </a:r>
          </a:p>
          <a:p>
            <a:pPr lvl="1"/>
            <a:r>
              <a:rPr lang="en-US" altLang="zh-TW" sz="2400" dirty="0"/>
              <a:t>Open or create a </a:t>
            </a:r>
            <a:r>
              <a:rPr lang="en-US" altLang="zh-TW" sz="2400" dirty="0">
                <a:solidFill>
                  <a:srgbClr val="FF0000"/>
                </a:solidFill>
              </a:rPr>
              <a:t>file</a:t>
            </a:r>
            <a:r>
              <a:rPr lang="en-US" altLang="zh-TW" sz="2400" dirty="0"/>
              <a:t> with the </a:t>
            </a:r>
            <a:r>
              <a:rPr lang="en-US" altLang="zh-TW" sz="2400" dirty="0">
                <a:solidFill>
                  <a:srgbClr val="00B050"/>
                </a:solidFill>
              </a:rPr>
              <a:t>flags</a:t>
            </a:r>
            <a:r>
              <a:rPr lang="en-US" altLang="zh-TW" sz="2400" dirty="0"/>
              <a:t>, return the file descriptor </a:t>
            </a:r>
          </a:p>
          <a:p>
            <a:pPr lvl="1"/>
            <a:r>
              <a:rPr lang="en-US" altLang="zh-TW" sz="2400" dirty="0"/>
              <a:t>Flags:</a:t>
            </a:r>
          </a:p>
          <a:p>
            <a:pPr lvl="2"/>
            <a:r>
              <a:rPr lang="en-US" altLang="zh-TW" sz="1600" dirty="0"/>
              <a:t>O_RDONLY:</a:t>
            </a:r>
            <a:r>
              <a:rPr lang="zh-TW" altLang="en-US" sz="1600" dirty="0"/>
              <a:t> </a:t>
            </a:r>
            <a:r>
              <a:rPr lang="en-US" altLang="zh-TW" sz="1600" dirty="0"/>
              <a:t>read only</a:t>
            </a:r>
          </a:p>
          <a:p>
            <a:pPr lvl="2"/>
            <a:r>
              <a:rPr lang="en-US" altLang="zh-TW" sz="1600" dirty="0"/>
              <a:t>O_WRONLY:</a:t>
            </a:r>
            <a:r>
              <a:rPr lang="zh-TW" altLang="en-US" sz="1600" dirty="0"/>
              <a:t> </a:t>
            </a:r>
            <a:r>
              <a:rPr lang="en-US" altLang="zh-TW" sz="1600" dirty="0"/>
              <a:t>write only</a:t>
            </a:r>
          </a:p>
          <a:p>
            <a:pPr lvl="2"/>
            <a:r>
              <a:rPr lang="en-US" altLang="zh-TW" sz="1600" dirty="0"/>
              <a:t>O_RDWR:</a:t>
            </a:r>
            <a:r>
              <a:rPr lang="zh-TW" altLang="en-US" sz="1600" dirty="0"/>
              <a:t> </a:t>
            </a:r>
            <a:r>
              <a:rPr lang="en-US" altLang="zh-TW" sz="1600" dirty="0"/>
              <a:t>read and write</a:t>
            </a:r>
          </a:p>
          <a:p>
            <a:pPr lvl="2"/>
            <a:r>
              <a:rPr lang="en-US" altLang="zh-TW" sz="1600" dirty="0"/>
              <a:t>O_DSYNC: have I/O</a:t>
            </a:r>
          </a:p>
          <a:p>
            <a:pPr lvl="1"/>
            <a:r>
              <a:rPr lang="en-US" altLang="zh-TW" sz="2400" dirty="0"/>
              <a:t>Ex: each write wait for physical 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fd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 err="1"/>
              <a:t>fd</a:t>
            </a:r>
            <a:r>
              <a:rPr lang="en-US" altLang="zh-TW" sz="2400" dirty="0"/>
              <a:t>=open(“./</a:t>
            </a:r>
            <a:r>
              <a:rPr lang="en-US" altLang="zh-TW" sz="2400" dirty="0" err="1"/>
              <a:t>myfile</a:t>
            </a:r>
            <a:r>
              <a:rPr lang="en-US" altLang="zh-TW" sz="2400" dirty="0"/>
              <a:t>",O_RDWR);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fsync</a:t>
            </a:r>
            <a:endParaRPr lang="zh-TW" altLang="en-US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fsync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B0F0"/>
                </a:solidFill>
              </a:rPr>
              <a:t>filedes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Wait for </a:t>
            </a:r>
            <a:r>
              <a:rPr lang="en-US" altLang="zh-TW" dirty="0">
                <a:solidFill>
                  <a:srgbClr val="00B0F0"/>
                </a:solidFill>
              </a:rPr>
              <a:t>file </a:t>
            </a:r>
            <a:r>
              <a:rPr lang="en-US" altLang="zh-TW" dirty="0"/>
              <a:t>writes to disk to complete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6858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3.4 buffersize</a:t>
            </a: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&amp; Requirements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3205</TotalTime>
  <Words>837</Words>
  <Application>Microsoft Office PowerPoint</Application>
  <PresentationFormat>如螢幕大小 (4:3)</PresentationFormat>
  <Paragraphs>288</Paragraphs>
  <Slides>28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Arial</vt:lpstr>
      <vt:lpstr>Calibri</vt:lpstr>
      <vt:lpstr>Times New Roman</vt:lpstr>
      <vt:lpstr>Wingdings</vt:lpstr>
      <vt:lpstr>Axis</vt:lpstr>
      <vt:lpstr>System Programming Lab 2 Buffer Size</vt:lpstr>
      <vt:lpstr>Outline</vt:lpstr>
      <vt:lpstr>Buffer Size</vt:lpstr>
      <vt:lpstr>read </vt:lpstr>
      <vt:lpstr>write</vt:lpstr>
      <vt:lpstr>open</vt:lpstr>
      <vt:lpstr>fsync</vt:lpstr>
      <vt:lpstr>Figure 3.4 buffersize</vt:lpstr>
      <vt:lpstr>Demo &amp; Requirements</vt:lpstr>
      <vt:lpstr>Demo Part1</vt:lpstr>
      <vt:lpstr>Demo Part1 (con’t)</vt:lpstr>
      <vt:lpstr>Demo Part1 (con’t)</vt:lpstr>
      <vt:lpstr>Demo Part1 (con’t)</vt:lpstr>
      <vt:lpstr>Demo Part1 (con’t)</vt:lpstr>
      <vt:lpstr>Demo Part2</vt:lpstr>
      <vt:lpstr>Demo Part3</vt:lpstr>
      <vt:lpstr>Demo Part3 (con’t)</vt:lpstr>
      <vt:lpstr>Demo Part4</vt:lpstr>
      <vt:lpstr>Demo Part4 (con’t)</vt:lpstr>
      <vt:lpstr>Demo Part5</vt:lpstr>
      <vt:lpstr>Result of Demo (1/2) </vt:lpstr>
      <vt:lpstr>Result of Demo</vt:lpstr>
      <vt:lpstr>Turn In</vt:lpstr>
      <vt:lpstr>Turn In</vt:lpstr>
      <vt:lpstr>Turn In (cont’d)</vt:lpstr>
      <vt:lpstr>Download</vt:lpstr>
      <vt:lpstr>Download command</vt:lpstr>
      <vt:lpstr>Download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SHIH WEI WU</cp:lastModifiedBy>
  <cp:revision>218</cp:revision>
  <dcterms:created xsi:type="dcterms:W3CDTF">2007-03-12T12:51:48Z</dcterms:created>
  <dcterms:modified xsi:type="dcterms:W3CDTF">2018-04-08T16:16:06Z</dcterms:modified>
</cp:coreProperties>
</file>