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62" r:id="rId7"/>
    <p:sldId id="264" r:id="rId8"/>
    <p:sldId id="265" r:id="rId9"/>
    <p:sldId id="263" r:id="rId10"/>
    <p:sldId id="266" r:id="rId11"/>
    <p:sldId id="26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9" autoAdjust="0"/>
  </p:normalViewPr>
  <p:slideViewPr>
    <p:cSldViewPr>
      <p:cViewPr>
        <p:scale>
          <a:sx n="100" d="100"/>
          <a:sy n="100" d="100"/>
        </p:scale>
        <p:origin x="-51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4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9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7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7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63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6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53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46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6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BD04-8258-42CD-9EDB-615227048B9A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BD04-8258-42CD-9EDB-615227048B9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921D-B76B-453A-840D-B9FB1A1E68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3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32040" y="620688"/>
            <a:ext cx="4499992" cy="136815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K-means and DBSCAN </a:t>
            </a:r>
            <a:b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Clustering</a:t>
            </a:r>
            <a:b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For a Desirable Living Locale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582" y="2358008"/>
            <a:ext cx="22288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34071"/>
              </p:ext>
            </p:extLst>
          </p:nvPr>
        </p:nvGraphicFramePr>
        <p:xfrm>
          <a:off x="685800" y="1630363"/>
          <a:ext cx="7788275" cy="422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6007020" imgH="3427699" progId="Word.Document.12">
                  <p:embed/>
                </p:oleObj>
              </mc:Choice>
              <mc:Fallback>
                <p:oleObj name="Document" r:id="rId3" imgW="6007020" imgH="34276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630363"/>
                        <a:ext cx="7788275" cy="422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Objective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3688" y="1600201"/>
            <a:ext cx="6923112" cy="1828799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Cluster Ottawa neighbourhoods based on:</a:t>
            </a:r>
          </a:p>
          <a:p>
            <a:pPr lvl="1"/>
            <a:r>
              <a:rPr lang="en-CA" dirty="0" smtClean="0"/>
              <a:t>Crime levels</a:t>
            </a:r>
          </a:p>
          <a:p>
            <a:pPr lvl="1"/>
            <a:r>
              <a:rPr lang="en-CA" dirty="0" smtClean="0"/>
              <a:t>Location</a:t>
            </a:r>
          </a:p>
          <a:p>
            <a:pPr lvl="1"/>
            <a:r>
              <a:rPr lang="en-CA" dirty="0" smtClean="0"/>
              <a:t>Venue popularity</a:t>
            </a:r>
            <a:endParaRPr lang="en-CA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211960" y="3717032"/>
            <a:ext cx="4536504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Who might this help?</a:t>
            </a:r>
          </a:p>
          <a:p>
            <a:pPr lvl="1"/>
            <a:r>
              <a:rPr lang="en-CA" dirty="0" smtClean="0"/>
              <a:t>New residents</a:t>
            </a:r>
          </a:p>
          <a:p>
            <a:pPr lvl="1"/>
            <a:r>
              <a:rPr lang="en-CA" dirty="0" smtClean="0"/>
              <a:t>Students new to Ottawa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Data Used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3688" y="1600201"/>
            <a:ext cx="6923112" cy="2188839"/>
          </a:xfrm>
        </p:spPr>
        <p:txBody>
          <a:bodyPr>
            <a:normAutofit/>
          </a:bodyPr>
          <a:lstStyle/>
          <a:p>
            <a:r>
              <a:rPr lang="en-CA" dirty="0" smtClean="0"/>
              <a:t>Ottawa Police Service [1] </a:t>
            </a:r>
          </a:p>
          <a:p>
            <a:pPr lvl="1"/>
            <a:r>
              <a:rPr lang="en-CA" dirty="0" smtClean="0"/>
              <a:t>Common Postal Code Locations</a:t>
            </a:r>
          </a:p>
          <a:p>
            <a:r>
              <a:rPr lang="en-CA" dirty="0" smtClean="0"/>
              <a:t>Carleton University [2]</a:t>
            </a:r>
          </a:p>
          <a:p>
            <a:pPr lvl="1"/>
            <a:r>
              <a:rPr lang="en-CA" dirty="0" smtClean="0"/>
              <a:t>Crime data per neighbourhood, 2015</a:t>
            </a:r>
            <a:endParaRPr lang="en-CA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197571" y="4149080"/>
            <a:ext cx="4536504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Foursquare API</a:t>
            </a:r>
          </a:p>
          <a:p>
            <a:pPr lvl="1"/>
            <a:r>
              <a:rPr lang="en-CA" dirty="0" smtClean="0"/>
              <a:t>Popular venues throughout each neighbourhood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631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Methodology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1" y="1628800"/>
            <a:ext cx="8229600" cy="5112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Load postal code and crime data into a pandas </a:t>
            </a:r>
            <a:r>
              <a:rPr lang="en-CA" dirty="0" err="1" smtClean="0"/>
              <a:t>dataframe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Cluster neighbourhoods with DBSCAN algorithm based on:</a:t>
            </a:r>
          </a:p>
          <a:p>
            <a:pPr marL="914400" lvl="1" indent="-514350"/>
            <a:r>
              <a:rPr lang="en-CA" dirty="0"/>
              <a:t>Latitude, longitude, and grand total of </a:t>
            </a:r>
            <a:r>
              <a:rPr lang="en-CA" dirty="0" smtClean="0"/>
              <a:t>incidents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Cluster neighbourhoods with k-means </a:t>
            </a:r>
            <a:r>
              <a:rPr lang="en-CA" dirty="0" err="1" smtClean="0"/>
              <a:t>algorthim</a:t>
            </a:r>
            <a:r>
              <a:rPr lang="en-CA" dirty="0" smtClean="0"/>
              <a:t> based on:</a:t>
            </a:r>
          </a:p>
          <a:p>
            <a:pPr marL="914400" lvl="1" indent="-514350"/>
            <a:r>
              <a:rPr lang="en-CA" dirty="0" smtClean="0"/>
              <a:t>Top 5 venues returned from Foursquare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Analyze results</a:t>
            </a:r>
          </a:p>
          <a:p>
            <a:pPr marL="800100" lvl="2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7824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</a:rPr>
              <a:t>DBSCAN Results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3616" r="34347" b="3126"/>
          <a:stretch/>
        </p:blipFill>
        <p:spPr bwMode="auto">
          <a:xfrm>
            <a:off x="0" y="1774776"/>
            <a:ext cx="6470073" cy="462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2276872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University of Ottawa</a:t>
            </a: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3789040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Carleton University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5445224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Algonquin College</a:t>
            </a:r>
          </a:p>
          <a:p>
            <a:endParaRPr lang="en-CA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88024" y="2461538"/>
            <a:ext cx="2160240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55976" y="3973706"/>
            <a:ext cx="2607231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99859" y="5629890"/>
            <a:ext cx="42484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7824" y="69269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</a:rPr>
              <a:t>DBSCAN Results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3616" r="34347" b="3126"/>
          <a:stretch/>
        </p:blipFill>
        <p:spPr bwMode="auto">
          <a:xfrm>
            <a:off x="0" y="1774776"/>
            <a:ext cx="6470073" cy="462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808" y="2092206"/>
            <a:ext cx="298107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Cluster 3, Total incidents: 609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5445224"/>
            <a:ext cx="168802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Outlier, </a:t>
            </a:r>
          </a:p>
          <a:p>
            <a:r>
              <a:rPr lang="en-CA" b="1" dirty="0" smtClean="0"/>
              <a:t>Total Incidents: </a:t>
            </a:r>
          </a:p>
          <a:p>
            <a:r>
              <a:rPr lang="en-CA" b="1" dirty="0" smtClean="0"/>
              <a:t>379</a:t>
            </a:r>
          </a:p>
          <a:p>
            <a:endParaRPr lang="en-CA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2461538"/>
            <a:ext cx="864096" cy="923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355976" y="3789040"/>
            <a:ext cx="2607232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59591" y="5445224"/>
            <a:ext cx="1288674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8785" y="2507704"/>
            <a:ext cx="208717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Total incidents: 593 </a:t>
            </a:r>
            <a:endParaRPr lang="en-CA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91880" y="2877036"/>
            <a:ext cx="842539" cy="2447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0289" y="3650540"/>
            <a:ext cx="208717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Cluster 0, </a:t>
            </a:r>
          </a:p>
          <a:p>
            <a:r>
              <a:rPr lang="en-CA" b="1" dirty="0" smtClean="0"/>
              <a:t>Total incidents: 255 </a:t>
            </a:r>
            <a:endParaRPr lang="en-CA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59592" y="2276872"/>
            <a:ext cx="1142017" cy="138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8690" y="2092206"/>
            <a:ext cx="208717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Cluster 1, </a:t>
            </a:r>
          </a:p>
          <a:p>
            <a:r>
              <a:rPr lang="en-CA" b="1" dirty="0" smtClean="0"/>
              <a:t>Total incidents: 209 </a:t>
            </a:r>
            <a:endParaRPr lang="en-CA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9454" y="3185439"/>
            <a:ext cx="203427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Total incidents: 184</a:t>
            </a:r>
            <a:endParaRPr lang="en-CA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33729" y="3554771"/>
            <a:ext cx="310079" cy="3266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2" t="34631" r="30989"/>
          <a:stretch/>
        </p:blipFill>
        <p:spPr bwMode="auto">
          <a:xfrm>
            <a:off x="0" y="1628800"/>
            <a:ext cx="4916774" cy="47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987824" y="6317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</a:rPr>
              <a:t>K-means Results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2276872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University of Ottawa</a:t>
            </a: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789040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Carleton University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5445224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Algonquin College</a:t>
            </a:r>
          </a:p>
          <a:p>
            <a:endParaRPr lang="en-CA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5856" y="2507704"/>
            <a:ext cx="2304256" cy="461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915816" y="3861048"/>
            <a:ext cx="2736304" cy="56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87625" y="5517232"/>
            <a:ext cx="4536503" cy="1126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7824" y="6317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</a:rPr>
              <a:t>K-means Results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2" t="34631" r="30989"/>
          <a:stretch/>
        </p:blipFill>
        <p:spPr bwMode="auto">
          <a:xfrm>
            <a:off x="0" y="1628800"/>
            <a:ext cx="4916774" cy="47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453" y="1988840"/>
            <a:ext cx="108337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Cluster: 2</a:t>
            </a:r>
            <a:endParaRPr lang="en-CA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59124" y="2358172"/>
            <a:ext cx="1684684" cy="638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3981812"/>
            <a:ext cx="12241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 smtClean="0"/>
              <a:t>Cluster: 0 </a:t>
            </a:r>
            <a:endParaRPr lang="en-CA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67945" y="4351144"/>
            <a:ext cx="108010" cy="1022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7550" y="4409466"/>
            <a:ext cx="108337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/>
              <a:t>Cluster: 3</a:t>
            </a:r>
            <a:endParaRPr lang="en-CA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67744" y="3717032"/>
            <a:ext cx="504056" cy="6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1907706" y="3573016"/>
            <a:ext cx="331531" cy="8364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27584" y="4778798"/>
            <a:ext cx="1006478" cy="15305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52650" y="4778798"/>
            <a:ext cx="305737" cy="13172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</p:cNvCxnSpPr>
          <p:nvPr/>
        </p:nvCxnSpPr>
        <p:spPr>
          <a:xfrm>
            <a:off x="1229827" y="2173506"/>
            <a:ext cx="1621485" cy="3193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9827" y="1774776"/>
            <a:ext cx="2190045" cy="286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7584" y="2358172"/>
            <a:ext cx="663080" cy="13588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520" y="2358172"/>
            <a:ext cx="360040" cy="24206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67504" y="3140968"/>
            <a:ext cx="276504" cy="8408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75955" y="2196758"/>
            <a:ext cx="30242" cy="1785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3087"/>
          <p:cNvSpPr txBox="1"/>
          <p:nvPr/>
        </p:nvSpPr>
        <p:spPr>
          <a:xfrm>
            <a:off x="5148064" y="155160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Cluster 2: University of Ottawa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Coffee shops rank as the most common 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large social spaces dominate (concert halls, stadiums, parks,  etc.)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48064" y="2916813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Cluster 3: Carleton University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Coffee shops also rank as most common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Bakeries are popular within this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4" name="TextBox 53"/>
          <p:cNvSpPr txBox="1"/>
          <p:nvPr/>
        </p:nvSpPr>
        <p:spPr>
          <a:xfrm>
            <a:off x="5193382" y="4351144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Cluster 0: Eastern Ottawa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Grocery and clothing stores are the most popular within this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787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Conclusion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3648" y="1340768"/>
            <a:ext cx="6923112" cy="1828799"/>
          </a:xfrm>
        </p:spPr>
        <p:txBody>
          <a:bodyPr>
            <a:normAutofit lnSpcReduction="10000"/>
          </a:bodyPr>
          <a:lstStyle/>
          <a:p>
            <a:r>
              <a:rPr lang="en-CA" sz="1600" dirty="0" smtClean="0"/>
              <a:t>Students and new residents would be exposed to higher crime levels in the downtown core</a:t>
            </a:r>
          </a:p>
          <a:p>
            <a:pPr lvl="1"/>
            <a:r>
              <a:rPr lang="en-CA" sz="1400" dirty="0" smtClean="0"/>
              <a:t>Particularly students commuting to (or living on) the University of Ottawa campus</a:t>
            </a:r>
          </a:p>
          <a:p>
            <a:pPr lvl="1"/>
            <a:r>
              <a:rPr lang="en-CA" sz="1400" dirty="0" smtClean="0"/>
              <a:t>Approximate 50% reduction in reported crimes between the two university locales</a:t>
            </a:r>
          </a:p>
          <a:p>
            <a:r>
              <a:rPr lang="en-CA" sz="1600" dirty="0" smtClean="0"/>
              <a:t>Carleton University and Eastern Ottawa share similar crime levels, but factoring in the popular venues for each (such as proximity to grocery stores) will help individuals confirm a new home </a:t>
            </a:r>
            <a:endParaRPr lang="en-CA" sz="16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95936" y="3789040"/>
            <a:ext cx="4536504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 smtClean="0">
                <a:solidFill>
                  <a:prstClr val="black"/>
                </a:solidFill>
              </a:rPr>
              <a:t>Preprocess venue data to achieve a roughly spherical distribution [3]</a:t>
            </a:r>
          </a:p>
          <a:p>
            <a:pPr lvl="1"/>
            <a:r>
              <a:rPr lang="en-CA" sz="1400" dirty="0" smtClean="0">
                <a:solidFill>
                  <a:prstClr val="black"/>
                </a:solidFill>
              </a:rPr>
              <a:t>This will help identify the most efficient number of clusters for k-means</a:t>
            </a:r>
          </a:p>
          <a:p>
            <a:r>
              <a:rPr lang="en-CA" sz="1600" dirty="0" smtClean="0">
                <a:solidFill>
                  <a:prstClr val="black"/>
                </a:solidFill>
              </a:rPr>
              <a:t>Incorporate coordinates for each incident</a:t>
            </a:r>
          </a:p>
          <a:p>
            <a:pPr lvl="1"/>
            <a:r>
              <a:rPr lang="en-CA" sz="1400" dirty="0" smtClean="0">
                <a:solidFill>
                  <a:prstClr val="black"/>
                </a:solidFill>
              </a:rPr>
              <a:t>Ideally, current statistics will be available from the Ottawa Police Service</a:t>
            </a:r>
            <a:endParaRPr lang="en-CA" sz="1600" dirty="0" smtClean="0">
              <a:solidFill>
                <a:prstClr val="black"/>
              </a:solidFill>
            </a:endParaRPr>
          </a:p>
          <a:p>
            <a:r>
              <a:rPr lang="en-CA" sz="1600" dirty="0" smtClean="0">
                <a:solidFill>
                  <a:prstClr val="black"/>
                </a:solidFill>
              </a:rPr>
              <a:t>Incorporate rent and utility prices </a:t>
            </a:r>
            <a:endParaRPr lang="en-CA" sz="1600" dirty="0" smtClean="0">
              <a:solidFill>
                <a:prstClr val="black"/>
              </a:solidFill>
            </a:endParaRPr>
          </a:p>
          <a:p>
            <a:pPr lvl="1"/>
            <a:r>
              <a:rPr lang="en-CA" sz="1400" dirty="0" smtClean="0">
                <a:solidFill>
                  <a:prstClr val="black"/>
                </a:solidFill>
              </a:rPr>
              <a:t>This will achieve a more realistic model in terms of client needs</a:t>
            </a:r>
            <a:endParaRPr lang="en-CA" sz="1400" dirty="0" smtClean="0">
              <a:solidFill>
                <a:prstClr val="black"/>
              </a:solidFill>
            </a:endParaRPr>
          </a:p>
          <a:p>
            <a:pPr lvl="1"/>
            <a:endParaRPr lang="en-CA" sz="1600" dirty="0" smtClean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55576" y="2770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Future Analysis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365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Тема Office</vt:lpstr>
      <vt:lpstr>1_Тема Office</vt:lpstr>
      <vt:lpstr>Microsoft Word Document</vt:lpstr>
      <vt:lpstr>K-means and DBSCAN  Clustering For a Desirable Living Locale</vt:lpstr>
      <vt:lpstr>Objective</vt:lpstr>
      <vt:lpstr>Data Used</vt:lpstr>
      <vt:lpstr>Methodology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Owner</cp:lastModifiedBy>
  <cp:revision>23</cp:revision>
  <dcterms:created xsi:type="dcterms:W3CDTF">2013-08-02T12:50:28Z</dcterms:created>
  <dcterms:modified xsi:type="dcterms:W3CDTF">2019-01-31T00:06:56Z</dcterms:modified>
</cp:coreProperties>
</file>