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vo" panose="02020500000000000000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b40292ae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b40292ae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156176ad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c156176ad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156176ad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c156176ad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30c7e2d9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730c7e2d9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156176ad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c156176ad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b40292ae0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6b40292ae0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40292ae0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b40292ae0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56176ad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c156176ad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fd5ef6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fd5ef6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fd5ef6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2fd5ef6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2fd5ef6e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2fd5ef6e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2fd5ef6e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2fd5ef6e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156176ad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c156176ad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b40292ae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b40292ae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805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406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017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10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4484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5983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5050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2784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6810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7666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6634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581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33363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3769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4069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30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4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136748" y="1390345"/>
            <a:ext cx="6870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solidFill>
                  <a:srgbClr val="A86D3A"/>
                </a:solidFill>
                <a:highlight>
                  <a:srgbClr val="FFFFFF"/>
                </a:highlight>
              </a:rPr>
              <a:t>控制實驗第</a:t>
            </a:r>
            <a:r>
              <a:rPr lang="zh-TW" sz="6000" dirty="0">
                <a:solidFill>
                  <a:srgbClr val="A86D3A"/>
                </a:solidFill>
                <a:highlight>
                  <a:srgbClr val="FFFFFF"/>
                </a:highlight>
              </a:rPr>
              <a:t>12組</a:t>
            </a:r>
            <a:endParaRPr sz="6000" dirty="0">
              <a:solidFill>
                <a:srgbClr val="A86D3A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136698" y="2770168"/>
            <a:ext cx="6870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Ovo"/>
                <a:ea typeface="Ovo"/>
                <a:cs typeface="Ovo"/>
                <a:sym typeface="Ovo"/>
              </a:rPr>
              <a:t>0811252		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林冠陞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Ovo"/>
                <a:ea typeface="Ovo"/>
                <a:cs typeface="Ovo"/>
                <a:sym typeface="Ovo"/>
              </a:rPr>
              <a:t>110611051	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李佑庭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Ovo"/>
                <a:ea typeface="Ovo"/>
                <a:cs typeface="Ovo"/>
                <a:sym typeface="Ovo"/>
              </a:rPr>
              <a:t>110511194	</a:t>
            </a:r>
            <a:r>
              <a:rPr lang="zh-TW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張峻瑋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781050" y="797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未完成項目列表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81050" y="1649400"/>
            <a:ext cx="6711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模糊控制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馬達編碼器回授控制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模糊控制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781050" y="1268400"/>
            <a:ext cx="6472157" cy="31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vo"/>
              <a:buChar char="●"/>
            </a:pPr>
            <a:r>
              <a:rPr lang="zh-TW" sz="2000" dirty="0"/>
              <a:t>車道呈現原理：</a:t>
            </a:r>
            <a:endParaRPr sz="2000" dirty="0"/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000" dirty="0"/>
              <a:t>以複數條線段的方式構成</a:t>
            </a:r>
            <a:endParaRPr sz="2000" dirty="0"/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000" dirty="0"/>
              <a:t>正斜率為左車道線，負斜率為右車道線</a:t>
            </a:r>
            <a:endParaRPr sz="2000" dirty="0"/>
          </a:p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000" dirty="0"/>
              <a:t>判斷方式：</a:t>
            </a:r>
            <a:endParaRPr sz="2000" dirty="0"/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000" dirty="0"/>
              <a:t>以當下所有線段的平均座標，減去影像中心座標，得出的偏移量大小來做判斷</a:t>
            </a:r>
            <a:endParaRPr sz="20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模糊控制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781050" y="1268400"/>
            <a:ext cx="75807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38" y="1078369"/>
            <a:ext cx="5327725" cy="3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781050" y="471809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馬達編碼器回授控制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680313" y="1269693"/>
            <a:ext cx="6224182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想法：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○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給定想要的馬達轉速，使用timer中斷，每單位時間轉幾個脈衝算得轉速，利用這兩者的差寫一個PID控制器。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困難：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○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Timer中斷使得此回授機制在與其他程式整合時不太順暢，且解析度不太好，故捨棄。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1934727" y="2301082"/>
            <a:ext cx="527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Thank you!</a:t>
            </a:r>
            <a:endParaRPr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781050" y="797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Ovo"/>
              </a:rPr>
              <a:t>大綱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781050" y="1649400"/>
            <a:ext cx="6711300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o"/>
              <a:buChar char="●"/>
            </a:pP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整體流程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o"/>
              <a:buChar char="●"/>
            </a:pP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分工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o"/>
              <a:buChar char="●"/>
            </a:pP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沒有完成的部分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781050" y="797274"/>
            <a:ext cx="6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Flow</a:t>
            </a:r>
            <a:endParaRPr sz="700" dirty="0"/>
          </a:p>
        </p:txBody>
      </p:sp>
      <p:sp>
        <p:nvSpPr>
          <p:cNvPr id="142" name="Google Shape;142;p27"/>
          <p:cNvSpPr txBox="1"/>
          <p:nvPr/>
        </p:nvSpPr>
        <p:spPr>
          <a:xfrm>
            <a:off x="781050" y="1649400"/>
            <a:ext cx="4751400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開啟相機、初始化串口、光達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自走小車循線(第一部分)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○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車道線判斷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○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PID控制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○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路標辨識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81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vo"/>
              <a:buChar char="●"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光達模式</a:t>
            </a:r>
            <a:r>
              <a:rPr 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(第二部分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)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892" y="0"/>
            <a:ext cx="35985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影像處理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38" y="1108074"/>
            <a:ext cx="6803521" cy="380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8"/>
          <p:cNvCxnSpPr/>
          <p:nvPr/>
        </p:nvCxnSpPr>
        <p:spPr>
          <a:xfrm flipH="1">
            <a:off x="1170250" y="1108075"/>
            <a:ext cx="9300" cy="3812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8"/>
          <p:cNvSpPr txBox="1"/>
          <p:nvPr/>
        </p:nvSpPr>
        <p:spPr>
          <a:xfrm>
            <a:off x="200025" y="2571750"/>
            <a:ext cx="86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480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8"/>
          <p:cNvCxnSpPr/>
          <p:nvPr/>
        </p:nvCxnSpPr>
        <p:spPr>
          <a:xfrm>
            <a:off x="1170238" y="1106487"/>
            <a:ext cx="6803400" cy="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8"/>
          <p:cNvSpPr txBox="1"/>
          <p:nvPr/>
        </p:nvSpPr>
        <p:spPr>
          <a:xfrm>
            <a:off x="4137850" y="396875"/>
            <a:ext cx="86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640</a:t>
            </a:r>
            <a:endParaRPr sz="3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1163000" y="1107975"/>
            <a:ext cx="6803400" cy="2274600"/>
          </a:xfrm>
          <a:prstGeom prst="rect">
            <a:avLst/>
          </a:prstGeom>
          <a:solidFill>
            <a:srgbClr val="999999">
              <a:alpha val="89804"/>
            </a:srgb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8"/>
          <p:cNvCxnSpPr/>
          <p:nvPr/>
        </p:nvCxnSpPr>
        <p:spPr>
          <a:xfrm>
            <a:off x="7993700" y="1107975"/>
            <a:ext cx="0" cy="22746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8"/>
          <p:cNvSpPr txBox="1"/>
          <p:nvPr/>
        </p:nvSpPr>
        <p:spPr>
          <a:xfrm>
            <a:off x="8074750" y="1813900"/>
            <a:ext cx="86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250</a:t>
            </a:r>
            <a:endParaRPr sz="3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626950" y="3783250"/>
            <a:ext cx="148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畫面中心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543350" y="3783250"/>
            <a:ext cx="148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車道中心</a:t>
            </a:r>
            <a:endParaRPr sz="24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8"/>
          <p:cNvCxnSpPr/>
          <p:nvPr/>
        </p:nvCxnSpPr>
        <p:spPr>
          <a:xfrm flipH="1">
            <a:off x="1172125" y="4297900"/>
            <a:ext cx="2529300" cy="28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0" name="Google Shape;160;p28"/>
          <p:cNvSpPr txBox="1"/>
          <p:nvPr/>
        </p:nvSpPr>
        <p:spPr>
          <a:xfrm>
            <a:off x="259450" y="4065975"/>
            <a:ext cx="99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y=400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8"/>
          <p:cNvCxnSpPr/>
          <p:nvPr/>
        </p:nvCxnSpPr>
        <p:spPr>
          <a:xfrm>
            <a:off x="3929025" y="4546975"/>
            <a:ext cx="70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3977025" y="4422325"/>
            <a:ext cx="57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Ovo"/>
                <a:ea typeface="Ovo"/>
                <a:cs typeface="Ovo"/>
                <a:sym typeface="Ovo"/>
              </a:rPr>
              <a:t>PID</a:t>
            </a: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Ovo"/>
              </a:rPr>
              <a:t>循線控制</a:t>
            </a:r>
            <a:endParaRPr sz="4000" dirty="0">
              <a:solidFill>
                <a:srgbClr val="A86D3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  <a:sym typeface="Ovo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781050" y="1192200"/>
            <a:ext cx="6711300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利用線的斜率判斷左(右)車道線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分別把所有左(右)車道線作平均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若兩條線，則車道中心為 在y=400時，兩條線的x座標平均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若只有一條線，則定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車道中心離線一段距離(offset</a:t>
            </a:r>
            <a:r>
              <a:rPr lang="en-US" alt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)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114300"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</a:pPr>
            <a:r>
              <a:rPr lang="en-US" alt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5.</a:t>
            </a:r>
            <a:r>
              <a:rPr lang="zh-TW" altLang="en-US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</a:t>
            </a: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把err做PID控制，得到u</a:t>
            </a:r>
            <a:endParaRPr lang="zh-TW" altLang="en-US"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114300"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</a:pPr>
            <a:r>
              <a:rPr lang="en-US" alt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6.</a:t>
            </a:r>
            <a:r>
              <a:rPr lang="zh-TW" altLang="en-US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把</a:t>
            </a:r>
            <a:r>
              <a:rPr lang="en-US" alt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u</a:t>
            </a:r>
            <a:r>
              <a:rPr lang="zh-TW" altLang="en-US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傳給</a:t>
            </a:r>
            <a:r>
              <a:rPr lang="en-US" altLang="zh-TW" sz="1800" dirty="0" err="1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arduino</a:t>
            </a:r>
            <a:r>
              <a:rPr lang="zh-TW" altLang="en-US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，</a:t>
            </a:r>
            <a:endParaRPr lang="en-US"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控制馬達轉速</a:t>
            </a:r>
            <a:endParaRPr sz="1800" dirty="0">
              <a:solidFill>
                <a:srgbClr val="38761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900" y="2395534"/>
            <a:ext cx="4707300" cy="2628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9"/>
          <p:cNvCxnSpPr/>
          <p:nvPr/>
        </p:nvCxnSpPr>
        <p:spPr>
          <a:xfrm rot="10800000" flipH="1">
            <a:off x="5037370" y="4594130"/>
            <a:ext cx="2238000" cy="1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1" name="Google Shape;171;p29"/>
          <p:cNvSpPr txBox="1"/>
          <p:nvPr/>
        </p:nvSpPr>
        <p:spPr>
          <a:xfrm>
            <a:off x="5459449" y="4528334"/>
            <a:ext cx="117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6719733" y="4541283"/>
            <a:ext cx="95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>
            <a:off x="6730662" y="4693211"/>
            <a:ext cx="478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路標(三角形)辨識</a:t>
            </a:r>
            <a:endParaRPr sz="4000" dirty="0">
              <a:solidFill>
                <a:srgbClr val="A86D3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781050" y="1192200"/>
            <a:ext cx="67113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找到三角形(面積大於一定值)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找到三個頂點的x座標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用x座標算兩兩距離，找到特殊點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利用特殊點與其他點的x座標相減，辨識方向，並記錄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sp>
        <p:nvSpPr>
          <p:cNvPr id="180" name="Google Shape;180;p30"/>
          <p:cNvSpPr/>
          <p:nvPr/>
        </p:nvSpPr>
        <p:spPr>
          <a:xfrm rot="5896928">
            <a:off x="1691364" y="3155107"/>
            <a:ext cx="1982678" cy="1915093"/>
          </a:xfrm>
          <a:prstGeom prst="triangle">
            <a:avLst>
              <a:gd name="adj" fmla="val 50001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 rot="-5748588">
            <a:off x="5478902" y="2986984"/>
            <a:ext cx="1982684" cy="1915131"/>
          </a:xfrm>
          <a:prstGeom prst="triangle">
            <a:avLst>
              <a:gd name="adj" fmla="val 50001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063522" y="2647950"/>
            <a:ext cx="124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a(20)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806648" y="4589850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b(18)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620649" y="3933725"/>
            <a:ext cx="88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c(60)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7323150" y="2439550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a(89)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7523247" y="4589850"/>
            <a:ext cx="119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b(92)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770073" y="3835600"/>
            <a:ext cx="96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c(46)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循線全部分(第一部分)</a:t>
            </a:r>
            <a:endParaRPr sz="4000" dirty="0">
              <a:solidFill>
                <a:srgbClr val="A86D3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781050" y="1192200"/>
            <a:ext cx="6711300" cy="349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PID循線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當看到三角形，辨識方向並記錄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超聲波 : 每 0.5 秒發射一次，並記錄距離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當距離前方(三角形) 50 cm 以內，執行: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(1)暫停 1 秒 (用於告知我們有成功判斷)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(2)前進 3.5 秒 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(3)左(右)轉 1.5秒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(4)繼續PID循線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11430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</a:pPr>
            <a:r>
              <a:rPr lang="en-US" alt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5.</a:t>
            </a:r>
            <a:r>
              <a:rPr lang="zh-TW" altLang="en-US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</a:t>
            </a: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反覆以上，直到進入第二部分(光達區)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光達模式(第二部分)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781050" y="1192200"/>
            <a:ext cx="67113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if 自</a:t>
            </a:r>
            <a:r>
              <a:rPr lang="zh-TW" sz="180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走小車離開</a:t>
            </a: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循線區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A6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     暫停，給光達一點時間初始化</a:t>
            </a:r>
            <a:endParaRPr sz="1800" dirty="0">
              <a:solidFill>
                <a:srgbClr val="A61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o"/>
              <a:buAutoNum type="arabicPeriod"/>
            </a:pPr>
            <a:r>
              <a:rPr 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if 小車離右牆過近		→	向左轉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o"/>
              <a:buAutoNum type="arabicPeriod"/>
            </a:pPr>
            <a:r>
              <a:rPr 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else		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     while 前面尚未遇到牆</a:t>
            </a:r>
            <a:endParaRPr sz="1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             直走</a:t>
            </a:r>
            <a:endParaRPr sz="1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             if 左邊或右邊有障礙物</a:t>
            </a:r>
            <a:endParaRPr sz="1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                      相對應左右轉以閃避（模糊控制）</a:t>
            </a:r>
            <a:endParaRPr sz="1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o"/>
              <a:buAutoNum type="arabicPeriod"/>
            </a:pPr>
            <a:r>
              <a:rPr 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停下來→左轉→停下來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vo"/>
              <a:buAutoNum type="arabicPeriod"/>
            </a:pPr>
            <a:r>
              <a:rPr lang="zh-TW" sz="1800" dirty="0">
                <a:solidFill>
                  <a:srgbClr val="38761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重複5 - 8且盡量靠右，直到前面、右邊皆是牆為止</a:t>
            </a:r>
            <a:endParaRPr sz="1800" dirty="0">
              <a:solidFill>
                <a:srgbClr val="38761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446975" y="59150"/>
            <a:ext cx="367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Ovo"/>
                <a:ea typeface="Ovo"/>
                <a:cs typeface="Ovo"/>
                <a:sym typeface="Ovo"/>
              </a:rPr>
              <a:t>Learning to summarize from human feedback (NeurIPS 2020)</a:t>
            </a:r>
            <a:endParaRPr sz="1000">
              <a:solidFill>
                <a:schemeClr val="dk2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781050" y="416274"/>
            <a:ext cx="67113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>
                <a:solidFill>
                  <a:srgbClr val="A86D3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分工</a:t>
            </a:r>
            <a:endParaRPr sz="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781050" y="1192200"/>
            <a:ext cx="72576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vo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林冠陞：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vo"/>
              <a:buChar char="○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模糊控制(未實現)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vo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李佑庭：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PID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控制、馬達控制、三角形辨識</a:t>
            </a:r>
          </a:p>
          <a:p>
            <a:pPr marL="457200" marR="0" lvl="0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vo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張峻瑋：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914400" marR="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vo"/>
              <a:buChar char="○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Ovo"/>
                <a:sym typeface="Ovo"/>
              </a:rPr>
              <a:t>馬達編碼器控制（未實現）、超音波Arduino部分、光達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  <a:cs typeface="Ovo"/>
              <a:sym typeface="Ov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446975" y="59150"/>
            <a:ext cx="367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  <a:latin typeface="Ovo"/>
                <a:ea typeface="Ovo"/>
                <a:cs typeface="Ovo"/>
                <a:sym typeface="Ovo"/>
              </a:rPr>
              <a:t>Learning to summarize from human feedback (NeurIPS 2020)</a:t>
            </a:r>
            <a:endParaRPr sz="1000">
              <a:solidFill>
                <a:schemeClr val="dk2"/>
              </a:solidFill>
              <a:latin typeface="Ovo"/>
              <a:ea typeface="Ovo"/>
              <a:cs typeface="Ovo"/>
              <a:sym typeface="O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638</Words>
  <Application>Microsoft Office PowerPoint</Application>
  <PresentationFormat>如螢幕大小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Wingdings 3</vt:lpstr>
      <vt:lpstr>Trebuchet MS</vt:lpstr>
      <vt:lpstr>Calibri</vt:lpstr>
      <vt:lpstr>Arial</vt:lpstr>
      <vt:lpstr>Ovo</vt:lpstr>
      <vt:lpstr>Simple Light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峻瑋 張</cp:lastModifiedBy>
  <cp:revision>7</cp:revision>
  <dcterms:modified xsi:type="dcterms:W3CDTF">2024-06-13T10:05:05Z</dcterms:modified>
</cp:coreProperties>
</file>