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6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7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8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9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79" r:id="rId3"/>
    <p:sldMasterId id="2147483691" r:id="rId4"/>
    <p:sldMasterId id="2147483696" r:id="rId5"/>
    <p:sldMasterId id="2147483712" r:id="rId6"/>
    <p:sldMasterId id="2147483719" r:id="rId7"/>
    <p:sldMasterId id="2147483731" r:id="rId8"/>
    <p:sldMasterId id="2147483743" r:id="rId9"/>
    <p:sldMasterId id="2147483748" r:id="rId10"/>
  </p:sldMasterIdLst>
  <p:notesMasterIdLst>
    <p:notesMasterId r:id="rId20"/>
  </p:notesMasterIdLst>
  <p:sldIdLst>
    <p:sldId id="256" r:id="rId11"/>
    <p:sldId id="267" r:id="rId12"/>
    <p:sldId id="257" r:id="rId13"/>
    <p:sldId id="258" r:id="rId14"/>
    <p:sldId id="259" r:id="rId15"/>
    <p:sldId id="263" r:id="rId16"/>
    <p:sldId id="264" r:id="rId17"/>
    <p:sldId id="265" r:id="rId18"/>
    <p:sldId id="266" r:id="rId19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53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31E01-4B9A-9547-A674-2447FDE6B5DB}" type="datetimeFigureOut">
              <a:rPr lang="en-US" smtClean="0"/>
              <a:t>3/7/24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7C71A-923F-934B-B6C0-AD80CFA5F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42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0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4594240"/>
            <a:ext cx="2838450" cy="1989919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173249" y="478789"/>
            <a:ext cx="2370550" cy="253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Institute of Electronics, NYCU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5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latin typeface="Arial" pitchFamily="34" charset="0"/>
                <a:ea typeface="新細明體" pitchFamily="18" charset="-120"/>
              </a:defRPr>
            </a:lvl1pPr>
          </a:lstStyle>
          <a:p>
            <a:fld id="{8F1810F8-6060-463F-85AB-707945778F3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639" y="-69447"/>
            <a:ext cx="1642017" cy="1326749"/>
          </a:xfrm>
          <a:prstGeom prst="rect">
            <a:avLst/>
          </a:prstGeom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6CA73AF6-D7C5-4244-A766-4459CEDEDE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3559" y="335282"/>
            <a:ext cx="1759641" cy="684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68558" tIns="34280" rIns="68558" bIns="3428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N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Y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U</a:t>
            </a:r>
            <a:endParaRPr kumimoji="0" lang="en-US" altLang="zh-TW" sz="2000" i="1" dirty="0">
              <a:solidFill>
                <a:srgbClr val="061244"/>
              </a:solidFill>
              <a:latin typeface="Arial Black" pitchFamily="34" charset="0"/>
            </a:endParaRPr>
          </a:p>
          <a:p>
            <a:pPr eaLnBrk="0" hangingPunct="0"/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F3BA049-72F1-42E1-9FCF-145282D6D3D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13873" y="128295"/>
            <a:ext cx="892829" cy="10959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31986B8-BBC7-4C83-BCEC-79640F50F04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85470" y="-34400"/>
            <a:ext cx="1457070" cy="1280271"/>
          </a:xfrm>
          <a:prstGeom prst="rect">
            <a:avLst/>
          </a:prstGeom>
        </p:spPr>
      </p:pic>
      <p:sp>
        <p:nvSpPr>
          <p:cNvPr id="17" name="Rectangle 8">
            <a:extLst>
              <a:ext uri="{FF2B5EF4-FFF2-40B4-BE49-F238E27FC236}">
                <a16:creationId xmlns:a16="http://schemas.microsoft.com/office/drawing/2014/main" id="{EB6D88EB-0892-4799-9427-51B8B120B4A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911631" y="1224255"/>
            <a:ext cx="1759641" cy="377006"/>
          </a:xfrm>
          <a:prstGeom prst="rect">
            <a:avLst/>
          </a:prstGeom>
          <a:noFill/>
          <a:ln>
            <a:noFill/>
          </a:ln>
        </p:spPr>
        <p:txBody>
          <a:bodyPr wrap="square" lIns="68558" tIns="34280" rIns="68558" bIns="34280">
            <a:spAutoFit/>
          </a:bodyPr>
          <a:lstStyle/>
          <a:p>
            <a:pPr eaLnBrk="0" hangingPunct="0"/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11235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52609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170439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80008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575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94094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1695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912887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0685353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1034471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74836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7620000" cy="762000"/>
          </a:xfrm>
        </p:spPr>
        <p:txBody>
          <a:bodyPr/>
          <a:lstStyle>
            <a:lvl1pPr>
              <a:defRPr sz="18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2413899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528017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45039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668027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1941230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6689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880653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41172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20152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915615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457201" y="2362202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9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9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0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1800"/>
            </a:lvl1pPr>
            <a:lvl2pPr marL="406004" indent="-213122">
              <a:defRPr sz="1500"/>
            </a:lvl2pPr>
            <a:lvl3pPr marL="538163" indent="-170260">
              <a:defRPr sz="1350"/>
            </a:lvl3pPr>
            <a:lvl4pPr marL="675085" indent="-170260">
              <a:defRPr sz="120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1800"/>
            </a:lvl1pPr>
            <a:lvl2pPr marL="406004" indent="-213122">
              <a:defRPr sz="1500"/>
            </a:lvl2pPr>
            <a:lvl3pPr marL="538163" indent="-170260">
              <a:defRPr sz="1350"/>
            </a:lvl3pPr>
            <a:lvl4pPr marL="675085" indent="-170260">
              <a:defRPr sz="120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6768218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4737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919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2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7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6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6" y="3700465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8257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1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85800" y="34290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1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1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562601" y="6172200"/>
            <a:ext cx="2155398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0" lang="en-US" altLang="zh-TW" sz="18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18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18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18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8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18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8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18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18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18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8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8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kumimoji="0" lang="en-US" altLang="zh-TW" sz="9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7832109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350"/>
            </a:lvl3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76795948-1A2E-41C5-BC46-5D8425F8FC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6449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1BF5189-DF0A-4EB0-A9F9-43DFA847437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1586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BA56C42-000D-45F8-B9E4-77389DE4DDE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2780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B8B399AD-98B4-462A-9886-16391F2005B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9782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20D34FB4-20D5-4A67-8A07-F3864216CBE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4305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6BCDD71E-73F6-4F5F-A8F8-5F895F3020C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66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21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788" indent="0">
              <a:buNone/>
              <a:defRPr sz="1350"/>
            </a:lvl2pPr>
            <a:lvl3pPr marL="685576" indent="0">
              <a:buNone/>
              <a:defRPr sz="1200"/>
            </a:lvl3pPr>
            <a:lvl4pPr marL="1028363" indent="0">
              <a:buNone/>
              <a:defRPr sz="1050"/>
            </a:lvl4pPr>
            <a:lvl5pPr marL="1371152" indent="0">
              <a:buNone/>
              <a:defRPr sz="1050"/>
            </a:lvl5pPr>
            <a:lvl6pPr marL="1713938" indent="0">
              <a:buNone/>
              <a:defRPr sz="1050"/>
            </a:lvl6pPr>
            <a:lvl7pPr marL="2056727" indent="0">
              <a:buNone/>
              <a:defRPr sz="1050"/>
            </a:lvl7pPr>
            <a:lvl8pPr marL="2399515" indent="0">
              <a:buNone/>
              <a:defRPr sz="1050"/>
            </a:lvl8pPr>
            <a:lvl9pPr marL="2742302" indent="0">
              <a:buNone/>
              <a:defRPr sz="10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257172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5BC2A1F9-63F6-4295-9E2B-5137DD492A4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3627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6A473EE4-3B64-4F55-A703-274A6355879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99552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B44AF99-D8E0-4596-913D-85151C393D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4661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334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676900" cy="5334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4F669347-A480-4D87-94F5-57A52566A95E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6740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2080336A-D57A-4C7A-8314-6927C550AAD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4614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標題及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0FAD609D-FBA0-4833-B637-A6123ED7C15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9205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ED21F134-1F18-4CEC-A26B-2170513B835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201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2BF0C42-9EF9-416B-A749-E7976082AD69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7688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75A0546-1417-411B-9C03-BD75F531D44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D40E62ED-D3F5-4980-85A8-BA4AE438BD1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BECA6736-D0B3-4030-B950-D219EF3FFD2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E417C0E2-C180-4B8A-88E9-2734FDEBEE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5"/>
            <a:ext cx="6400800" cy="1417637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29C38ECC-5412-456D-BAA3-D94B7D3912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latin typeface="Arial" pitchFamily="34" charset="0"/>
                <a:ea typeface="新細明體" pitchFamily="18" charset="-120"/>
              </a:defRPr>
            </a:lvl1pPr>
          </a:lstStyle>
          <a:p>
            <a:fld id="{8F1810F8-6060-463F-85AB-707945778F3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Text Box 9">
            <a:extLst>
              <a:ext uri="{FF2B5EF4-FFF2-40B4-BE49-F238E27FC236}">
                <a16:creationId xmlns:a16="http://schemas.microsoft.com/office/drawing/2014/main" id="{19887032-5FD4-2FA3-CD84-DBA1D39701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22361" y="410357"/>
            <a:ext cx="7086600" cy="253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Institute of Electronics, NYCU</a:t>
            </a:r>
          </a:p>
        </p:txBody>
      </p:sp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5F6B3963-BF49-A1E5-AE65-2E8696D480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4" t="19398" r="18764" b="19265"/>
          <a:stretch/>
        </p:blipFill>
        <p:spPr>
          <a:xfrm>
            <a:off x="176306" y="28990"/>
            <a:ext cx="1419836" cy="1404152"/>
          </a:xfrm>
          <a:prstGeom prst="rect">
            <a:avLst/>
          </a:prstGeom>
        </p:spPr>
      </p:pic>
      <p:sp>
        <p:nvSpPr>
          <p:cNvPr id="5" name="Rectangle 8">
            <a:extLst>
              <a:ext uri="{FF2B5EF4-FFF2-40B4-BE49-F238E27FC236}">
                <a16:creationId xmlns:a16="http://schemas.microsoft.com/office/drawing/2014/main" id="{7BD56FF8-18A0-C796-736E-815FAAC7E59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98311" y="6245567"/>
            <a:ext cx="2715001" cy="377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68558" tIns="34280" rIns="68558" bIns="34280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N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Y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U </a:t>
            </a: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B5B1D37-9DAB-997F-D375-71C2499121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6" y="5825608"/>
            <a:ext cx="897119" cy="889645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5BF76E9E-F8CF-5A6A-E937-59D44E8BED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05000" y="722312"/>
            <a:ext cx="6477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36334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7620000" cy="7620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676400"/>
            <a:ext cx="8382000" cy="48006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19985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191732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382000" cy="762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541338" indent="-284163"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717550" indent="-227013"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113" indent="-227013"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541338" indent="-284163"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717550" indent="-227013"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113" indent="-227013"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4033915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19787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16371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772400" cy="21336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21336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pp. </a:t>
            </a:r>
            <a:fld id="{7E1F9083-2D5E-4DCD-A8C7-6162BE6D0F14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78490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60829408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9346153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4354962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5423885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520008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27860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F1810F8-6060-463F-85AB-707945778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85036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11328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9009895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751389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7301544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4345616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89338129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0674671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7373292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2688070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2773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96907262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2771944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09720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1363257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24916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9085588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24207169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457200" y="23622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0177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15279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70255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5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5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5" y="3700463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81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05564680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85800" y="34290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562600" y="6172200"/>
            <a:ext cx="27908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0195313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76795948-1A2E-41C5-BC46-5D8425F8FC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66692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1BF5189-DF0A-4EB0-A9F9-43DFA847437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95220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BA56C42-000D-45F8-B9E4-77389DE4DDE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84874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B8B399AD-98B4-462A-9886-16391F2005B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44702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20D34FB4-20D5-4A67-8A07-F3864216CBE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57750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6BCDD71E-73F6-4F5F-A8F8-5F895F3020C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2284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5BC2A1F9-63F6-4295-9E2B-5137DD492A4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64722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6A473EE4-3B64-4F55-A703-274A6355879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78458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B44AF99-D8E0-4596-913D-85151C393D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83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5421400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334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676900" cy="5334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4F669347-A480-4D87-94F5-57A52566A95E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61281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2080336A-D57A-4C7A-8314-6927C550AAD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48326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標題及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0FAD609D-FBA0-4833-B637-A6123ED7C15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6849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ED21F134-1F18-4CEC-A26B-2170513B835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84788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2BF0C42-9EF9-416B-A749-E7976082AD69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47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slideLayout" Target="../slideLayouts/slideLayout92.xml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91.xml"/><Relationship Id="rId17" Type="http://schemas.openxmlformats.org/officeDocument/2006/relationships/image" Target="../media/image10.jpeg"/><Relationship Id="rId2" Type="http://schemas.openxmlformats.org/officeDocument/2006/relationships/slideLayout" Target="../slideLayouts/slideLayout81.xml"/><Relationship Id="rId16" Type="http://schemas.openxmlformats.org/officeDocument/2006/relationships/theme" Target="../theme/theme10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89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slideLayout" Target="../slideLayouts/slideLayout9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8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8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9.ti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image" Target="../media/image10.jpeg"/><Relationship Id="rId2" Type="http://schemas.openxmlformats.org/officeDocument/2006/relationships/slideLayout" Target="../slideLayouts/slideLayout34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50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Relationship Id="rId9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image" Target="../media/image8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image" Target="../media/image8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image" Target="../media/image9.tif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0999" y="533400"/>
            <a:ext cx="7781925" cy="762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217652"/>
            <a:ext cx="7909489" cy="346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18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18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18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8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8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8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8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1800" i="1" dirty="0">
                <a:latin typeface="Arial Black" pitchFamily="34" charset="0"/>
              </a:rPr>
              <a:t>  </a:t>
            </a:r>
            <a:r>
              <a:rPr kumimoji="0" lang="zh-TW" altLang="en-US" sz="1800" i="1" dirty="0">
                <a:latin typeface="Arial Black" pitchFamily="34" charset="0"/>
              </a:rPr>
              <a:t>                                                    </a:t>
            </a: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Institute of Electronics, NYCU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4" y="6519864"/>
            <a:ext cx="393333" cy="23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8" tIns="34280" rIns="68558" bIns="34280">
            <a:spAutoFit/>
          </a:bodyPr>
          <a:lstStyle/>
          <a:p>
            <a:pPr eaLnBrk="0" hangingPunct="0"/>
            <a:r>
              <a:rPr lang="en-US" altLang="zh-TW" sz="1050" b="1"/>
              <a:t>P</a:t>
            </a:r>
            <a:fld id="{E0FF8C92-A794-40BC-BAC1-2D3349E2F883}" type="slidenum">
              <a:rPr lang="en-US" altLang="zh-TW" sz="1050" b="1"/>
              <a:pPr eaLnBrk="0" hangingPunct="0"/>
              <a:t>‹#›</a:t>
            </a:fld>
            <a:endParaRPr lang="en-US" altLang="zh-TW" sz="105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975FF0-1035-4120-B289-0E067ECF2037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075999" y="-33252"/>
            <a:ext cx="1182727" cy="10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3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342788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685576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028363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371152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255985" indent="-255985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1800">
          <a:solidFill>
            <a:schemeClr val="tx1"/>
          </a:solidFill>
          <a:latin typeface="DFKai-SB" panose="03000509000000000000" pitchFamily="49" charset="-120"/>
          <a:ea typeface="DFKai-SB" panose="03000509000000000000" pitchFamily="49" charset="-120"/>
          <a:cs typeface="DFKai-SB" panose="03000509000000000000" pitchFamily="49" charset="-120"/>
        </a:defRPr>
      </a:lvl1pPr>
      <a:lvl2pPr marL="469106" indent="-213122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500">
          <a:solidFill>
            <a:schemeClr val="tx1"/>
          </a:solidFill>
          <a:latin typeface="DFKai-SB" panose="03000509000000000000" pitchFamily="49" charset="-120"/>
          <a:ea typeface="DFKai-SB" panose="03000509000000000000" pitchFamily="49" charset="-120"/>
          <a:cs typeface="DFKai-SB" panose="03000509000000000000" pitchFamily="49" charset="-120"/>
        </a:defRPr>
      </a:lvl2pPr>
      <a:lvl3pPr marL="675085" indent="-170260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DFKai-SB" panose="03000509000000000000" pitchFamily="49" charset="-120"/>
          <a:ea typeface="DFKai-SB" panose="03000509000000000000" pitchFamily="49" charset="-120"/>
          <a:cs typeface="DFKai-SB" panose="03000509000000000000" pitchFamily="49" charset="-120"/>
        </a:defRPr>
      </a:lvl3pPr>
      <a:lvl4pPr marL="870347" indent="-170260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200">
          <a:solidFill>
            <a:schemeClr val="tx1"/>
          </a:solidFill>
          <a:latin typeface="DFKai-SB" panose="03000509000000000000" pitchFamily="49" charset="-120"/>
          <a:ea typeface="DFKai-SB" panose="03000509000000000000" pitchFamily="49" charset="-120"/>
          <a:cs typeface="DFKai-SB" panose="03000509000000000000" pitchFamily="49" charset="-120"/>
        </a:defRPr>
      </a:lvl4pPr>
      <a:lvl5pPr marL="1075135" indent="-17026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1885332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</a:defRPr>
      </a:lvl6pPr>
      <a:lvl7pPr marL="2228121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</a:defRPr>
      </a:lvl7pPr>
      <a:lvl8pPr marL="2570909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</a:defRPr>
      </a:lvl8pPr>
      <a:lvl9pPr marL="2913697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576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3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2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938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27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515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302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457200" y="762000"/>
            <a:ext cx="8229600" cy="5715000"/>
            <a:chOff x="288" y="480"/>
            <a:chExt cx="5184" cy="3600"/>
          </a:xfrm>
        </p:grpSpPr>
        <p:sp>
          <p:nvSpPr>
            <p:cNvPr id="106499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500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739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4100" name="Picture 6" descr="Ntulogo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28600"/>
            <a:ext cx="779463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dirty="0"/>
          </a:p>
        </p:txBody>
      </p:sp>
      <p:sp>
        <p:nvSpPr>
          <p:cNvPr id="410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650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400">
                <a:latin typeface="+mn-lt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3B53F9C4-6329-4AA3-8AA3-03FC09D7D97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65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0" sz="1400" i="1">
                <a:latin typeface="+mn-lt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2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+mj-ea"/>
          <a:cs typeface="Calibr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8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7"/>
            <a:ext cx="75438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15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15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5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15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5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15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15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5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5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1500" i="1">
                <a:latin typeface="Arial Black" pitchFamily="34" charset="0"/>
              </a:rPr>
              <a:t>               </a:t>
            </a:r>
            <a:r>
              <a:rPr kumimoji="0" lang="en-US" altLang="zh-TW" sz="900" i="1">
                <a:latin typeface="Arial Black" pitchFamily="34" charset="0"/>
              </a:rPr>
              <a:t> </a:t>
            </a:r>
            <a:r>
              <a:rPr kumimoji="0" lang="en-US" altLang="zh-TW" sz="9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2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98242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5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5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7"/>
            <a:ext cx="75438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15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15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15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15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15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15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15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15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15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5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15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15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15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9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9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2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206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328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5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5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2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1" y="981077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9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4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18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9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5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1500">
          <a:solidFill>
            <a:srgbClr val="000099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1800">
          <a:solidFill>
            <a:srgbClr val="003300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1500">
          <a:solidFill>
            <a:srgbClr val="990000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457200" y="762000"/>
            <a:ext cx="8229600" cy="5715000"/>
            <a:chOff x="288" y="480"/>
            <a:chExt cx="5184" cy="3600"/>
          </a:xfrm>
        </p:grpSpPr>
        <p:sp>
          <p:nvSpPr>
            <p:cNvPr id="106499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 sz="18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500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 sz="18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457200" y="381002"/>
            <a:ext cx="73914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en-US" altLang="zh-TW" sz="15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15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5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15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5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15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15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5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5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1500" i="1">
                <a:solidFill>
                  <a:srgbClr val="000000"/>
                </a:solidFill>
                <a:latin typeface="Arial Black" pitchFamily="34" charset="0"/>
              </a:rPr>
              <a:t>               </a:t>
            </a:r>
            <a:r>
              <a:rPr kumimoji="0" lang="en-US" altLang="zh-TW" sz="900" i="1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kumimoji="0" lang="en-US" altLang="zh-TW" sz="9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4100" name="Picture 6" descr="Ntulogo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1" y="228602"/>
            <a:ext cx="779463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dirty="0"/>
          </a:p>
        </p:txBody>
      </p:sp>
      <p:sp>
        <p:nvSpPr>
          <p:cNvPr id="410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650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50">
                <a:latin typeface="+mn-lt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3B53F9C4-6329-4AA3-8AA3-03FC09D7D97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65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0" sz="1050" i="1">
                <a:latin typeface="+mn-lt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36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+mj-ea"/>
          <a:cs typeface="Calibr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15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35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35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8"/>
        </a:buBlip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C43712A9-8D67-40EC-9822-C1E663BD69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0999" y="533400"/>
            <a:ext cx="7781925" cy="762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47F129D0-2B03-4FBC-88F4-A3E47F161A3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17652"/>
            <a:ext cx="7909489" cy="346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8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18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18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8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8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8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8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1800" i="1" dirty="0">
                <a:latin typeface="Arial Black" pitchFamily="34" charset="0"/>
              </a:rPr>
              <a:t>  </a:t>
            </a:r>
            <a:r>
              <a:rPr kumimoji="0" lang="zh-TW" altLang="en-US" sz="1800" i="1" dirty="0">
                <a:latin typeface="Arial Black" pitchFamily="34" charset="0"/>
              </a:rPr>
              <a:t>                                                    </a:t>
            </a: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Institute of Electronics, NYCU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9429AE71-4DCF-4680-808B-D798ED89B0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D648DC8-8E6C-475C-8A98-C76C95A32D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E6964A19-B399-4ADF-9B64-74B59BC9B3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5514" y="6519864"/>
            <a:ext cx="393333" cy="23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8" tIns="34280" rIns="68558" bIns="34280">
            <a:spAutoFit/>
          </a:bodyPr>
          <a:lstStyle/>
          <a:p>
            <a:pPr eaLnBrk="0" hangingPunct="0"/>
            <a:r>
              <a:rPr lang="en-US" altLang="zh-TW" sz="1050" b="1"/>
              <a:t>P</a:t>
            </a:r>
            <a:fld id="{E0FF8C92-A794-40BC-BAC1-2D3349E2F883}" type="slidenum">
              <a:rPr lang="en-US" altLang="zh-TW" sz="1050" b="1"/>
              <a:pPr eaLnBrk="0" hangingPunct="0"/>
              <a:t>‹#›</a:t>
            </a:fld>
            <a:endParaRPr lang="en-US" altLang="zh-TW" sz="1050" b="1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F4260881-E681-44F7-A292-5F273A3306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AB09D7CA-AE5F-AB69-DF08-44530E55ACC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693" y="89980"/>
            <a:ext cx="836859" cy="82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8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000">
          <a:solidFill>
            <a:schemeClr val="tx1"/>
          </a:solidFill>
          <a:latin typeface="Times New Roman" panose="02020603050405020304" pitchFamily="18" charset="0"/>
          <a:ea typeface="DFKai-SB" panose="03000509000000000000" pitchFamily="49" charset="-120"/>
          <a:cs typeface="Times New Roman" panose="02020603050405020304" pitchFamily="18" charset="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800">
          <a:solidFill>
            <a:schemeClr val="tx1"/>
          </a:solidFill>
          <a:latin typeface="Times New Roman" panose="02020603050405020304" pitchFamily="18" charset="0"/>
          <a:ea typeface="DFKai-SB" panose="03000509000000000000" pitchFamily="49" charset="-120"/>
          <a:cs typeface="Times New Roman" panose="02020603050405020304" pitchFamily="18" charset="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 sz="1800">
          <a:solidFill>
            <a:schemeClr val="tx1"/>
          </a:solidFill>
          <a:latin typeface="Times New Roman" panose="02020603050405020304" pitchFamily="18" charset="0"/>
          <a:ea typeface="DFKai-SB" panose="03000509000000000000" pitchFamily="49" charset="-120"/>
          <a:cs typeface="Times New Roman" panose="02020603050405020304" pitchFamily="18" charset="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800">
          <a:solidFill>
            <a:schemeClr val="tx1"/>
          </a:solidFill>
          <a:latin typeface="Times New Roman" panose="02020603050405020304" pitchFamily="18" charset="0"/>
          <a:ea typeface="DFKai-SB" panose="03000509000000000000" pitchFamily="49" charset="-120"/>
          <a:cs typeface="Times New Roman" panose="02020603050405020304" pitchFamily="18" charset="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181220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3672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981075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3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99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t.nycu.edu.tw/it/ch/app/artwebsite/view?module=artwebsite&amp;id=2968&amp;serno=f7dbb88f-699c-471c-90a3-b1364b6e2d24" TargetMode="External"/><Relationship Id="rId2" Type="http://schemas.openxmlformats.org/officeDocument/2006/relationships/hyperlink" Target="https://docs.google.com/spreadsheets/d/1BIdesrsKEkWzfEGECe9LQKsHCMJ-yiY1fIOnw0rjxKc/edit#gid=2055092952" TargetMode="Externa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/>
          <a:p>
            <a:r>
              <a:rPr lang="en-US" altLang="zh-TW" dirty="0"/>
              <a:t>Digital Circuit and System</a:t>
            </a:r>
            <a:br>
              <a:rPr lang="en-US" altLang="zh-TW" dirty="0"/>
            </a:br>
            <a:r>
              <a:rPr lang="en-US" altLang="zh-TW" dirty="0"/>
              <a:t>Lab01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4294967295"/>
          </p:nvPr>
        </p:nvSpPr>
        <p:spPr>
          <a:xfrm>
            <a:off x="1371600" y="4068763"/>
            <a:ext cx="6400800" cy="1417637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None/>
            </a:pPr>
            <a:r>
              <a:rPr lang="en-US" altLang="zh-TW" sz="1800" dirty="0">
                <a:solidFill>
                  <a:prstClr val="black"/>
                </a:solidFill>
              </a:rPr>
              <a:t>20240307</a:t>
            </a:r>
            <a:endParaRPr lang="en-US" altLang="zh-TW" dirty="0">
              <a:solidFill>
                <a:prstClr val="black"/>
              </a:solidFill>
            </a:endParaRPr>
          </a:p>
          <a:p>
            <a:pPr marL="0" lvl="0" indent="0" algn="ctr">
              <a:buNone/>
            </a:pPr>
            <a:r>
              <a:rPr lang="en-US" altLang="zh-TW" sz="1800" dirty="0">
                <a:solidFill>
                  <a:prstClr val="black"/>
                </a:solidFill>
              </a:rPr>
              <a:t>TA: </a:t>
            </a:r>
            <a:r>
              <a:rPr lang="zh-CN" altLang="en-US" sz="1800" dirty="0">
                <a:solidFill>
                  <a:prstClr val="black"/>
                </a:solidFill>
                <a:latin typeface="DFKai-SB" panose="03000509000000000000" pitchFamily="49" charset="-120"/>
                <a:cs typeface="DFKai-SB" panose="03000509000000000000" pitchFamily="49" charset="-120"/>
              </a:rPr>
              <a:t>王英育</a:t>
            </a:r>
            <a:r>
              <a:rPr lang="zh-TW" altLang="en-US" sz="1800" dirty="0">
                <a:solidFill>
                  <a:prstClr val="black"/>
                </a:solidFill>
              </a:rPr>
              <a:t> </a:t>
            </a:r>
            <a:r>
              <a:rPr lang="en-US" altLang="zh-TW" sz="1800" dirty="0">
                <a:solidFill>
                  <a:prstClr val="black"/>
                </a:solidFill>
              </a:rPr>
              <a:t>Ying-Yu (</a:t>
            </a:r>
            <a:r>
              <a:rPr lang="en-US" altLang="zh-TW" sz="1800" dirty="0" err="1">
                <a:solidFill>
                  <a:prstClr val="black"/>
                </a:solidFill>
              </a:rPr>
              <a:t>Inyi</a:t>
            </a:r>
            <a:r>
              <a:rPr lang="en-US" altLang="zh-TW" sz="1800" dirty="0">
                <a:solidFill>
                  <a:prstClr val="black"/>
                </a:solidFill>
              </a:rPr>
              <a:t>) Wang</a:t>
            </a:r>
          </a:p>
          <a:p>
            <a:pPr marL="0" lvl="0" indent="0" algn="ctr">
              <a:buNone/>
            </a:pPr>
            <a:r>
              <a:rPr lang="en-US" altLang="zh-TW" sz="1800" dirty="0">
                <a:solidFill>
                  <a:prstClr val="black"/>
                </a:solidFill>
              </a:rPr>
              <a:t>Institute of Electronics,</a:t>
            </a:r>
          </a:p>
          <a:p>
            <a:pPr marL="0" lvl="0" indent="0" algn="ctr">
              <a:buNone/>
            </a:pPr>
            <a:r>
              <a:rPr lang="en-US" altLang="zh-TW" sz="1800" dirty="0">
                <a:solidFill>
                  <a:prstClr val="black"/>
                </a:solidFill>
              </a:rPr>
              <a:t>National Yang Ming </a:t>
            </a:r>
            <a:r>
              <a:rPr lang="en-US" altLang="zh-TW" sz="1800" dirty="0" err="1">
                <a:solidFill>
                  <a:prstClr val="black"/>
                </a:solidFill>
              </a:rPr>
              <a:t>Chiao</a:t>
            </a:r>
            <a:r>
              <a:rPr lang="en-US" altLang="zh-TW" sz="1800" dirty="0">
                <a:solidFill>
                  <a:prstClr val="black"/>
                </a:solidFill>
              </a:rPr>
              <a:t> Tung University</a:t>
            </a:r>
          </a:p>
          <a:p>
            <a:pPr marL="0" lvl="0" indent="0" algn="ctr">
              <a:buNone/>
            </a:pPr>
            <a:endParaRPr lang="en-US"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978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379B-E1BC-1A4D-90B5-4E9CAAC22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MobaXterm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7BF8F-1F3B-A348-B957-CD52E3BC1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Remote host: </a:t>
            </a:r>
            <a:r>
              <a:rPr lang="en-US" dirty="0"/>
              <a:t>[ee21~ee30].</a:t>
            </a:r>
            <a:r>
              <a:rPr lang="en-US" dirty="0" err="1"/>
              <a:t>iee.nycu.edu.tw</a:t>
            </a:r>
            <a:endParaRPr lang="en-US" dirty="0"/>
          </a:p>
          <a:p>
            <a:r>
              <a:rPr lang="en-US" altLang="zh-TW" dirty="0"/>
              <a:t>You can find your account from the </a:t>
            </a:r>
            <a:r>
              <a:rPr lang="en-US" altLang="zh-TW" dirty="0">
                <a:hlinkClick r:id="rId2"/>
              </a:rPr>
              <a:t>table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Specify username: [</a:t>
            </a:r>
            <a:r>
              <a:rPr lang="en-US" dirty="0"/>
              <a:t>DCS001 - DCS149]</a:t>
            </a:r>
          </a:p>
          <a:p>
            <a:r>
              <a:rPr lang="en-US" dirty="0"/>
              <a:t>Port:</a:t>
            </a:r>
            <a:r>
              <a:rPr lang="zh-TW" altLang="en-US" dirty="0"/>
              <a:t> </a:t>
            </a:r>
            <a:r>
              <a:rPr lang="en-US" altLang="zh-TW" dirty="0"/>
              <a:t>415</a:t>
            </a:r>
            <a:endParaRPr lang="zh-TW" altLang="en-US" dirty="0"/>
          </a:p>
          <a:p>
            <a:r>
              <a:rPr lang="en-US" dirty="0"/>
              <a:t>Click OK.</a:t>
            </a:r>
            <a:endParaRPr lang="zh-TW" altLang="en-US" dirty="0"/>
          </a:p>
          <a:p>
            <a:r>
              <a:rPr lang="en-US" altLang="zh-TW" dirty="0"/>
              <a:t>You need to use </a:t>
            </a:r>
            <a:r>
              <a:rPr lang="en-US" altLang="zh-TW" b="1" dirty="0"/>
              <a:t>the NYCU’s IP</a:t>
            </a:r>
            <a:r>
              <a:rPr lang="en-US" altLang="zh-TW" dirty="0"/>
              <a:t>!</a:t>
            </a:r>
          </a:p>
          <a:p>
            <a:pPr lvl="1"/>
            <a:r>
              <a:rPr lang="en-US" altLang="zh-TW" dirty="0"/>
              <a:t>140.113.</a:t>
            </a:r>
            <a:r>
              <a:rPr lang="en-US" dirty="0"/>
              <a:t>xxx.xxx</a:t>
            </a:r>
          </a:p>
          <a:p>
            <a:pPr lvl="1"/>
            <a:r>
              <a:rPr lang="en-US" altLang="zh-TW" dirty="0"/>
              <a:t>If your IP isn’t belong to NYCU, use the NYCU VPN.</a:t>
            </a:r>
          </a:p>
          <a:p>
            <a:pPr lvl="2"/>
            <a:r>
              <a:rPr lang="en-US" altLang="zh-TW" dirty="0">
                <a:hlinkClick r:id="rId3"/>
              </a:rPr>
              <a:t>NYCU VPN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98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AE471-FB99-47EF-A969-AFC2561FA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95B436-E0B5-45F1-8806-E7CF0BBDEA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Design a multiply accumulate unit: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i="1" dirty="0"/>
              </a:p>
              <a:p>
                <a:r>
                  <a:rPr lang="en-US" dirty="0"/>
                  <a:t>How to implement the function of multiplier and adder?</a:t>
                </a:r>
              </a:p>
              <a:p>
                <a:pPr lvl="1"/>
                <a:r>
                  <a:rPr lang="en-US" dirty="0"/>
                  <a:t>Read the file </a:t>
                </a:r>
                <a:r>
                  <a:rPr lang="en-US" dirty="0" err="1"/>
                  <a:t>Arithmetic.cpp</a:t>
                </a:r>
                <a:r>
                  <a:rPr lang="en-US" dirty="0"/>
                  <a:t> and </a:t>
                </a:r>
                <a:r>
                  <a:rPr lang="en-US" dirty="0" err="1"/>
                  <a:t>Arithmetic.h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95B436-E0B5-45F1-8806-E7CF0BBDEA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5" t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9709A73-5EA8-E241-95FC-83BF540F7B76}"/>
              </a:ext>
            </a:extLst>
          </p:cNvPr>
          <p:cNvGrpSpPr/>
          <p:nvPr/>
        </p:nvGrpSpPr>
        <p:grpSpPr>
          <a:xfrm>
            <a:off x="932587" y="3392624"/>
            <a:ext cx="7278825" cy="2102622"/>
            <a:chOff x="918270" y="3511893"/>
            <a:chExt cx="7278825" cy="21026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6278F7C-D165-C043-A61F-819896E27EFF}"/>
                </a:ext>
              </a:extLst>
            </p:cNvPr>
            <p:cNvGrpSpPr/>
            <p:nvPr/>
          </p:nvGrpSpPr>
          <p:grpSpPr>
            <a:xfrm>
              <a:off x="918270" y="3511893"/>
              <a:ext cx="7278825" cy="2102622"/>
              <a:chOff x="918270" y="3651041"/>
              <a:chExt cx="7278825" cy="2102622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3199DA01-21B8-9C4B-BA47-867908B299A8}"/>
                  </a:ext>
                </a:extLst>
              </p:cNvPr>
              <p:cNvGrpSpPr/>
              <p:nvPr/>
            </p:nvGrpSpPr>
            <p:grpSpPr>
              <a:xfrm>
                <a:off x="918270" y="3651041"/>
                <a:ext cx="7278825" cy="1616327"/>
                <a:chOff x="933393" y="3680857"/>
                <a:chExt cx="7278825" cy="1616327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F8CDA776-238D-8A4A-8F3A-18CF82AE29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95461" y="4217184"/>
                  <a:ext cx="1800000" cy="10800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charset="-120"/>
                    </a:rPr>
                    <a:t>Adder</a:t>
                  </a:r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F839F321-4DA6-6F44-B2F3-ECE3B96473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91609" y="3680857"/>
                  <a:ext cx="1800000" cy="10800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charset="-120"/>
                    </a:rPr>
                    <a:t>Multiplier</a:t>
                  </a:r>
                </a:p>
              </p:txBody>
            </p: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95804B3C-4289-C143-9B12-511B459DB95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286609" y="4041353"/>
                  <a:ext cx="1003852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9C3E0853-C362-4E45-886B-E504E46550B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286609" y="4403048"/>
                  <a:ext cx="1003852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589D564-047F-EA43-ABAD-4FD8B01CEACB}"/>
                    </a:ext>
                  </a:extLst>
                </p:cNvPr>
                <p:cNvSpPr txBox="1"/>
                <p:nvPr/>
              </p:nvSpPr>
              <p:spPr>
                <a:xfrm>
                  <a:off x="937012" y="3860574"/>
                  <a:ext cx="3257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5503D14-3AB2-F442-9F06-17FC5F2C8820}"/>
                    </a:ext>
                  </a:extLst>
                </p:cNvPr>
                <p:cNvSpPr txBox="1"/>
                <p:nvPr/>
              </p:nvSpPr>
              <p:spPr>
                <a:xfrm>
                  <a:off x="933393" y="4217184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6FFABCC3-6BF3-4A46-8139-5B7FF0958BC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286609" y="4939375"/>
                  <a:ext cx="3808852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28" name="Elbow Connector 27">
                  <a:extLst>
                    <a:ext uri="{FF2B5EF4-FFF2-40B4-BE49-F238E27FC236}">
                      <a16:creationId xmlns:a16="http://schemas.microsoft.com/office/drawing/2014/main" id="{C18F155C-3644-A24A-8580-12F0967DA3C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077209" y="4217184"/>
                  <a:ext cx="1018252" cy="364383"/>
                </a:xfrm>
                <a:prstGeom prst="bentConnector3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67426BE-7FCD-614D-9505-C61B7134CE88}"/>
                    </a:ext>
                  </a:extLst>
                </p:cNvPr>
                <p:cNvSpPr txBox="1"/>
                <p:nvPr/>
              </p:nvSpPr>
              <p:spPr>
                <a:xfrm>
                  <a:off x="933393" y="4751243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</a:p>
              </p:txBody>
            </p: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46F1447D-4264-7248-8667-A1D26EFD4AF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6895461" y="4760857"/>
                  <a:ext cx="1003852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97B2F66-C5BF-0645-AB56-648ED3C464BA}"/>
                    </a:ext>
                  </a:extLst>
                </p:cNvPr>
                <p:cNvSpPr txBox="1"/>
                <p:nvPr/>
              </p:nvSpPr>
              <p:spPr>
                <a:xfrm>
                  <a:off x="7899312" y="4576191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DF88D91-025F-C244-B0D8-DC1AA53C1CEF}"/>
                  </a:ext>
                </a:extLst>
              </p:cNvPr>
              <p:cNvSpPr txBox="1"/>
              <p:nvPr/>
            </p:nvSpPr>
            <p:spPr>
              <a:xfrm>
                <a:off x="3223759" y="5445886"/>
                <a:ext cx="26949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Fig. 1. The block diagram of MAC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1D4E232-A82F-8046-965A-A324DCBF091A}"/>
                </a:ext>
              </a:extLst>
            </p:cNvPr>
            <p:cNvSpPr txBox="1"/>
            <p:nvPr/>
          </p:nvSpPr>
          <p:spPr>
            <a:xfrm>
              <a:off x="1483909" y="3564612"/>
              <a:ext cx="5790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 bits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0747070-0803-4F43-B972-CA343BE5379F}"/>
                </a:ext>
              </a:extLst>
            </p:cNvPr>
            <p:cNvSpPr txBox="1"/>
            <p:nvPr/>
          </p:nvSpPr>
          <p:spPr>
            <a:xfrm>
              <a:off x="1487690" y="3922420"/>
              <a:ext cx="5790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 bits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5D79F0-0DF8-7D4D-8458-AEEFC4D7A890}"/>
                </a:ext>
              </a:extLst>
            </p:cNvPr>
            <p:cNvSpPr txBox="1"/>
            <p:nvPr/>
          </p:nvSpPr>
          <p:spPr>
            <a:xfrm>
              <a:off x="2889615" y="4528624"/>
              <a:ext cx="5790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 bits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996CC8A-879A-154B-A8F8-714F68C321C2}"/>
                </a:ext>
              </a:extLst>
            </p:cNvPr>
            <p:cNvSpPr txBox="1"/>
            <p:nvPr/>
          </p:nvSpPr>
          <p:spPr>
            <a:xfrm>
              <a:off x="7092761" y="4285298"/>
              <a:ext cx="5790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 bits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2038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9074D-15A6-FC42-9DC7-0A294B633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DDF1C-E2E4-E548-ADDB-E72A0EAF8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76400"/>
            <a:ext cx="8382000" cy="4800600"/>
          </a:xfrm>
        </p:spPr>
        <p:txBody>
          <a:bodyPr/>
          <a:lstStyle/>
          <a:p>
            <a:r>
              <a:rPr lang="en-US" dirty="0"/>
              <a:t>There are two coding styles in </a:t>
            </a:r>
            <a:r>
              <a:rPr lang="en-US" dirty="0" err="1"/>
              <a:t>SystemC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Constructor</a:t>
            </a:r>
          </a:p>
          <a:p>
            <a:pPr lvl="1"/>
            <a:r>
              <a:rPr lang="en-US" dirty="0"/>
              <a:t>Pointer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DE8B6D-677B-3B42-AF1A-272A529C9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119" y="2733259"/>
            <a:ext cx="2225172" cy="34051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9D0761-7000-9040-8695-897B9F238E5B}"/>
              </a:ext>
            </a:extLst>
          </p:cNvPr>
          <p:cNvSpPr txBox="1"/>
          <p:nvPr/>
        </p:nvSpPr>
        <p:spPr>
          <a:xfrm>
            <a:off x="1541041" y="6138446"/>
            <a:ext cx="2459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2. Constructor coding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9CB350-2F15-3045-81CB-3F10AE95412E}"/>
              </a:ext>
            </a:extLst>
          </p:cNvPr>
          <p:cNvSpPr txBox="1"/>
          <p:nvPr/>
        </p:nvSpPr>
        <p:spPr>
          <a:xfrm>
            <a:off x="5219262" y="6149323"/>
            <a:ext cx="2129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3. Pointer coding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A02067-19C8-B447-B8F4-3B408242D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997" y="2733259"/>
            <a:ext cx="2953638" cy="340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6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2F4B-2D43-5449-8D5A-4C57FC252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619DB-DF62-F848-8668-9D4FD66AA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operation of a neuron is composed of multiplication and addition.</a:t>
            </a:r>
          </a:p>
          <a:p>
            <a:r>
              <a:rPr lang="en-US" dirty="0"/>
              <a:t>After multiplication and addition, the output of a neuron will carry out the activation function.</a:t>
            </a:r>
          </a:p>
          <a:p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495B5F8-86CD-824D-AEF8-D219DDEB3068}"/>
              </a:ext>
            </a:extLst>
          </p:cNvPr>
          <p:cNvGrpSpPr/>
          <p:nvPr/>
        </p:nvGrpSpPr>
        <p:grpSpPr>
          <a:xfrm>
            <a:off x="2420780" y="3527599"/>
            <a:ext cx="4302440" cy="2119411"/>
            <a:chOff x="1505175" y="3736321"/>
            <a:chExt cx="4302440" cy="211941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61792CF-5FB9-0F48-BE54-CA4E6A80F7B2}"/>
                </a:ext>
              </a:extLst>
            </p:cNvPr>
            <p:cNvGrpSpPr/>
            <p:nvPr/>
          </p:nvGrpSpPr>
          <p:grpSpPr>
            <a:xfrm>
              <a:off x="1505175" y="3736321"/>
              <a:ext cx="2371087" cy="1436132"/>
              <a:chOff x="1167244" y="3358634"/>
              <a:chExt cx="2371087" cy="1436132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E09BE46-878B-0F49-BCB0-16C865414D16}"/>
                  </a:ext>
                </a:extLst>
              </p:cNvPr>
              <p:cNvGrpSpPr/>
              <p:nvPr/>
            </p:nvGrpSpPr>
            <p:grpSpPr>
              <a:xfrm>
                <a:off x="1600200" y="3543300"/>
                <a:ext cx="1938131" cy="1066800"/>
                <a:chOff x="1818861" y="4194313"/>
                <a:chExt cx="1938131" cy="10668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" name="Oval 3">
                      <a:extLst>
                        <a:ext uri="{FF2B5EF4-FFF2-40B4-BE49-F238E27FC236}">
                          <a16:creationId xmlns:a16="http://schemas.microsoft.com/office/drawing/2014/main" id="{7FF8BF51-2056-E54F-BA65-A9B0180B2C0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842592" y="4270513"/>
                      <a:ext cx="914400" cy="914400"/>
                    </a:xfrm>
                    <a:prstGeom prst="ellipse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l-GR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Σ</m:t>
                            </m:r>
                          </m:oMath>
                        </m:oMathPara>
                      </a14:m>
                      <a:endParaRPr kumimoji="1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charset="-12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" name="Oval 3">
                      <a:extLst>
                        <a:ext uri="{FF2B5EF4-FFF2-40B4-BE49-F238E27FC236}">
                          <a16:creationId xmlns:a16="http://schemas.microsoft.com/office/drawing/2014/main" id="{7FF8BF51-2056-E54F-BA65-A9B0180B2C0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842592" y="4270513"/>
                      <a:ext cx="914400" cy="914400"/>
                    </a:xfrm>
                    <a:prstGeom prst="ellipse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185966F-3323-754E-8C70-E1935DD1971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818861" y="4194313"/>
                  <a:ext cx="1023731" cy="457199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F68A6EC9-6AB2-B44E-993F-0569FE4338D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818861" y="4803914"/>
                  <a:ext cx="1023731" cy="457199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F8E731EE-0F02-174F-A3AF-D8E41EEC5105}"/>
                      </a:ext>
                    </a:extLst>
                  </p:cNvPr>
                  <p:cNvSpPr txBox="1"/>
                  <p:nvPr/>
                </p:nvSpPr>
                <p:spPr>
                  <a:xfrm>
                    <a:off x="1171878" y="3358634"/>
                    <a:ext cx="47641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i="1" baseline="-2500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F8E731EE-0F02-174F-A3AF-D8E41EEC51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1878" y="3358634"/>
                    <a:ext cx="47641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0AA85B8C-EDB8-D74A-B9D0-FD0C6CC0E1FB}"/>
                      </a:ext>
                    </a:extLst>
                  </p:cNvPr>
                  <p:cNvSpPr txBox="1"/>
                  <p:nvPr/>
                </p:nvSpPr>
                <p:spPr>
                  <a:xfrm>
                    <a:off x="1167244" y="4425434"/>
                    <a:ext cx="47641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i="1" baseline="-2500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0AA85B8C-EDB8-D74A-B9D0-FD0C6CC0E1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7244" y="4425434"/>
                    <a:ext cx="47641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95C8FBE-6D0E-1B44-B548-6146B30E8E5B}"/>
                    </a:ext>
                  </a:extLst>
                </p:cNvPr>
                <p:cNvSpPr txBox="1"/>
                <p:nvPr/>
              </p:nvSpPr>
              <p:spPr>
                <a:xfrm>
                  <a:off x="2210187" y="3736321"/>
                  <a:ext cx="5469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  <m:r>
                          <a:rPr lang="en-US" i="1" baseline="-250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95C8FBE-6D0E-1B44-B548-6146B30E8E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0187" y="3736321"/>
                  <a:ext cx="54694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01CE506-00F7-7A42-AF1C-C3EC21BF154F}"/>
                    </a:ext>
                  </a:extLst>
                </p:cNvPr>
                <p:cNvSpPr txBox="1"/>
                <p:nvPr/>
              </p:nvSpPr>
              <p:spPr>
                <a:xfrm>
                  <a:off x="2210187" y="4803121"/>
                  <a:ext cx="5469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  <m:r>
                          <a:rPr lang="en-US" i="1" baseline="-250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01CE506-00F7-7A42-AF1C-C3EC21BF15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0187" y="4803121"/>
                  <a:ext cx="54694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62E4E2E-2F9E-E744-A74E-E2FFF08FFB0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419063" y="4911587"/>
              <a:ext cx="0" cy="574813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FA0742D-1460-154C-A9AE-985A72E04040}"/>
                    </a:ext>
                  </a:extLst>
                </p:cNvPr>
                <p:cNvSpPr txBox="1"/>
                <p:nvPr/>
              </p:nvSpPr>
              <p:spPr>
                <a:xfrm>
                  <a:off x="3232825" y="5486400"/>
                  <a:ext cx="3724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FA0742D-1460-154C-A9AE-985A72E040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2825" y="5486400"/>
                  <a:ext cx="37247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757F09A-B8B0-1547-AD04-23C10AE5AFF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876262" y="4454387"/>
              <a:ext cx="314738" cy="1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F897F5D-583F-0142-B733-279849B3397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105400" y="4456043"/>
              <a:ext cx="314738" cy="1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4DABC03-105E-954D-8D3A-BC5F152606CC}"/>
                </a:ext>
              </a:extLst>
            </p:cNvPr>
            <p:cNvSpPr/>
            <p:nvPr/>
          </p:nvSpPr>
          <p:spPr bwMode="auto">
            <a:xfrm>
              <a:off x="4191000" y="3997187"/>
              <a:ext cx="914400" cy="914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Times New Roman" panose="02020603050405020304" pitchFamily="18" charset="0"/>
                  <a:ea typeface="新細明體" charset="-120"/>
                  <a:cs typeface="Times New Roman" panose="02020603050405020304" pitchFamily="18" charset="0"/>
                </a:rPr>
                <a:t>Activation function </a:t>
              </a:r>
              <a:r>
                <a:rPr lang="en-US" sz="1200" i="1" dirty="0">
                  <a:latin typeface="Times New Roman" panose="02020603050405020304" pitchFamily="18" charset="0"/>
                  <a:ea typeface="新細明體" charset="-120"/>
                  <a:cs typeface="Times New Roman" panose="02020603050405020304" pitchFamily="18" charset="0"/>
                </a:rPr>
                <a:t>f</a:t>
              </a:r>
              <a:endParaRPr kumimoji="1" 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5F4A45D-F759-EE43-AA84-0201B3F30680}"/>
                    </a:ext>
                  </a:extLst>
                </p:cNvPr>
                <p:cNvSpPr txBox="1"/>
                <p:nvPr/>
              </p:nvSpPr>
              <p:spPr>
                <a:xfrm>
                  <a:off x="5420138" y="4269721"/>
                  <a:ext cx="3874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5F4A45D-F759-EE43-AA84-0201B3F306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138" y="4269721"/>
                  <a:ext cx="38747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E4253C4-1DE1-5048-9D30-0A6A5DDF166D}"/>
              </a:ext>
            </a:extLst>
          </p:cNvPr>
          <p:cNvSpPr txBox="1"/>
          <p:nvPr/>
        </p:nvSpPr>
        <p:spPr>
          <a:xfrm>
            <a:off x="3117948" y="5878131"/>
            <a:ext cx="2908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4. The block diagram of a neuron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1D9418-82B2-C346-870A-9E4D9A7276D5}"/>
                  </a:ext>
                </a:extLst>
              </p:cNvPr>
              <p:cNvSpPr txBox="1"/>
              <p:nvPr/>
            </p:nvSpPr>
            <p:spPr>
              <a:xfrm>
                <a:off x="3505393" y="5507143"/>
                <a:ext cx="2133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1D9418-82B2-C346-870A-9E4D9A727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393" y="5507143"/>
                <a:ext cx="2133213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073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D1238-B6AE-7949-BEA7-004168B2A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7D29B-B0E7-4F4B-8E63-0F6D51B38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Figure 4, complete the function of a neuron.</a:t>
            </a:r>
          </a:p>
          <a:p>
            <a:r>
              <a:rPr lang="en-US" dirty="0"/>
              <a:t>In this design, </a:t>
            </a:r>
            <a:r>
              <a:rPr lang="en-US" dirty="0" err="1"/>
              <a:t>ReLU</a:t>
            </a:r>
            <a:r>
              <a:rPr lang="en-US" dirty="0"/>
              <a:t> is chosen as the activation function.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F8FCB1-EF85-BB46-A705-7474D3FBC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396" y="3205296"/>
            <a:ext cx="3327178" cy="174280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CF3430F-5549-4144-BA62-65070BE20D9A}"/>
              </a:ext>
            </a:extLst>
          </p:cNvPr>
          <p:cNvSpPr txBox="1"/>
          <p:nvPr/>
        </p:nvSpPr>
        <p:spPr>
          <a:xfrm>
            <a:off x="776689" y="5282480"/>
            <a:ext cx="371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5. The behavior of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activation function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C7E92F6-4DF6-D243-9796-3FE717F13DC2}"/>
              </a:ext>
            </a:extLst>
          </p:cNvPr>
          <p:cNvGrpSpPr/>
          <p:nvPr/>
        </p:nvGrpSpPr>
        <p:grpSpPr>
          <a:xfrm>
            <a:off x="1652763" y="3023319"/>
            <a:ext cx="1963871" cy="2106761"/>
            <a:chOff x="1652763" y="3177208"/>
            <a:chExt cx="1963871" cy="210676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2F9CB46-6C11-7F49-8277-FD45DA5A75C8}"/>
                </a:ext>
              </a:extLst>
            </p:cNvPr>
            <p:cNvGrpSpPr/>
            <p:nvPr/>
          </p:nvGrpSpPr>
          <p:grpSpPr>
            <a:xfrm>
              <a:off x="1735207" y="3177208"/>
              <a:ext cx="1798983" cy="1798983"/>
              <a:chOff x="1285461" y="3177208"/>
              <a:chExt cx="1798983" cy="1798983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ADCF0F7-82D5-5D46-A7F7-89B309755AFE}"/>
                  </a:ext>
                </a:extLst>
              </p:cNvPr>
              <p:cNvGrpSpPr/>
              <p:nvPr/>
            </p:nvGrpSpPr>
            <p:grpSpPr>
              <a:xfrm>
                <a:off x="1285461" y="3177208"/>
                <a:ext cx="1798983" cy="1798983"/>
                <a:chOff x="1017104" y="3513481"/>
                <a:chExt cx="1798983" cy="1798983"/>
              </a:xfrm>
            </p:grpSpPr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7721EEF7-A6B8-9647-8F12-0B02D11D3FF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017104" y="4452730"/>
                  <a:ext cx="1798983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B2062080-BDEC-AF41-9BB3-987DF6C1402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16200000">
                  <a:off x="1017105" y="4412973"/>
                  <a:ext cx="1798983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</p:grp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FA17898-3626-F347-81DD-BC13086FECD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184952" y="3297306"/>
                <a:ext cx="816666" cy="816666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F4C5BD1-428D-6947-B11A-99D1C8C4B03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285461" y="4113972"/>
                <a:ext cx="919369" cy="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F2DB2D3-23D6-374B-9FB0-7C25184DCB65}"/>
                    </a:ext>
                  </a:extLst>
                </p:cNvPr>
                <p:cNvSpPr txBox="1"/>
                <p:nvPr/>
              </p:nvSpPr>
              <p:spPr>
                <a:xfrm>
                  <a:off x="1652763" y="4976192"/>
                  <a:ext cx="196387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𝑅𝑒𝐿𝑈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) = </m:t>
                        </m:r>
                        <m:r>
                          <m:rPr>
                            <m:sty m:val="p"/>
                          </m:rPr>
                          <a:rPr lang="en-US" sz="1400" i="1" dirty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⁡(0,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F2DB2D3-23D6-374B-9FB0-7C25184DCB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2763" y="4976192"/>
                  <a:ext cx="196387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EEB016A-8366-EB40-BC41-B3413167DE1B}"/>
              </a:ext>
            </a:extLst>
          </p:cNvPr>
          <p:cNvSpPr txBox="1"/>
          <p:nvPr/>
        </p:nvSpPr>
        <p:spPr>
          <a:xfrm>
            <a:off x="5202929" y="5282480"/>
            <a:ext cx="2698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6. The Lab part of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Neuron.cpp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55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62C1F-B3FE-B94E-B7BB-472DC5D85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0A415-F1B5-D547-BA03-1E4254AF1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neuron, complete the design of the neural network with the pointer style.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D417140-7E0B-E84A-B31B-3AD6BF4C30B9}"/>
              </a:ext>
            </a:extLst>
          </p:cNvPr>
          <p:cNvSpPr txBox="1"/>
          <p:nvPr/>
        </p:nvSpPr>
        <p:spPr>
          <a:xfrm>
            <a:off x="1682023" y="5640725"/>
            <a:ext cx="357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7. The block diagram of a N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eural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5483C1-D922-704C-AF0F-0849BB3C525E}"/>
              </a:ext>
            </a:extLst>
          </p:cNvPr>
          <p:cNvGrpSpPr/>
          <p:nvPr/>
        </p:nvGrpSpPr>
        <p:grpSpPr>
          <a:xfrm>
            <a:off x="5253770" y="2153439"/>
            <a:ext cx="3246338" cy="4358491"/>
            <a:chOff x="5253770" y="2153439"/>
            <a:chExt cx="3246338" cy="4358491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2D5DB123-92CE-C047-AF76-15C3256BE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2523" y="2153439"/>
              <a:ext cx="1938337" cy="4045226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1CFEB4C-EB01-8042-84F9-862C3411AC21}"/>
                </a:ext>
              </a:extLst>
            </p:cNvPr>
            <p:cNvSpPr txBox="1"/>
            <p:nvPr/>
          </p:nvSpPr>
          <p:spPr>
            <a:xfrm>
              <a:off x="5253770" y="6204153"/>
              <a:ext cx="324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Fig. 8. The Lab part of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Neuron_Network.h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A4DC88A-8910-294A-AFFF-E3A8F038D61A}"/>
              </a:ext>
            </a:extLst>
          </p:cNvPr>
          <p:cNvGrpSpPr/>
          <p:nvPr/>
        </p:nvGrpSpPr>
        <p:grpSpPr>
          <a:xfrm>
            <a:off x="499074" y="2821478"/>
            <a:ext cx="5044588" cy="2673562"/>
            <a:chOff x="606532" y="2821478"/>
            <a:chExt cx="5044588" cy="267356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AC1DA71-3F51-A54D-9EB2-1421B1413D60}"/>
                </a:ext>
              </a:extLst>
            </p:cNvPr>
            <p:cNvGrpSpPr/>
            <p:nvPr/>
          </p:nvGrpSpPr>
          <p:grpSpPr>
            <a:xfrm>
              <a:off x="1023258" y="3021385"/>
              <a:ext cx="3978363" cy="2286000"/>
              <a:chOff x="2853736" y="3712265"/>
              <a:chExt cx="3978363" cy="228600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0FD1B450-A921-3347-8EAC-F3AD65AF0568}"/>
                  </a:ext>
                </a:extLst>
              </p:cNvPr>
              <p:cNvGrpSpPr/>
              <p:nvPr/>
            </p:nvGrpSpPr>
            <p:grpSpPr>
              <a:xfrm>
                <a:off x="2853736" y="3712265"/>
                <a:ext cx="1938131" cy="1066800"/>
                <a:chOff x="2853736" y="3712265"/>
                <a:chExt cx="1938131" cy="1066800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2315411-37C3-C94E-BF7A-865E16DF151D}"/>
                    </a:ext>
                  </a:extLst>
                </p:cNvPr>
                <p:cNvSpPr/>
                <p:nvPr/>
              </p:nvSpPr>
              <p:spPr bwMode="auto">
                <a:xfrm>
                  <a:off x="3877467" y="3788465"/>
                  <a:ext cx="914400" cy="9144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sz="9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新細明體" charset="-120"/>
                      <a:cs typeface="Times New Roman" panose="02020603050405020304" pitchFamily="18" charset="0"/>
                    </a:rPr>
                    <a:t>Neuron 1</a:t>
                  </a:r>
                </a:p>
              </p:txBody>
            </p: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0E17F5E9-D393-5240-9B4B-3F87485F9EF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853736" y="3712265"/>
                  <a:ext cx="1023731" cy="457199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6B9D39D7-4FA2-7F45-B112-17B82BC56E3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2853736" y="4321866"/>
                  <a:ext cx="1023731" cy="457199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72798AE-423D-3A40-86CD-CCCF3EA5D916}"/>
                  </a:ext>
                </a:extLst>
              </p:cNvPr>
              <p:cNvGrpSpPr/>
              <p:nvPr/>
            </p:nvGrpSpPr>
            <p:grpSpPr>
              <a:xfrm>
                <a:off x="2853736" y="4931465"/>
                <a:ext cx="1938131" cy="1066800"/>
                <a:chOff x="2853736" y="3712265"/>
                <a:chExt cx="1938131" cy="1066800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DAACB9C2-E6C3-8848-B7C2-0233336C4144}"/>
                    </a:ext>
                  </a:extLst>
                </p:cNvPr>
                <p:cNvSpPr/>
                <p:nvPr/>
              </p:nvSpPr>
              <p:spPr bwMode="auto">
                <a:xfrm>
                  <a:off x="3877467" y="3788465"/>
                  <a:ext cx="914400" cy="9144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sz="9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新細明體" charset="-120"/>
                      <a:cs typeface="Times New Roman" panose="02020603050405020304" pitchFamily="18" charset="0"/>
                    </a:rPr>
                    <a:t>Neuron 2</a:t>
                  </a:r>
                </a:p>
              </p:txBody>
            </p: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22011454-0D32-2A4A-994A-93EA31CC89E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853736" y="3712265"/>
                  <a:ext cx="1023731" cy="457199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6CF5B86E-8C91-7348-91A4-3800BD6D548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2853736" y="4321866"/>
                  <a:ext cx="1023731" cy="457199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BB44F1AD-B4DA-8F40-BF97-F687B436E089}"/>
                  </a:ext>
                </a:extLst>
              </p:cNvPr>
              <p:cNvGrpSpPr/>
              <p:nvPr/>
            </p:nvGrpSpPr>
            <p:grpSpPr>
              <a:xfrm>
                <a:off x="4893968" y="4321865"/>
                <a:ext cx="1938131" cy="1066800"/>
                <a:chOff x="2853736" y="3712265"/>
                <a:chExt cx="1938131" cy="1066800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F05D0DD-7568-8542-AC38-B77D37110CD1}"/>
                    </a:ext>
                  </a:extLst>
                </p:cNvPr>
                <p:cNvSpPr/>
                <p:nvPr/>
              </p:nvSpPr>
              <p:spPr bwMode="auto">
                <a:xfrm>
                  <a:off x="3877467" y="3788465"/>
                  <a:ext cx="914400" cy="9144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sz="9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新細明體" charset="-120"/>
                      <a:cs typeface="Times New Roman" panose="02020603050405020304" pitchFamily="18" charset="0"/>
                    </a:rPr>
                    <a:t>Neuron 3</a:t>
                  </a:r>
                </a:p>
              </p:txBody>
            </p: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6F3E17E8-8320-C740-A9F5-771D2191FB5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853736" y="3712265"/>
                  <a:ext cx="1023731" cy="457199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351E3B19-F166-C840-8E15-9F0978B55A2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2853736" y="4321866"/>
                  <a:ext cx="1023731" cy="457199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28DE487-ACB2-AF4A-BB6E-C463BA709720}"/>
                    </a:ext>
                  </a:extLst>
                </p:cNvPr>
                <p:cNvSpPr txBox="1"/>
                <p:nvPr/>
              </p:nvSpPr>
              <p:spPr>
                <a:xfrm>
                  <a:off x="606532" y="2821478"/>
                  <a:ext cx="476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i="1" baseline="-250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28DE487-ACB2-AF4A-BB6E-C463BA7097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532" y="2821478"/>
                  <a:ext cx="47641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B716306-C360-CA47-82EE-F9EA2C5186FD}"/>
                    </a:ext>
                  </a:extLst>
                </p:cNvPr>
                <p:cNvSpPr txBox="1"/>
                <p:nvPr/>
              </p:nvSpPr>
              <p:spPr>
                <a:xfrm>
                  <a:off x="606532" y="3865279"/>
                  <a:ext cx="476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B716306-C360-CA47-82EE-F9EA2C5186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532" y="3865279"/>
                  <a:ext cx="47641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285E112-5E0E-FA43-B3F9-CB261437DCEE}"/>
                    </a:ext>
                  </a:extLst>
                </p:cNvPr>
                <p:cNvSpPr txBox="1"/>
                <p:nvPr/>
              </p:nvSpPr>
              <p:spPr>
                <a:xfrm>
                  <a:off x="5263643" y="3991386"/>
                  <a:ext cx="3874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285E112-5E0E-FA43-B3F9-CB261437DC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3643" y="3991386"/>
                  <a:ext cx="38747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A6869E2-C181-2F47-8810-588D89359C4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001621" y="4176052"/>
              <a:ext cx="314738" cy="1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A77C408-FF12-0142-AE7F-2C8039C2C6EB}"/>
                    </a:ext>
                  </a:extLst>
                </p:cNvPr>
                <p:cNvSpPr txBox="1"/>
                <p:nvPr/>
              </p:nvSpPr>
              <p:spPr>
                <a:xfrm>
                  <a:off x="608820" y="4081907"/>
                  <a:ext cx="476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i="1" baseline="-250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A77C408-FF12-0142-AE7F-2C8039C2C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20" y="4081907"/>
                  <a:ext cx="47641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01AB4CC-2C4F-1B47-B1BA-E603AFEB1EAE}"/>
                    </a:ext>
                  </a:extLst>
                </p:cNvPr>
                <p:cNvSpPr txBox="1"/>
                <p:nvPr/>
              </p:nvSpPr>
              <p:spPr>
                <a:xfrm>
                  <a:off x="608820" y="5125708"/>
                  <a:ext cx="476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01AB4CC-2C4F-1B47-B1BA-E603AFEB1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20" y="5125708"/>
                  <a:ext cx="47641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94165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8FF1C-0EC6-1E46-8AF3-7F084E29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C88FD-3280-184D-AF84-2B3F46BF0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 report shows “Congratulation! Your design is correct!”.</a:t>
            </a:r>
          </a:p>
          <a:p>
            <a:pPr lvl="1"/>
            <a:r>
              <a:rPr lang="en-US" dirty="0"/>
              <a:t>TAs will take a look at your </a:t>
            </a:r>
            <a:r>
              <a:rPr lang="en-US" dirty="0" err="1"/>
              <a:t>neuron.cpp</a:t>
            </a:r>
            <a:r>
              <a:rPr lang="en-US" dirty="0"/>
              <a:t> and </a:t>
            </a:r>
            <a:r>
              <a:rPr lang="en-US" dirty="0" err="1"/>
              <a:t>Neuron_Network.cpp</a:t>
            </a:r>
            <a:r>
              <a:rPr lang="en-US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25F27-48E4-0147-B1E0-BF73A471ADDF}"/>
              </a:ext>
            </a:extLst>
          </p:cNvPr>
          <p:cNvSpPr txBox="1"/>
          <p:nvPr/>
        </p:nvSpPr>
        <p:spPr>
          <a:xfrm>
            <a:off x="3107528" y="5127438"/>
            <a:ext cx="2199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9. The two final reports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DD38C9-9079-9747-BAD3-B6E93B68EEEE}"/>
              </a:ext>
            </a:extLst>
          </p:cNvPr>
          <p:cNvGrpSpPr/>
          <p:nvPr/>
        </p:nvGrpSpPr>
        <p:grpSpPr>
          <a:xfrm>
            <a:off x="742948" y="3209738"/>
            <a:ext cx="7658101" cy="1766962"/>
            <a:chOff x="863598" y="3206327"/>
            <a:chExt cx="7658101" cy="176696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84FCF3A-531E-DB49-A33C-0C29D92F4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598" y="3207989"/>
              <a:ext cx="3708400" cy="17653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D7A7F39-E7D5-1A4E-99A4-9E96631E0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3299" y="3206327"/>
              <a:ext cx="3708400" cy="1765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6041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95FEA-47EF-1B48-AE7E-D3E7D0AC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AB15B-2BFC-6D4B-8281-F4D7FAA67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files from TA’s directory: </a:t>
            </a:r>
          </a:p>
          <a:p>
            <a:pPr lvl="1"/>
            <a:r>
              <a:rPr lang="en-US" dirty="0"/>
              <a:t>$ tar -</a:t>
            </a:r>
            <a:r>
              <a:rPr lang="en-US" dirty="0" err="1"/>
              <a:t>xvf</a:t>
            </a:r>
            <a:r>
              <a:rPr lang="en-US" dirty="0"/>
              <a:t> ~DCSTA01/Lab01.tar</a:t>
            </a:r>
          </a:p>
          <a:p>
            <a:r>
              <a:rPr lang="en-US" altLang="zh-TW" dirty="0"/>
              <a:t>Compile &amp; </a:t>
            </a:r>
            <a:r>
              <a:rPr lang="en-US" dirty="0"/>
              <a:t>Run </a:t>
            </a:r>
            <a:r>
              <a:rPr lang="en-US" dirty="0" err="1"/>
              <a:t>System</a:t>
            </a:r>
            <a:r>
              <a:rPr lang="en-US" altLang="zh-TW" dirty="0" err="1"/>
              <a:t>C</a:t>
            </a:r>
            <a:r>
              <a:rPr lang="en-US" altLang="zh-TW" dirty="0"/>
              <a:t> source code:</a:t>
            </a:r>
          </a:p>
          <a:p>
            <a:pPr lvl="1"/>
            <a:r>
              <a:rPr lang="en-US" dirty="0"/>
              <a:t>$ ./01_systemc</a:t>
            </a:r>
          </a:p>
          <a:p>
            <a:r>
              <a:rPr lang="en-US" dirty="0"/>
              <a:t>Clean </a:t>
            </a:r>
            <a:r>
              <a:rPr lang="en-US" dirty="0" err="1"/>
              <a:t>SystemC</a:t>
            </a:r>
            <a:r>
              <a:rPr lang="en-US" dirty="0"/>
              <a:t> executable file:</a:t>
            </a:r>
          </a:p>
          <a:p>
            <a:pPr lvl="1"/>
            <a:r>
              <a:rPr lang="en-US" dirty="0"/>
              <a:t>$ ./09_clean</a:t>
            </a:r>
          </a:p>
          <a:p>
            <a:r>
              <a:rPr lang="en-US" dirty="0"/>
              <a:t>Hand in your Lab: there are two steps</a:t>
            </a:r>
          </a:p>
          <a:p>
            <a:pPr lvl="1"/>
            <a:r>
              <a:rPr lang="en-US" dirty="0"/>
              <a:t>$ ./10_tar &amp;&amp; ./11_tar</a:t>
            </a:r>
          </a:p>
          <a:p>
            <a:pPr lvl="1"/>
            <a:r>
              <a:rPr lang="en-US" dirty="0"/>
              <a:t>Hand in your Lab01.tar file to E3.</a:t>
            </a:r>
          </a:p>
        </p:txBody>
      </p:sp>
    </p:spTree>
    <p:extLst>
      <p:ext uri="{BB962C8B-B14F-4D97-AF65-F5344CB8AC3E}">
        <p14:creationId xmlns:p14="http://schemas.microsoft.com/office/powerpoint/2010/main" val="2140982416"/>
      </p:ext>
    </p:extLst>
  </p:cSld>
  <p:clrMapOvr>
    <a:masterClrMapping/>
  </p:clrMapOvr>
</p:sld>
</file>

<file path=ppt/theme/theme1.xml><?xml version="1.0" encoding="utf-8"?>
<a:theme xmlns:a="http://schemas.openxmlformats.org/drawingml/2006/main" name="ceres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eress" id="{3E8277A9-E828-429E-85EC-54CBAFB3E86A}" vid="{5C84C648-E0EA-4BCA-BAFB-5242954E76ED}"/>
    </a:ext>
  </a:extLst>
</a:theme>
</file>

<file path=ppt/theme/theme10.xml><?xml version="1.0" encoding="utf-8"?>
<a:theme xmlns:a="http://schemas.openxmlformats.org/drawingml/2006/main" name="2_Access">
  <a:themeElements>
    <a:clrScheme name="1_Acce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Acces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e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474457C9-4C96-4BE5-8BAC-F8165FC8762B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199C6FC5-6791-4C9E-84E4-ED9530E5990F}"/>
    </a:ext>
  </a:extLst>
</a:theme>
</file>

<file path=ppt/theme/theme3.xml><?xml version="1.0" encoding="utf-8"?>
<a:theme xmlns:a="http://schemas.openxmlformats.org/drawingml/2006/main" name="1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72CD3853-A15E-4485-A0A1-D6E2BED8762C}"/>
    </a:ext>
  </a:extLst>
</a:theme>
</file>

<file path=ppt/theme/theme4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28805D2F-9BA3-40B7-90E7-2FA286ABBCDD}"/>
    </a:ext>
  </a:extLst>
</a:theme>
</file>

<file path=ppt/theme/theme5.xml><?xml version="1.0" encoding="utf-8"?>
<a:theme xmlns:a="http://schemas.openxmlformats.org/drawingml/2006/main" name="1_Access">
  <a:themeElements>
    <a:clrScheme name="1_Acce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Acces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e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474457C9-4C96-4BE5-8BAC-F8165FC8762B}"/>
    </a:ext>
  </a:extLst>
</a:theme>
</file>

<file path=ppt/theme/theme6.xml><?xml version="1.0" encoding="utf-8"?>
<a:theme xmlns:a="http://schemas.openxmlformats.org/drawingml/2006/main" name="ce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ere" id="{ED77366A-4126-4053-8FC3-907FF6DA654F}" vid="{28BE75BD-3A5F-48CE-B690-B3FDCB7FADF9}"/>
    </a:ext>
  </a:extLst>
</a:theme>
</file>

<file path=ppt/theme/theme7.xml><?xml version="1.0" encoding="utf-8"?>
<a:theme xmlns:a="http://schemas.openxmlformats.org/drawingml/2006/main" name="2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199C6FC5-6791-4C9E-84E4-ED9530E5990F}"/>
    </a:ext>
  </a:extLst>
</a:theme>
</file>

<file path=ppt/theme/theme8.xml><?xml version="1.0" encoding="utf-8"?>
<a:theme xmlns:a="http://schemas.openxmlformats.org/drawingml/2006/main" name="3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72CD3853-A15E-4485-A0A1-D6E2BED8762C}"/>
    </a:ext>
  </a:extLst>
</a:theme>
</file>

<file path=ppt/theme/theme9.xml><?xml version="1.0" encoding="utf-8"?>
<a:theme xmlns:a="http://schemas.openxmlformats.org/drawingml/2006/main" name="2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28805D2F-9BA3-40B7-90E7-2FA286ABBC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ceress</Template>
  <TotalTime>2282</TotalTime>
  <Words>462</Words>
  <Application>Microsoft Macintosh PowerPoint</Application>
  <PresentationFormat>On-screen Show (4:3)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9</vt:i4>
      </vt:variant>
    </vt:vector>
  </HeadingPairs>
  <TitlesOfParts>
    <vt:vector size="31" baseType="lpstr">
      <vt:lpstr>DFKai-SB</vt:lpstr>
      <vt:lpstr>DFKai-SB</vt:lpstr>
      <vt:lpstr>微軟正黑體</vt:lpstr>
      <vt:lpstr>新細明體</vt:lpstr>
      <vt:lpstr>Arial</vt:lpstr>
      <vt:lpstr>Arial Black</vt:lpstr>
      <vt:lpstr>Calibri</vt:lpstr>
      <vt:lpstr>Cambria Math</vt:lpstr>
      <vt:lpstr>Symbol</vt:lpstr>
      <vt:lpstr>Tahoma</vt:lpstr>
      <vt:lpstr>Times New Roman</vt:lpstr>
      <vt:lpstr>Wingdings</vt:lpstr>
      <vt:lpstr>ceress</vt:lpstr>
      <vt:lpstr>Access Lab</vt:lpstr>
      <vt:lpstr>1_Access Lab</vt:lpstr>
      <vt:lpstr>1_Blends</vt:lpstr>
      <vt:lpstr>1_Access</vt:lpstr>
      <vt:lpstr>cere</vt:lpstr>
      <vt:lpstr>2_Access Lab</vt:lpstr>
      <vt:lpstr>3_Access Lab</vt:lpstr>
      <vt:lpstr>2_Blends</vt:lpstr>
      <vt:lpstr>2_Access</vt:lpstr>
      <vt:lpstr>Digital Circuit and System Lab01</vt:lpstr>
      <vt:lpstr>MobaXterm</vt:lpstr>
      <vt:lpstr>MAC</vt:lpstr>
      <vt:lpstr>MAC</vt:lpstr>
      <vt:lpstr>Neuron</vt:lpstr>
      <vt:lpstr>Neuron</vt:lpstr>
      <vt:lpstr>Neural Network</vt:lpstr>
      <vt:lpstr>Score</vt:lpstr>
      <vt:lpstr>Command List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Approximated Prediction Strategy - LazyConvPool (LCP)</dc:title>
  <dc:creator>簡伯丞</dc:creator>
  <cp:lastModifiedBy>Microsoft Office User</cp:lastModifiedBy>
  <cp:revision>70</cp:revision>
  <dcterms:created xsi:type="dcterms:W3CDTF">2016-12-28T07:00:03Z</dcterms:created>
  <dcterms:modified xsi:type="dcterms:W3CDTF">2024-03-07T08:32:55Z</dcterms:modified>
</cp:coreProperties>
</file>