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8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9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9" r:id="rId3"/>
    <p:sldMasterId id="2147483691" r:id="rId4"/>
    <p:sldMasterId id="2147483696" r:id="rId5"/>
    <p:sldMasterId id="2147483712" r:id="rId6"/>
    <p:sldMasterId id="2147483719" r:id="rId7"/>
    <p:sldMasterId id="2147483731" r:id="rId8"/>
    <p:sldMasterId id="2147483743" r:id="rId9"/>
    <p:sldMasterId id="2147483748" r:id="rId10"/>
  </p:sldMasterIdLst>
  <p:notesMasterIdLst>
    <p:notesMasterId r:id="rId19"/>
  </p:notesMasterIdLst>
  <p:sldIdLst>
    <p:sldId id="256" r:id="rId11"/>
    <p:sldId id="257" r:id="rId12"/>
    <p:sldId id="269" r:id="rId13"/>
    <p:sldId id="258" r:id="rId14"/>
    <p:sldId id="267" r:id="rId15"/>
    <p:sldId id="265" r:id="rId16"/>
    <p:sldId id="266" r:id="rId17"/>
    <p:sldId id="268" r:id="rId18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5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8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31E01-4B9A-9547-A674-2447FDE6B5D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7C71A-923F-934B-B6C0-AD80CFA5F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4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4594240"/>
            <a:ext cx="2838450" cy="1989919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173249" y="478789"/>
            <a:ext cx="2370550" cy="25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5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Arial" pitchFamily="34" charset="0"/>
                <a:ea typeface="新細明體" pitchFamily="18" charset="-120"/>
              </a:defRPr>
            </a:lvl1pPr>
          </a:lstStyle>
          <a:p>
            <a:fld id="{8F1810F8-6060-463F-85AB-707945778F3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639" y="-69447"/>
            <a:ext cx="1642017" cy="1326749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6CA73AF6-D7C5-4244-A766-4459CEDEDE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3559" y="335282"/>
            <a:ext cx="1759641" cy="684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68558" tIns="34280" rIns="68558" bIns="3428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N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Y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U</a:t>
            </a:r>
            <a:endParaRPr kumimoji="0" lang="en-US" altLang="zh-TW" sz="2000" i="1" dirty="0">
              <a:solidFill>
                <a:srgbClr val="061244"/>
              </a:solidFill>
              <a:latin typeface="Arial Black" pitchFamily="34" charset="0"/>
            </a:endParaRPr>
          </a:p>
          <a:p>
            <a:pPr eaLnBrk="0" hangingPunct="0"/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3BA049-72F1-42E1-9FCF-145282D6D3D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13873" y="128295"/>
            <a:ext cx="892829" cy="10959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31986B8-BBC7-4C83-BCEC-79640F50F0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85470" y="-34400"/>
            <a:ext cx="1457070" cy="1280271"/>
          </a:xfrm>
          <a:prstGeom prst="rect">
            <a:avLst/>
          </a:prstGeom>
        </p:spPr>
      </p:pic>
      <p:sp>
        <p:nvSpPr>
          <p:cNvPr id="17" name="Rectangle 8">
            <a:extLst>
              <a:ext uri="{FF2B5EF4-FFF2-40B4-BE49-F238E27FC236}">
                <a16:creationId xmlns:a16="http://schemas.microsoft.com/office/drawing/2014/main" id="{EB6D88EB-0892-4799-9427-51B8B120B4A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911631" y="1224255"/>
            <a:ext cx="1759641" cy="377006"/>
          </a:xfrm>
          <a:prstGeom prst="rect">
            <a:avLst/>
          </a:prstGeom>
          <a:noFill/>
          <a:ln>
            <a:noFill/>
          </a:ln>
        </p:spPr>
        <p:txBody>
          <a:bodyPr wrap="square" lIns="68558" tIns="34280" rIns="68558" bIns="34280">
            <a:spAutoFit/>
          </a:bodyPr>
          <a:lstStyle/>
          <a:p>
            <a:pPr eaLnBrk="0" hangingPunct="0"/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1235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2609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170439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80008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575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94094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1695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912887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068535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1034471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4836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620000" cy="762000"/>
          </a:xfrm>
        </p:spPr>
        <p:txBody>
          <a:bodyPr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241389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528017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45039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668027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194123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6689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880653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41172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2015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915615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1" y="2362202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9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9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0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1800"/>
            </a:lvl1pPr>
            <a:lvl2pPr marL="406004" indent="-213122">
              <a:defRPr sz="1500"/>
            </a:lvl2pPr>
            <a:lvl3pPr marL="538163" indent="-170260">
              <a:defRPr sz="1350"/>
            </a:lvl3pPr>
            <a:lvl4pPr marL="675085" indent="-170260">
              <a:defRPr sz="12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1800"/>
            </a:lvl1pPr>
            <a:lvl2pPr marL="406004" indent="-213122">
              <a:defRPr sz="1500"/>
            </a:lvl2pPr>
            <a:lvl3pPr marL="538163" indent="-170260">
              <a:defRPr sz="1350"/>
            </a:lvl3pPr>
            <a:lvl4pPr marL="675085" indent="-170260">
              <a:defRPr sz="12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6768218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737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919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2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7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6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6" y="3700465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257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562601" y="6172200"/>
            <a:ext cx="2155398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18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8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8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8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8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8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8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8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8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kumimoji="0" lang="en-US" altLang="zh-TW" sz="9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7832109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76795948-1A2E-41C5-BC46-5D8425F8FC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6449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1BF5189-DF0A-4EB0-A9F9-43DFA847437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1586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A56C42-000D-45F8-B9E4-77389DE4DDE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2780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B8B399AD-98B4-462A-9886-16391F2005B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9782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D34FB4-20D5-4A67-8A07-F3864216CBE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4305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BCDD71E-73F6-4F5F-A8F8-5F895F3020C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66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21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788" indent="0">
              <a:buNone/>
              <a:defRPr sz="1350"/>
            </a:lvl2pPr>
            <a:lvl3pPr marL="685576" indent="0">
              <a:buNone/>
              <a:defRPr sz="1200"/>
            </a:lvl3pPr>
            <a:lvl4pPr marL="1028363" indent="0">
              <a:buNone/>
              <a:defRPr sz="1050"/>
            </a:lvl4pPr>
            <a:lvl5pPr marL="1371152" indent="0">
              <a:buNone/>
              <a:defRPr sz="1050"/>
            </a:lvl5pPr>
            <a:lvl6pPr marL="1713938" indent="0">
              <a:buNone/>
              <a:defRPr sz="1050"/>
            </a:lvl6pPr>
            <a:lvl7pPr marL="2056727" indent="0">
              <a:buNone/>
              <a:defRPr sz="1050"/>
            </a:lvl7pPr>
            <a:lvl8pPr marL="2399515" indent="0">
              <a:buNone/>
              <a:defRPr sz="1050"/>
            </a:lvl8pPr>
            <a:lvl9pPr marL="2742302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257172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5BC2A1F9-63F6-4295-9E2B-5137DD492A4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3627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A473EE4-3B64-4F55-A703-274A6355879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9955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44AF99-D8E0-4596-913D-85151C393D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4661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34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334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4F669347-A480-4D87-94F5-57A52566A95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740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80336A-D57A-4C7A-8314-6927C550AAD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4614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0FAD609D-FBA0-4833-B637-A6123ED7C15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9205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ED21F134-1F18-4CEC-A26B-2170513B835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201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2BF0C42-9EF9-416B-A749-E7976082AD6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7688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75A0546-1417-411B-9C03-BD75F531D44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D40E62ED-D3F5-4980-85A8-BA4AE438BD1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BECA6736-D0B3-4030-B950-D219EF3FFD2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E417C0E2-C180-4B8A-88E9-2734FDEBEE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5"/>
            <a:ext cx="6400800" cy="1417637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29C38ECC-5412-456D-BAA3-D94B7D3912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Arial" pitchFamily="34" charset="0"/>
                <a:ea typeface="新細明體" pitchFamily="18" charset="-120"/>
              </a:defRPr>
            </a:lvl1pPr>
          </a:lstStyle>
          <a:p>
            <a:fld id="{8F1810F8-6060-463F-85AB-707945778F3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19887032-5FD4-2FA3-CD84-DBA1D39701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22361" y="410357"/>
            <a:ext cx="7086600" cy="25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5F6B3963-BF49-A1E5-AE65-2E8696D480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4" t="19398" r="18764" b="19265"/>
          <a:stretch/>
        </p:blipFill>
        <p:spPr>
          <a:xfrm>
            <a:off x="176306" y="28990"/>
            <a:ext cx="1419836" cy="1404152"/>
          </a:xfrm>
          <a:prstGeom prst="rect">
            <a:avLst/>
          </a:prstGeom>
        </p:spPr>
      </p:pic>
      <p:sp>
        <p:nvSpPr>
          <p:cNvPr id="5" name="Rectangle 8">
            <a:extLst>
              <a:ext uri="{FF2B5EF4-FFF2-40B4-BE49-F238E27FC236}">
                <a16:creationId xmlns:a16="http://schemas.microsoft.com/office/drawing/2014/main" id="{7BD56FF8-18A0-C796-736E-815FAAC7E5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98311" y="6245567"/>
            <a:ext cx="2715001" cy="377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68558" tIns="34280" rIns="68558" bIns="34280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N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Y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U </a:t>
            </a: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B5B1D37-9DAB-997F-D375-71C2499121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6" y="5825608"/>
            <a:ext cx="897119" cy="889645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5BF76E9E-F8CF-5A6A-E937-59D44E8BED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05000" y="722312"/>
            <a:ext cx="6477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3633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620000" cy="762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8006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19985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9173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541338" indent="-284163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717550" indent="-227013"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227013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541338" indent="-284163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717550" indent="-227013"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227013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4033915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19787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6371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pp. </a:t>
            </a:r>
            <a:fld id="{7E1F9083-2D5E-4DCD-A8C7-6162BE6D0F1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7849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6082940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934615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435496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423885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520008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7860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F1810F8-6060-463F-85AB-707945778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85036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11328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9009895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751389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301544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434561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89338129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067467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737329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2688070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2773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96907262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2771944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09720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1363257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24916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9085588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4207169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0177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1527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0255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81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5564680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019531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76795948-1A2E-41C5-BC46-5D8425F8FC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66692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1BF5189-DF0A-4EB0-A9F9-43DFA847437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95220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A56C42-000D-45F8-B9E4-77389DE4DDE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84874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B8B399AD-98B4-462A-9886-16391F2005B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44702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D34FB4-20D5-4A67-8A07-F3864216CBE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57750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BCDD71E-73F6-4F5F-A8F8-5F895F3020C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2284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5BC2A1F9-63F6-4295-9E2B-5137DD492A4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64722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A473EE4-3B64-4F55-A703-274A6355879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8458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44AF99-D8E0-4596-913D-85151C393D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83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5421400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34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334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4F669347-A480-4D87-94F5-57A52566A95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61281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80336A-D57A-4C7A-8314-6927C550AAD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48326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0FAD609D-FBA0-4833-B637-A6123ED7C15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6849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ED21F134-1F18-4CEC-A26B-2170513B835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84788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2BF0C42-9EF9-416B-A749-E7976082AD6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47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2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81.xml"/><Relationship Id="rId16" Type="http://schemas.openxmlformats.org/officeDocument/2006/relationships/theme" Target="../theme/theme10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89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9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8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9.ti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34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50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9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image" Target="../media/image8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image" Target="../media/image8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image" Target="../media/image9.tif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0999" y="533400"/>
            <a:ext cx="7781925" cy="762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217652"/>
            <a:ext cx="7909489" cy="34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8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18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18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8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8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8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8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800" i="1" dirty="0">
                <a:latin typeface="Arial Black" pitchFamily="34" charset="0"/>
              </a:rPr>
              <a:t>  </a:t>
            </a:r>
            <a:r>
              <a:rPr kumimoji="0" lang="zh-TW" altLang="en-US" sz="1800" i="1" dirty="0">
                <a:latin typeface="Arial Black" pitchFamily="34" charset="0"/>
              </a:rPr>
              <a:t>                                                   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4" y="6519864"/>
            <a:ext cx="393333" cy="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eaLnBrk="0" hangingPunct="0"/>
            <a:r>
              <a:rPr lang="en-US" altLang="zh-TW" sz="1050" b="1"/>
              <a:t>P</a:t>
            </a:r>
            <a:fld id="{E0FF8C92-A794-40BC-BAC1-2D3349E2F883}" type="slidenum">
              <a:rPr lang="en-US" altLang="zh-TW" sz="1050" b="1"/>
              <a:pPr eaLnBrk="0" hangingPunct="0"/>
              <a:t>‹#›</a:t>
            </a:fld>
            <a:endParaRPr lang="en-US" altLang="zh-TW" sz="105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975FF0-1035-4120-B289-0E067ECF203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075999" y="-33252"/>
            <a:ext cx="1182727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3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342788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685576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028363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371152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255985" indent="-255985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1800">
          <a:solidFill>
            <a:schemeClr val="tx1"/>
          </a:solidFill>
          <a:latin typeface="DFKai-SB" panose="03000509000000000000" pitchFamily="49" charset="-120"/>
          <a:ea typeface="DFKai-SB" panose="03000509000000000000" pitchFamily="49" charset="-120"/>
          <a:cs typeface="DFKai-SB" panose="03000509000000000000" pitchFamily="49" charset="-120"/>
        </a:defRPr>
      </a:lvl1pPr>
      <a:lvl2pPr marL="469106" indent="-213122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DFKai-SB" panose="03000509000000000000" pitchFamily="49" charset="-120"/>
          <a:ea typeface="DFKai-SB" panose="03000509000000000000" pitchFamily="49" charset="-120"/>
          <a:cs typeface="DFKai-SB" panose="03000509000000000000" pitchFamily="49" charset="-120"/>
        </a:defRPr>
      </a:lvl2pPr>
      <a:lvl3pPr marL="675085" indent="-170260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DFKai-SB" panose="03000509000000000000" pitchFamily="49" charset="-120"/>
          <a:ea typeface="DFKai-SB" panose="03000509000000000000" pitchFamily="49" charset="-120"/>
          <a:cs typeface="DFKai-SB" panose="03000509000000000000" pitchFamily="49" charset="-120"/>
        </a:defRPr>
      </a:lvl3pPr>
      <a:lvl4pPr marL="870347" indent="-170260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200">
          <a:solidFill>
            <a:schemeClr val="tx1"/>
          </a:solidFill>
          <a:latin typeface="DFKai-SB" panose="03000509000000000000" pitchFamily="49" charset="-120"/>
          <a:ea typeface="DFKai-SB" panose="03000509000000000000" pitchFamily="49" charset="-120"/>
          <a:cs typeface="DFKai-SB" panose="03000509000000000000" pitchFamily="49" charset="-120"/>
        </a:defRPr>
      </a:lvl4pPr>
      <a:lvl5pPr marL="1075135" indent="-17026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1885332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6pPr>
      <a:lvl7pPr marL="2228121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7pPr>
      <a:lvl8pPr marL="2570909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8pPr>
      <a:lvl9pPr marL="2913697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576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3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2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38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27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515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302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457200" y="762000"/>
            <a:ext cx="8229600" cy="5715000"/>
            <a:chOff x="288" y="480"/>
            <a:chExt cx="5184" cy="3600"/>
          </a:xfrm>
        </p:grpSpPr>
        <p:sp>
          <p:nvSpPr>
            <p:cNvPr id="106499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00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4100" name="Picture 6" descr="Ntulogo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/>
          </a:p>
        </p:txBody>
      </p:sp>
      <p:sp>
        <p:nvSpPr>
          <p:cNvPr id="410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65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>
                <a:latin typeface="+mn-lt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3B53F9C4-6329-4AA3-8AA3-03FC09D7D97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400" i="1">
                <a:latin typeface="+mn-lt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2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8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7"/>
            <a:ext cx="75438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500" i="1">
                <a:latin typeface="Arial Black" pitchFamily="34" charset="0"/>
              </a:rPr>
              <a:t>               </a:t>
            </a:r>
            <a:r>
              <a:rPr kumimoji="0" lang="en-US" altLang="zh-TW" sz="900" i="1">
                <a:latin typeface="Arial Black" pitchFamily="34" charset="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2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98242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7"/>
            <a:ext cx="75438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15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9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2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328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2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1" y="981077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9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4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18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9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5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1500">
          <a:solidFill>
            <a:srgbClr val="000099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1800">
          <a:solidFill>
            <a:srgbClr val="003300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1500">
          <a:solidFill>
            <a:srgbClr val="990000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457200" y="762000"/>
            <a:ext cx="8229600" cy="5715000"/>
            <a:chOff x="288" y="480"/>
            <a:chExt cx="5184" cy="3600"/>
          </a:xfrm>
        </p:grpSpPr>
        <p:sp>
          <p:nvSpPr>
            <p:cNvPr id="106499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18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00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18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57200" y="381002"/>
            <a:ext cx="73914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500" i="1">
                <a:solidFill>
                  <a:srgbClr val="000000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900" i="1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4100" name="Picture 6" descr="Ntulogo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228602"/>
            <a:ext cx="77946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/>
          </a:p>
        </p:txBody>
      </p:sp>
      <p:sp>
        <p:nvSpPr>
          <p:cNvPr id="410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65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50">
                <a:latin typeface="+mn-lt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3B53F9C4-6329-4AA3-8AA3-03FC09D7D97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050" i="1">
                <a:latin typeface="+mn-lt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6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5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35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35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8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C43712A9-8D67-40EC-9822-C1E663BD69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0999" y="533400"/>
            <a:ext cx="7781925" cy="762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47F129D0-2B03-4FBC-88F4-A3E47F161A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17652"/>
            <a:ext cx="7909489" cy="34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8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18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18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8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8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8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8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800" i="1" dirty="0">
                <a:latin typeface="Arial Black" pitchFamily="34" charset="0"/>
              </a:rPr>
              <a:t>  </a:t>
            </a:r>
            <a:r>
              <a:rPr kumimoji="0" lang="zh-TW" altLang="en-US" sz="1800" i="1" dirty="0">
                <a:latin typeface="Arial Black" pitchFamily="34" charset="0"/>
              </a:rPr>
              <a:t>                                                   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9429AE71-4DCF-4680-808B-D798ED89B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D648DC8-8E6C-475C-8A98-C76C95A32D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E6964A19-B399-4ADF-9B64-74B59BC9B3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5514" y="6519864"/>
            <a:ext cx="393333" cy="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eaLnBrk="0" hangingPunct="0"/>
            <a:r>
              <a:rPr lang="en-US" altLang="zh-TW" sz="1050" b="1"/>
              <a:t>P</a:t>
            </a:r>
            <a:fld id="{E0FF8C92-A794-40BC-BAC1-2D3349E2F883}" type="slidenum">
              <a:rPr lang="en-US" altLang="zh-TW" sz="1050" b="1"/>
              <a:pPr eaLnBrk="0" hangingPunct="0"/>
              <a:t>‹#›</a:t>
            </a:fld>
            <a:endParaRPr lang="en-US" altLang="zh-TW" sz="1050" b="1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4260881-E681-44F7-A292-5F273A3306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B09D7CA-AE5F-AB69-DF08-44530E55ACC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693" y="89980"/>
            <a:ext cx="836859" cy="82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8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000">
          <a:solidFill>
            <a:schemeClr val="tx1"/>
          </a:solidFill>
          <a:latin typeface="Times New Roman" panose="02020603050405020304" pitchFamily="18" charset="0"/>
          <a:ea typeface="DFKai-SB" panose="03000509000000000000" pitchFamily="49" charset="-120"/>
          <a:cs typeface="Times New Roman" panose="02020603050405020304" pitchFamily="18" charset="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800">
          <a:solidFill>
            <a:schemeClr val="tx1"/>
          </a:solidFill>
          <a:latin typeface="Times New Roman" panose="02020603050405020304" pitchFamily="18" charset="0"/>
          <a:ea typeface="DFKai-SB" panose="03000509000000000000" pitchFamily="49" charset="-120"/>
          <a:cs typeface="Times New Roman" panose="02020603050405020304" pitchFamily="18" charset="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Times New Roman" panose="02020603050405020304" pitchFamily="18" charset="0"/>
          <a:ea typeface="DFKai-SB" panose="03000509000000000000" pitchFamily="49" charset="-120"/>
          <a:cs typeface="Times New Roman" panose="02020603050405020304" pitchFamily="18" charset="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800">
          <a:solidFill>
            <a:schemeClr val="tx1"/>
          </a:solidFill>
          <a:latin typeface="Times New Roman" panose="02020603050405020304" pitchFamily="18" charset="0"/>
          <a:ea typeface="DFKai-SB" panose="03000509000000000000" pitchFamily="49" charset="-120"/>
          <a:cs typeface="Times New Roman" panose="02020603050405020304" pitchFamily="18" charset="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81220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367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/>
          <a:p>
            <a:r>
              <a:rPr lang="en-US" altLang="zh-TW" dirty="0"/>
              <a:t>Digital Circuit and System</a:t>
            </a:r>
            <a:br>
              <a:rPr lang="en-US" altLang="zh-TW" dirty="0"/>
            </a:br>
            <a:r>
              <a:rPr lang="en-US" altLang="zh-TW" dirty="0"/>
              <a:t>Lab03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4294967295"/>
          </p:nvPr>
        </p:nvSpPr>
        <p:spPr>
          <a:xfrm>
            <a:off x="1371600" y="4068763"/>
            <a:ext cx="6400800" cy="1417637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None/>
            </a:pPr>
            <a:r>
              <a:rPr lang="en-US" altLang="zh-TW" sz="1800" dirty="0">
                <a:solidFill>
                  <a:prstClr val="black"/>
                </a:solidFill>
              </a:rPr>
              <a:t>2024/03/21</a:t>
            </a:r>
            <a:endParaRPr lang="en-US" altLang="zh-TW" dirty="0">
              <a:solidFill>
                <a:prstClr val="black"/>
              </a:solidFill>
            </a:endParaRPr>
          </a:p>
          <a:p>
            <a:pPr marL="0" lvl="0" indent="0" algn="ctr">
              <a:buNone/>
            </a:pPr>
            <a:r>
              <a:rPr lang="en-US" altLang="zh-TW" sz="1800" dirty="0">
                <a:solidFill>
                  <a:prstClr val="black"/>
                </a:solidFill>
              </a:rPr>
              <a:t>TA</a:t>
            </a:r>
            <a:r>
              <a:rPr lang="en-US" altLang="zh-TW" sz="1800">
                <a:solidFill>
                  <a:prstClr val="black"/>
                </a:solidFill>
              </a:rPr>
              <a:t>: </a:t>
            </a:r>
            <a:r>
              <a:rPr lang="zh-TW" altLang="en-US" sz="1800">
                <a:solidFill>
                  <a:prstClr val="black"/>
                </a:solidFill>
                <a:latin typeface="DFKai-SB" panose="03000509000000000000" pitchFamily="49" charset="-120"/>
              </a:rPr>
              <a:t>柯立恆</a:t>
            </a:r>
            <a:r>
              <a:rPr lang="zh-TW" altLang="en-US" sz="1800">
                <a:solidFill>
                  <a:prstClr val="black"/>
                </a:solidFill>
              </a:rPr>
              <a:t> </a:t>
            </a:r>
            <a:r>
              <a:rPr lang="en-US" altLang="zh-TW" sz="1800">
                <a:solidFill>
                  <a:prstClr val="black"/>
                </a:solidFill>
              </a:rPr>
              <a:t>Li-Heng (Billy) Ke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0" lvl="0" indent="0" algn="ctr">
              <a:buNone/>
            </a:pPr>
            <a:r>
              <a:rPr lang="en-US" altLang="zh-TW" sz="1800" dirty="0">
                <a:solidFill>
                  <a:prstClr val="black"/>
                </a:solidFill>
              </a:rPr>
              <a:t>Institute of Electronics,</a:t>
            </a:r>
          </a:p>
          <a:p>
            <a:pPr marL="0" lvl="0" indent="0" algn="ctr">
              <a:buNone/>
            </a:pPr>
            <a:r>
              <a:rPr lang="en-US" altLang="zh-TW" sz="1800" dirty="0">
                <a:solidFill>
                  <a:prstClr val="black"/>
                </a:solidFill>
              </a:rPr>
              <a:t>National Yang Ming </a:t>
            </a:r>
            <a:r>
              <a:rPr lang="en-US" altLang="zh-TW" sz="1800" dirty="0" err="1">
                <a:solidFill>
                  <a:prstClr val="black"/>
                </a:solidFill>
              </a:rPr>
              <a:t>Chiao</a:t>
            </a:r>
            <a:r>
              <a:rPr lang="en-US" altLang="zh-TW" sz="1800" dirty="0">
                <a:solidFill>
                  <a:prstClr val="black"/>
                </a:solidFill>
              </a:rPr>
              <a:t> Tung University</a:t>
            </a:r>
          </a:p>
          <a:p>
            <a:pPr marL="0" lvl="0" indent="0" algn="ctr">
              <a:buNone/>
            </a:pPr>
            <a:endParaRPr lang="en-US"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97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E471-FB99-47EF-A969-AFC2561F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Gate Level Modeling</a:t>
            </a:r>
            <a:endParaRPr 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1BB77A9-1701-2440-AA7F-38F9EC47E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42" y="3110470"/>
            <a:ext cx="6908344" cy="33441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95B436-E0B5-45F1-8806-E7CF0BBDEA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Using logic gates to implement the functionality of this line of code: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𝑎𝑠𝑠𝑖𝑔𝑛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𝑜𝑝𝑡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?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0 −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 :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1;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+mj-lt"/>
                  </a:rPr>
                  <a:t>Spec</a:t>
                </a:r>
                <a:r>
                  <a:rPr lang="en-US" altLang="zh-TW" dirty="0">
                    <a:latin typeface="+mj-lt"/>
                  </a:rPr>
                  <a:t>:</a:t>
                </a:r>
                <a:endParaRPr lang="en-US" dirty="0">
                  <a:latin typeface="+mj-lt"/>
                </a:endParaRPr>
              </a:p>
              <a:p>
                <a:pPr lvl="1"/>
                <a:r>
                  <a:rPr lang="en-US" dirty="0">
                    <a:latin typeface="+mj-lt"/>
                  </a:rPr>
                  <a:t>You can only use logic gates</a:t>
                </a:r>
                <a:r>
                  <a:rPr lang="en-US" altLang="zh-TW" dirty="0">
                    <a:latin typeface="+mj-lt"/>
                  </a:rPr>
                  <a:t>, </a:t>
                </a:r>
                <a:r>
                  <a:rPr lang="en-US" dirty="0">
                    <a:latin typeface="+mj-lt"/>
                  </a:rPr>
                  <a:t>HA and FA module(+</a:t>
                </a:r>
                <a:r>
                  <a:rPr lang="en-US" altLang="zh-TW" dirty="0">
                    <a:latin typeface="+mj-lt"/>
                  </a:rPr>
                  <a:t>, -, =, if-else </a:t>
                </a:r>
                <a:r>
                  <a:rPr lang="en-US" dirty="0">
                    <a:latin typeface="+mj-lt"/>
                  </a:rPr>
                  <a:t>are not allowed)</a:t>
                </a:r>
              </a:p>
              <a:p>
                <a:pPr marL="341312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95B436-E0B5-45F1-8806-E7CF0BBDEA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7" t="-7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BB9C13F1-F2AC-4EF8-BC4B-DE2CD42C52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38" t="8503" r="10475" b="5329"/>
          <a:stretch/>
        </p:blipFill>
        <p:spPr>
          <a:xfrm>
            <a:off x="7077519" y="3345611"/>
            <a:ext cx="1846962" cy="1462178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FE0AC392-DCFF-D433-5865-B5F4BCBDD2FA}"/>
              </a:ext>
            </a:extLst>
          </p:cNvPr>
          <p:cNvCxnSpPr>
            <a:cxnSpLocks/>
          </p:cNvCxnSpPr>
          <p:nvPr/>
        </p:nvCxnSpPr>
        <p:spPr bwMode="auto">
          <a:xfrm flipV="1">
            <a:off x="6641432" y="3669632"/>
            <a:ext cx="739879" cy="407068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03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E471-FB99-47EF-A969-AFC2561F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connection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5B436-E0B5-45F1-8806-E7CF0BBDE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Modules connected by port order (implicit)</a:t>
            </a:r>
          </a:p>
          <a:p>
            <a:pPr lvl="1"/>
            <a:r>
              <a:rPr lang="en-US" dirty="0">
                <a:latin typeface="+mj-lt"/>
              </a:rPr>
              <a:t>Order must match correctly. Normally, it not a good idea to connect ports implicitly. It could cause problem in debugging when any new port is added or deleted.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Modules connect by name (explicit)</a:t>
            </a:r>
          </a:p>
          <a:p>
            <a:pPr lvl="1"/>
            <a:r>
              <a:rPr lang="en-US" dirty="0">
                <a:latin typeface="+mj-lt"/>
              </a:rPr>
              <a:t>Use named mapping instead of positional mapping </a:t>
            </a:r>
          </a:p>
          <a:p>
            <a:pPr lvl="1"/>
            <a:r>
              <a:rPr lang="en-US" dirty="0">
                <a:latin typeface="+mj-lt"/>
              </a:rPr>
              <a:t>Name shall match correctly.</a:t>
            </a:r>
          </a:p>
          <a:p>
            <a:pPr lvl="1"/>
            <a:r>
              <a:rPr lang="en-US" dirty="0">
                <a:latin typeface="+mj-lt"/>
              </a:rPr>
              <a:t>You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must</a:t>
            </a:r>
            <a:r>
              <a:rPr lang="en-US" dirty="0">
                <a:latin typeface="+mj-lt"/>
              </a:rPr>
              <a:t> use this format.</a:t>
            </a:r>
          </a:p>
          <a:p>
            <a:pPr lvl="1"/>
            <a:endParaRPr lang="en-US" dirty="0">
              <a:latin typeface="+mj-lt"/>
            </a:endParaRPr>
          </a:p>
          <a:p>
            <a:pPr marL="341312" lvl="1" indent="0">
              <a:buNone/>
            </a:pPr>
            <a:endParaRPr lang="en-US" i="1" dirty="0">
              <a:latin typeface="Cambria Math" panose="020405030504060302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828CD6-8773-1530-6E64-F1DD8055E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48" y="3196853"/>
            <a:ext cx="3543300" cy="3063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5EC6106-C061-3900-CEEE-810521F32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026978"/>
            <a:ext cx="3904248" cy="80404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BC575B5-8EC3-CD4F-B9DD-E7F4A8382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177" y="5503874"/>
            <a:ext cx="5083823" cy="59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074D-15A6-FC42-9DC7-0A294B63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Adder                                             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F0C8BED5-97F4-8989-8D37-4DDC136CC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972" y="4930388"/>
            <a:ext cx="2658979" cy="1476979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8962E9E-D600-1C89-B8EA-488D9D9DC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539" y="1883779"/>
            <a:ext cx="2010461" cy="3813173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5EE8D63-5097-0497-1D8D-B844A2EE3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29626" y="1524000"/>
            <a:ext cx="3079947" cy="3209539"/>
          </a:xfrm>
        </p:spPr>
      </p:pic>
    </p:spTree>
    <p:extLst>
      <p:ext uri="{BB962C8B-B14F-4D97-AF65-F5344CB8AC3E}">
        <p14:creationId xmlns:p14="http://schemas.microsoft.com/office/powerpoint/2010/main" val="57686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074D-15A6-FC42-9DC7-0A294B63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Adder                                             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7EA73B4-8ADC-A2E2-C8E6-89187B176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6283" y="1390650"/>
            <a:ext cx="2329833" cy="4705350"/>
          </a:xfrm>
        </p:spPr>
      </p:pic>
      <p:pic>
        <p:nvPicPr>
          <p:cNvPr id="2050" name="Picture 2" descr="Half Adder / Full Adder - TRCCompSci - AQA Computer Science">
            <a:extLst>
              <a:ext uri="{FF2B5EF4-FFF2-40B4-BE49-F238E27FC236}">
                <a16:creationId xmlns:a16="http://schemas.microsoft.com/office/drawing/2014/main" id="{04B3D0F5-CF4E-FE31-4679-35F736174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84" y="4840087"/>
            <a:ext cx="4622800" cy="154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13E23FC-0D5D-B943-0195-413C68E7A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078" y="1630471"/>
            <a:ext cx="3514922" cy="31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8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FF1C-0EC6-1E46-8AF3-7F084E29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C88FD-3280-184D-AF84-2B3F46BF0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Terminal shows “Your have passed this pattern!!”.</a:t>
            </a:r>
          </a:p>
          <a:p>
            <a:pPr lvl="1"/>
            <a:r>
              <a:rPr lang="en-US" dirty="0"/>
              <a:t>TAs will check your simulation result and code.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E3FED8-095A-BDBF-3932-38814E2B7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"/>
          <a:stretch/>
        </p:blipFill>
        <p:spPr bwMode="auto">
          <a:xfrm>
            <a:off x="1111250" y="2399032"/>
            <a:ext cx="5276848" cy="403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04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5FEA-47EF-1B48-AE7E-D3E7D0AC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log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AB15B-2BFC-6D4B-8281-F4D7FAA67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“</a:t>
            </a:r>
            <a:r>
              <a:rPr lang="en-US" dirty="0">
                <a:solidFill>
                  <a:srgbClr val="00B050"/>
                </a:solidFill>
              </a:rPr>
              <a:t>yes</a:t>
            </a:r>
            <a:r>
              <a:rPr lang="en-US" dirty="0"/>
              <a:t>” when you log in the server.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970B742-F3D9-8A8A-4CC8-057472E3F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61788"/>
            <a:ext cx="5180013" cy="160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98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5FEA-47EF-1B48-AE7E-D3E7D0AC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AB15B-2BFC-6D4B-8281-F4D7FAA67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files from TA’s directory (</a:t>
            </a:r>
            <a:r>
              <a:rPr lang="en-US" altLang="zh-TW" dirty="0"/>
              <a:t>home directory</a:t>
            </a:r>
            <a:r>
              <a:rPr lang="en-US" dirty="0"/>
              <a:t>): </a:t>
            </a:r>
          </a:p>
          <a:p>
            <a:pPr lvl="1"/>
            <a:r>
              <a:rPr lang="en-US" b="1" dirty="0"/>
              <a:t>tar -</a:t>
            </a:r>
            <a:r>
              <a:rPr lang="en-US" b="1" dirty="0" err="1"/>
              <a:t>xvf</a:t>
            </a:r>
            <a:r>
              <a:rPr lang="en-US" b="1" dirty="0"/>
              <a:t> ~DCSTA01/Lab03.tar</a:t>
            </a:r>
          </a:p>
          <a:p>
            <a:r>
              <a:rPr lang="en-US" altLang="zh-TW" dirty="0"/>
              <a:t>Verilog RTL simulation (01_RTL/):</a:t>
            </a:r>
          </a:p>
          <a:p>
            <a:pPr lvl="1"/>
            <a:r>
              <a:rPr lang="en-US" b="1" dirty="0"/>
              <a:t>./01_run_vcs_rtl</a:t>
            </a:r>
          </a:p>
          <a:p>
            <a:r>
              <a:rPr lang="en-US" dirty="0"/>
              <a:t>Observe waveform to debug</a:t>
            </a:r>
          </a:p>
          <a:p>
            <a:pPr lvl="1"/>
            <a:r>
              <a:rPr lang="en-US" b="1" dirty="0" err="1"/>
              <a:t>nWave</a:t>
            </a:r>
            <a:r>
              <a:rPr lang="en-US" b="1" dirty="0"/>
              <a:t> &amp;</a:t>
            </a:r>
            <a:endParaRPr lang="en-US" dirty="0"/>
          </a:p>
          <a:p>
            <a:pPr lvl="1"/>
            <a:r>
              <a:rPr lang="en-US" dirty="0"/>
              <a:t>find </a:t>
            </a:r>
            <a:r>
              <a:rPr lang="en-US" dirty="0" err="1"/>
              <a:t>core.fsdb</a:t>
            </a:r>
            <a:endParaRPr lang="en-US" dirty="0"/>
          </a:p>
          <a:p>
            <a:pPr lvl="1"/>
            <a:r>
              <a:rPr lang="en-US"/>
              <a:t>shift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L</a:t>
            </a:r>
            <a:r>
              <a:rPr lang="en-US"/>
              <a:t> </a:t>
            </a:r>
            <a:r>
              <a:rPr lang="en-US" dirty="0"/>
              <a:t>for reload </a:t>
            </a:r>
            <a:r>
              <a:rPr lang="en-US" dirty="0" err="1"/>
              <a:t>fsdb</a:t>
            </a:r>
            <a:r>
              <a:rPr lang="en-US" dirty="0"/>
              <a:t> file</a:t>
            </a:r>
          </a:p>
          <a:p>
            <a:r>
              <a:rPr lang="en-US" altLang="zh-TW" dirty="0"/>
              <a:t>Synthesis (02_SYN/) (</a:t>
            </a:r>
            <a:r>
              <a:rPr lang="en-US" altLang="zh-TW" dirty="0">
                <a:solidFill>
                  <a:srgbClr val="FF0000"/>
                </a:solidFill>
              </a:rPr>
              <a:t>optional</a:t>
            </a:r>
            <a:r>
              <a:rPr lang="en-US" altLang="zh-TW" dirty="0"/>
              <a:t>)</a:t>
            </a:r>
            <a:r>
              <a:rPr lang="en-US" dirty="0"/>
              <a:t>:</a:t>
            </a:r>
          </a:p>
          <a:p>
            <a:pPr lvl="1"/>
            <a:r>
              <a:rPr lang="en-US" altLang="zh-TW" b="1" dirty="0"/>
              <a:t>./01_run_dc_</a:t>
            </a:r>
            <a:r>
              <a:rPr lang="en-US" altLang="zh-TW" b="1"/>
              <a:t>shell </a:t>
            </a:r>
            <a:endParaRPr lang="en-US" b="1" dirty="0"/>
          </a:p>
          <a:p>
            <a:r>
              <a:rPr lang="en-US" altLang="zh-TW" dirty="0" err="1"/>
              <a:t>Gate_level</a:t>
            </a:r>
            <a:r>
              <a:rPr lang="en-US" altLang="zh-TW" dirty="0"/>
              <a:t> simulation (03_GATE/) (</a:t>
            </a:r>
            <a:r>
              <a:rPr lang="en-US" altLang="zh-TW" dirty="0">
                <a:solidFill>
                  <a:srgbClr val="FF0000"/>
                </a:solidFill>
              </a:rPr>
              <a:t>optional</a:t>
            </a:r>
            <a:r>
              <a:rPr lang="en-US" altLang="zh-TW" dirty="0"/>
              <a:t>):</a:t>
            </a:r>
          </a:p>
          <a:p>
            <a:pPr lvl="1"/>
            <a:r>
              <a:rPr lang="en-US" altLang="zh-TW" b="1" dirty="0"/>
              <a:t>./01_run_vcs_gate</a:t>
            </a:r>
          </a:p>
        </p:txBody>
      </p:sp>
    </p:spTree>
    <p:extLst>
      <p:ext uri="{BB962C8B-B14F-4D97-AF65-F5344CB8AC3E}">
        <p14:creationId xmlns:p14="http://schemas.microsoft.com/office/powerpoint/2010/main" val="718425094"/>
      </p:ext>
    </p:extLst>
  </p:cSld>
  <p:clrMapOvr>
    <a:masterClrMapping/>
  </p:clrMapOvr>
</p:sld>
</file>

<file path=ppt/theme/theme1.xml><?xml version="1.0" encoding="utf-8"?>
<a:theme xmlns:a="http://schemas.openxmlformats.org/drawingml/2006/main" name="ceres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ess" id="{3E8277A9-E828-429E-85EC-54CBAFB3E86A}" vid="{5C84C648-E0EA-4BCA-BAFB-5242954E76ED}"/>
    </a:ext>
  </a:extLst>
</a:theme>
</file>

<file path=ppt/theme/theme10.xml><?xml version="1.0" encoding="utf-8"?>
<a:theme xmlns:a="http://schemas.openxmlformats.org/drawingml/2006/main" name="2_Access">
  <a:themeElements>
    <a:clrScheme name="1_Acce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474457C9-4C96-4BE5-8BAC-F8165FC8762B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199C6FC5-6791-4C9E-84E4-ED9530E5990F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72CD3853-A15E-4485-A0A1-D6E2BED8762C}"/>
    </a:ext>
  </a:extLst>
</a:theme>
</file>

<file path=ppt/theme/theme4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28805D2F-9BA3-40B7-90E7-2FA286ABBCDD}"/>
    </a:ext>
  </a:extLst>
</a:theme>
</file>

<file path=ppt/theme/theme5.xml><?xml version="1.0" encoding="utf-8"?>
<a:theme xmlns:a="http://schemas.openxmlformats.org/drawingml/2006/main" name="1_Access">
  <a:themeElements>
    <a:clrScheme name="1_Acce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474457C9-4C96-4BE5-8BAC-F8165FC8762B}"/>
    </a:ext>
  </a:extLst>
</a:theme>
</file>

<file path=ppt/theme/theme6.xml><?xml version="1.0" encoding="utf-8"?>
<a:theme xmlns:a="http://schemas.openxmlformats.org/drawingml/2006/main" name="ce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e" id="{ED77366A-4126-4053-8FC3-907FF6DA654F}" vid="{28BE75BD-3A5F-48CE-B690-B3FDCB7FADF9}"/>
    </a:ext>
  </a:extLst>
</a:theme>
</file>

<file path=ppt/theme/theme7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199C6FC5-6791-4C9E-84E4-ED9530E5990F}"/>
    </a:ext>
  </a:extLst>
</a:theme>
</file>

<file path=ppt/theme/theme8.xml><?xml version="1.0" encoding="utf-8"?>
<a:theme xmlns:a="http://schemas.openxmlformats.org/drawingml/2006/main" name="3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72CD3853-A15E-4485-A0A1-D6E2BED8762C}"/>
    </a:ext>
  </a:extLst>
</a:theme>
</file>

<file path=ppt/theme/theme9.xml><?xml version="1.0" encoding="utf-8"?>
<a:theme xmlns:a="http://schemas.openxmlformats.org/drawingml/2006/main" name="2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28805D2F-9BA3-40B7-90E7-2FA286ABBC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ceress</Template>
  <TotalTime>2580</TotalTime>
  <Words>283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10</vt:i4>
      </vt:variant>
      <vt:variant>
        <vt:lpstr>投影片標題</vt:lpstr>
      </vt:variant>
      <vt:variant>
        <vt:i4>8</vt:i4>
      </vt:variant>
    </vt:vector>
  </HeadingPairs>
  <TitlesOfParts>
    <vt:vector size="28" baseType="lpstr">
      <vt:lpstr>DFKai-SB</vt:lpstr>
      <vt:lpstr>DFKai-SB</vt:lpstr>
      <vt:lpstr>Arial</vt:lpstr>
      <vt:lpstr>Arial Black</vt:lpstr>
      <vt:lpstr>Calibri</vt:lpstr>
      <vt:lpstr>Cambria Math</vt:lpstr>
      <vt:lpstr>Symbol</vt:lpstr>
      <vt:lpstr>Tahoma</vt:lpstr>
      <vt:lpstr>Times New Roman</vt:lpstr>
      <vt:lpstr>Wingdings</vt:lpstr>
      <vt:lpstr>ceress</vt:lpstr>
      <vt:lpstr>Access Lab</vt:lpstr>
      <vt:lpstr>1_Access Lab</vt:lpstr>
      <vt:lpstr>1_Blends</vt:lpstr>
      <vt:lpstr>1_Access</vt:lpstr>
      <vt:lpstr>cere</vt:lpstr>
      <vt:lpstr>2_Access Lab</vt:lpstr>
      <vt:lpstr>3_Access Lab</vt:lpstr>
      <vt:lpstr>2_Blends</vt:lpstr>
      <vt:lpstr>2_Access</vt:lpstr>
      <vt:lpstr>Digital Circuit and System Lab03</vt:lpstr>
      <vt:lpstr>Gate Level Modeling</vt:lpstr>
      <vt:lpstr>Module connection</vt:lpstr>
      <vt:lpstr>Half Adder                                             </vt:lpstr>
      <vt:lpstr>Full Adder                                             </vt:lpstr>
      <vt:lpstr>Score</vt:lpstr>
      <vt:lpstr>Server log in</vt:lpstr>
      <vt:lpstr>Command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Approximated Prediction Strategy - LazyConvPool (LCP)</dc:title>
  <dc:creator>簡伯丞</dc:creator>
  <cp:lastModifiedBy>柯立恆</cp:lastModifiedBy>
  <cp:revision>103</cp:revision>
  <dcterms:created xsi:type="dcterms:W3CDTF">2016-12-28T07:00:03Z</dcterms:created>
  <dcterms:modified xsi:type="dcterms:W3CDTF">2024-03-21T08:03:39Z</dcterms:modified>
</cp:coreProperties>
</file>