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24"/>
  </p:notesMasterIdLst>
  <p:sldIdLst>
    <p:sldId id="256" r:id="rId11"/>
    <p:sldId id="298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08" r:id="rId20"/>
    <p:sldId id="324" r:id="rId21"/>
    <p:sldId id="316" r:id="rId22"/>
    <p:sldId id="284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/>
              <a:t>Digital Circuit and System</a:t>
            </a:r>
            <a:br>
              <a:rPr lang="en-US" altLang="zh-TW"/>
            </a:br>
            <a:r>
              <a:rPr lang="en-US" altLang="zh-TW"/>
              <a:t>Lab09 Pipeline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>
                <a:solidFill>
                  <a:prstClr val="black"/>
                </a:solidFill>
              </a:rPr>
              <a:t>20240516</a:t>
            </a:r>
            <a:endParaRPr lang="en-US" altLang="zh-TW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TA: </a:t>
            </a:r>
            <a:r>
              <a:rPr lang="zh-TW" altLang="en-US" sz="1800" dirty="0">
                <a:solidFill>
                  <a:prstClr val="black"/>
                </a:solidFill>
                <a:latin typeface="DFKai-SB" panose="03000509000000000000" pitchFamily="49" charset="-120"/>
              </a:rPr>
              <a:t>柯立恆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Li-Heng(Billy), </a:t>
            </a:r>
            <a:r>
              <a:rPr lang="en-US" altLang="zh-TW" sz="1800" dirty="0" err="1">
                <a:solidFill>
                  <a:prstClr val="black"/>
                </a:solidFill>
              </a:rPr>
              <a:t>Ke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71B15-E90E-65E3-48DA-4A8881E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Demo result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9CF2-7D35-14D3-A483-4B4563C4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i="0" u="none" strike="noStrike" baseline="0">
                <a:solidFill>
                  <a:srgbClr val="000000"/>
                </a:solidFill>
                <a:latin typeface="+mn-lt"/>
              </a:rPr>
              <a:t>01_RTL </a:t>
            </a:r>
          </a:p>
          <a:p>
            <a:pPr lvl="1"/>
            <a:r>
              <a:rPr lang="en-US" altLang="zh-TW" b="1" i="0" u="none" strike="noStrike" baseline="0">
                <a:solidFill>
                  <a:srgbClr val="000000"/>
                </a:solidFill>
                <a:latin typeface="+mn-lt"/>
              </a:rPr>
              <a:t>./01_run_vcs_rtl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407524-2139-434C-ADE0-D25F254C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837019"/>
            <a:ext cx="8652933" cy="5870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F766FC-BA34-4F6E-B3F7-E3319D4C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49" y="3039469"/>
            <a:ext cx="448690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0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71B15-E90E-65E3-48DA-4A8881E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Demo result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9CF2-7D35-14D3-A483-4B4563C4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i="0" u="none" strike="noStrike" baseline="0">
                <a:solidFill>
                  <a:srgbClr val="000000"/>
                </a:solidFill>
                <a:latin typeface="+mn-lt"/>
              </a:rPr>
              <a:t>02_SYN </a:t>
            </a:r>
            <a:endParaRPr lang="en-US" altLang="zh-TW" sz="2000" i="0" u="none" strike="noStrike" baseline="0" dirty="0">
              <a:solidFill>
                <a:srgbClr val="000000"/>
              </a:solidFill>
              <a:latin typeface="+mn-lt"/>
            </a:endParaRPr>
          </a:p>
          <a:p>
            <a:pPr lvl="1"/>
            <a:r>
              <a:rPr lang="en-US" altLang="zh-TW" b="1" i="0" u="none" strike="noStrike" baseline="0">
                <a:solidFill>
                  <a:srgbClr val="000000"/>
                </a:solidFill>
                <a:latin typeface="+mn-lt"/>
              </a:rPr>
              <a:t>./01_run_dc_shell </a:t>
            </a:r>
          </a:p>
          <a:p>
            <a:pPr lvl="1"/>
            <a:endParaRPr lang="en-US" altLang="zh-TW" b="1">
              <a:solidFill>
                <a:srgbClr val="000000"/>
              </a:solidFill>
              <a:latin typeface="+mn-lt"/>
            </a:endParaRPr>
          </a:p>
          <a:p>
            <a:r>
              <a:rPr lang="en-US" altLang="zh-TW"/>
              <a:t>You can trace your critical path.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A07D35-3109-4EBD-94DB-B086BD33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470" y="1396997"/>
            <a:ext cx="3295597" cy="517113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B6BE1B79-38DD-40C5-A019-8005EBF2FCB7}"/>
              </a:ext>
            </a:extLst>
          </p:cNvPr>
          <p:cNvSpPr/>
          <p:nvPr/>
        </p:nvSpPr>
        <p:spPr bwMode="auto">
          <a:xfrm>
            <a:off x="7120467" y="6096000"/>
            <a:ext cx="736600" cy="465667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3407009-A64A-46F4-9A5B-46CB0B22FD47}"/>
              </a:ext>
            </a:extLst>
          </p:cNvPr>
          <p:cNvSpPr/>
          <p:nvPr/>
        </p:nvSpPr>
        <p:spPr bwMode="auto">
          <a:xfrm>
            <a:off x="5069470" y="1524000"/>
            <a:ext cx="2931530" cy="762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E93FBEA-4E07-4AB3-B354-FBBE56417288}"/>
              </a:ext>
            </a:extLst>
          </p:cNvPr>
          <p:cNvSpPr/>
          <p:nvPr/>
        </p:nvSpPr>
        <p:spPr bwMode="auto">
          <a:xfrm>
            <a:off x="5434570" y="6353236"/>
            <a:ext cx="440266" cy="24752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0120C6C-2548-40FB-88C5-6F8BCF95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48" y="4345916"/>
            <a:ext cx="323895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CB361-5CB4-BAF9-DD2C-5E8A8820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Lab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5AEDE-FFC1-E564-0543-2CF75AFD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baseline="0">
                <a:solidFill>
                  <a:srgbClr val="000000"/>
                </a:solidFill>
                <a:latin typeface="Arial" panose="020B0604020202020204" pitchFamily="34" charset="0"/>
              </a:rPr>
              <a:t>09_SUBMIT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./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00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_tar</a:t>
            </a:r>
            <a:r>
              <a:rPr lang="zh-TW" alt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b="1" i="0" u="none" strike="noStrike" baseline="0">
                <a:solidFill>
                  <a:srgbClr val="FF0000"/>
                </a:solidFill>
                <a:latin typeface="Arial" panose="020B0604020202020204" pitchFamily="34" charset="0"/>
              </a:rPr>
              <a:t>Don’t modify the number in this Lab.</a:t>
            </a:r>
            <a:endParaRPr lang="en-US" altLang="zh-TW" b="1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i="0" u="none" strike="noStrike" baseline="0" dirty="0">
                <a:latin typeface="Arial" panose="020B0604020202020204" pitchFamily="34" charset="0"/>
              </a:rPr>
              <a:t>./01_submit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</a:rPr>
              <a:t>./02_check</a:t>
            </a:r>
            <a:endParaRPr lang="en-US" altLang="zh-TW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US" altLang="zh-TW" sz="1600" b="1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475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FEA-47EF-1B48-AE7E-D3E7D0A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15B-2BFC-6D4B-8281-F4D7FAA6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files from TA’s directory (</a:t>
            </a:r>
            <a:r>
              <a:rPr lang="en-US" altLang="zh-TW" dirty="0"/>
              <a:t>home directory</a:t>
            </a:r>
            <a:r>
              <a:rPr lang="en-US" dirty="0"/>
              <a:t>): </a:t>
            </a:r>
            <a:r>
              <a:rPr lang="en-US" sz="1400" dirty="0">
                <a:solidFill>
                  <a:srgbClr val="FF0000"/>
                </a:solidFill>
              </a:rPr>
              <a:t>(It will be valid at 16:30 p.m.)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tar -</a:t>
            </a:r>
            <a:r>
              <a:rPr lang="en-US" b="1" dirty="0" err="1"/>
              <a:t>xvf</a:t>
            </a:r>
            <a:r>
              <a:rPr lang="en-US" b="1" dirty="0"/>
              <a:t> ~DCSTA01</a:t>
            </a:r>
            <a:r>
              <a:rPr lang="en-US" b="1"/>
              <a:t>/Lab09.</a:t>
            </a:r>
            <a:r>
              <a:rPr lang="en-US" b="1" dirty="0"/>
              <a:t>tar</a:t>
            </a:r>
          </a:p>
          <a:p>
            <a:r>
              <a:rPr lang="en-US" altLang="zh-TW" dirty="0"/>
              <a:t>Verilog RTL simulation (01_RTL/):</a:t>
            </a:r>
          </a:p>
          <a:p>
            <a:pPr lvl="1"/>
            <a:r>
              <a:rPr lang="en-US" altLang="zh-TW" dirty="0"/>
              <a:t>./01_run_vcs_rtl</a:t>
            </a:r>
          </a:p>
          <a:p>
            <a:r>
              <a:rPr lang="en-US" altLang="zh-TW" dirty="0"/>
              <a:t>Synthesis (02_SYN/):</a:t>
            </a:r>
          </a:p>
          <a:p>
            <a:pPr lvl="1"/>
            <a:r>
              <a:rPr lang="en-US" altLang="zh-TW" dirty="0"/>
              <a:t>./01_run_dc_shell </a:t>
            </a:r>
          </a:p>
          <a:p>
            <a:pPr lvl="1"/>
            <a:r>
              <a:rPr lang="en-US" altLang="zh-TW" dirty="0"/>
              <a:t>./08_check </a:t>
            </a:r>
          </a:p>
          <a:p>
            <a:r>
              <a:rPr lang="en-US" altLang="zh-TW" dirty="0"/>
              <a:t>Gate level simulation (03_GATE/):</a:t>
            </a:r>
          </a:p>
          <a:p>
            <a:pPr lvl="1"/>
            <a:r>
              <a:rPr lang="en-US" altLang="zh-TW" dirty="0"/>
              <a:t>./01_run_vcs_gate</a:t>
            </a:r>
          </a:p>
          <a:p>
            <a:r>
              <a:rPr lang="en-US" dirty="0"/>
              <a:t>Observe waveform to debug</a:t>
            </a:r>
          </a:p>
          <a:p>
            <a:pPr lvl="1"/>
            <a:r>
              <a:rPr lang="en-US" b="1" dirty="0" err="1"/>
              <a:t>nWave</a:t>
            </a:r>
            <a:r>
              <a:rPr lang="en-US" b="1" dirty="0"/>
              <a:t> &amp;</a:t>
            </a:r>
            <a:endParaRPr lang="en-US" dirty="0"/>
          </a:p>
          <a:p>
            <a:pPr lvl="1"/>
            <a:r>
              <a:rPr lang="en-US" dirty="0"/>
              <a:t>find *.</a:t>
            </a:r>
            <a:r>
              <a:rPr lang="en-US" dirty="0" err="1"/>
              <a:t>fsdb</a:t>
            </a:r>
            <a:endParaRPr lang="en-US" dirty="0"/>
          </a:p>
          <a:p>
            <a:pPr lvl="1"/>
            <a:r>
              <a:rPr lang="en-US" dirty="0"/>
              <a:t>shift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</a:t>
            </a:r>
            <a:r>
              <a:rPr lang="en-US" dirty="0"/>
              <a:t> for reload </a:t>
            </a:r>
            <a:r>
              <a:rPr lang="en-US" dirty="0" err="1"/>
              <a:t>fsdb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6233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Environmental preparation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effectLst/>
                <a:latin typeface="+mn-lt"/>
              </a:rPr>
              <a:t>type ‘</a:t>
            </a:r>
            <a:r>
              <a:rPr lang="en-US" altLang="zh-TW" b="0" i="0" u="none" strike="noStrike" dirty="0">
                <a:solidFill>
                  <a:srgbClr val="00B050"/>
                </a:solidFill>
                <a:effectLst/>
                <a:latin typeface="+mn-lt"/>
              </a:rPr>
              <a:t>yes</a:t>
            </a:r>
            <a:r>
              <a:rPr lang="en-US" altLang="zh-TW" b="0" i="0" u="none" strike="noStrike" dirty="0">
                <a:effectLst/>
                <a:latin typeface="+mn-lt"/>
              </a:rPr>
              <a:t>’ while you login the server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zh-TW" altLang="en-US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Extract files from TA’s directory (home directory)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zh-TW" b="1" dirty="0">
                <a:latin typeface="+mn-lt"/>
              </a:rPr>
              <a:t>tar -xvf ~DCSTA01</a:t>
            </a:r>
            <a:r>
              <a:rPr lang="en-US" altLang="zh-TW" b="1">
                <a:latin typeface="+mn-lt"/>
              </a:rPr>
              <a:t>/Lab09.</a:t>
            </a:r>
            <a:r>
              <a:rPr lang="en-US" altLang="zh-TW" b="1" dirty="0">
                <a:latin typeface="+mn-lt"/>
              </a:rPr>
              <a:t>tar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60D864-4E3D-DF8E-A478-2D9CF63C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19" y="2166904"/>
            <a:ext cx="6886761" cy="12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Lab09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Design a simple operation</a:t>
            </a:r>
          </a:p>
          <a:p>
            <a:endParaRPr lang="en-US" altLang="zh-TW" b="0" i="0" u="none" strike="noStrike">
              <a:effectLst/>
              <a:latin typeface="+mn-lt"/>
            </a:endParaRPr>
          </a:p>
          <a:p>
            <a:r>
              <a:rPr lang="zh-TW" altLang="en-US">
                <a:latin typeface="+mn-lt"/>
              </a:rPr>
              <a:t>𝑂𝑢𝑡</a:t>
            </a:r>
            <a:r>
              <a:rPr lang="en-US" altLang="zh-TW">
                <a:latin typeface="+mn-lt"/>
              </a:rPr>
              <a:t>=(</a:t>
            </a:r>
            <a:r>
              <a:rPr lang="zh-TW" altLang="en-US">
                <a:latin typeface="+mn-lt"/>
              </a:rPr>
              <a:t>𝑖𝑛</a:t>
            </a:r>
            <a:r>
              <a:rPr lang="en-US" altLang="zh-TW">
                <a:latin typeface="+mn-lt"/>
              </a:rPr>
              <a:t>_1+</a:t>
            </a:r>
            <a:r>
              <a:rPr lang="zh-TW" altLang="en-US">
                <a:latin typeface="+mn-lt"/>
              </a:rPr>
              <a:t>𝑖𝑛</a:t>
            </a:r>
            <a:r>
              <a:rPr lang="en-US" altLang="zh-TW">
                <a:latin typeface="+mn-lt"/>
              </a:rPr>
              <a:t>_2)×</a:t>
            </a:r>
            <a:r>
              <a:rPr lang="zh-TW" altLang="en-US">
                <a:latin typeface="+mn-lt"/>
              </a:rPr>
              <a:t>𝑖𝑛</a:t>
            </a:r>
            <a:r>
              <a:rPr lang="en-US" altLang="zh-TW">
                <a:latin typeface="+mn-lt"/>
              </a:rPr>
              <a:t>_3</a:t>
            </a:r>
          </a:p>
          <a:p>
            <a:pPr lvl="1"/>
            <a:r>
              <a:rPr lang="en-US" altLang="zh-TW">
                <a:latin typeface="+mn-lt"/>
              </a:rPr>
              <a:t>in_1, in_2: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47 bits </a:t>
            </a:r>
            <a:r>
              <a:rPr lang="en-US" altLang="zh-TW">
                <a:latin typeface="+mn-lt"/>
              </a:rPr>
              <a:t>unsigned number</a:t>
            </a:r>
          </a:p>
          <a:p>
            <a:pPr lvl="1"/>
            <a:r>
              <a:rPr lang="en-US" altLang="zh-TW">
                <a:latin typeface="+mn-lt"/>
              </a:rPr>
              <a:t>In_3: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48 bits </a:t>
            </a:r>
            <a:r>
              <a:rPr lang="en-US" altLang="zh-TW">
                <a:latin typeface="+mn-lt"/>
              </a:rPr>
              <a:t>unsigned number</a:t>
            </a:r>
          </a:p>
          <a:p>
            <a:pPr lvl="1"/>
            <a:r>
              <a:rPr lang="en-US" altLang="zh-TW">
                <a:latin typeface="+mn-lt"/>
              </a:rPr>
              <a:t>Out: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96 bits </a:t>
            </a:r>
            <a:r>
              <a:rPr lang="en-US" altLang="zh-TW">
                <a:latin typeface="+mn-lt"/>
              </a:rPr>
              <a:t>unsigned number</a:t>
            </a:r>
          </a:p>
          <a:p>
            <a:pPr lvl="1"/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Large bit width multiplier is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costly.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9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Lab09 - Naïve design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Assume we have a cycle time limit: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5ns</a:t>
            </a:r>
          </a:p>
          <a:p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No pipeline -&gt; long critical path</a:t>
            </a: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Critical path = 47 bits adder + 48 bits multiplier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7 ns &gt; 5ns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latin typeface="+mn-lt"/>
              </a:rPr>
              <a:t>You will fail this lab!!</a:t>
            </a: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B334D0-F38D-4C03-A278-A39B9069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33" y="2953630"/>
            <a:ext cx="5909734" cy="13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Lab09 - Simple pipeline design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Assume we have a cycle time limit: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5ns</a:t>
            </a:r>
          </a:p>
          <a:p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Simply separate adder and multiplier</a:t>
            </a: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Critical path = 48 bits multiplier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6 ns &gt; 5ns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latin typeface="+mn-lt"/>
              </a:rPr>
              <a:t>Better, but you still will fail this lab!!</a:t>
            </a: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71641-2B03-4469-94AB-962F3484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72" y="2899680"/>
            <a:ext cx="4284255" cy="14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Lab09 - Optimization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You can try to separate the big multiplier to several small multipliers</a:t>
            </a:r>
            <a:endParaRPr lang="en-US" altLang="zh-TW">
              <a:solidFill>
                <a:srgbClr val="FF0000"/>
              </a:solidFill>
              <a:latin typeface="+mn-lt"/>
            </a:endParaRPr>
          </a:p>
          <a:p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Example:</a:t>
            </a:r>
          </a:p>
          <a:p>
            <a:pPr lvl="1"/>
            <a:r>
              <a:rPr lang="en-US" altLang="zh-TW">
                <a:latin typeface="+mn-lt"/>
              </a:rPr>
              <a:t>25 * 68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1700</a:t>
            </a:r>
          </a:p>
          <a:p>
            <a:pPr lvl="2"/>
            <a:r>
              <a:rPr lang="en-US" altLang="zh-TW">
                <a:latin typeface="+mn-lt"/>
              </a:rPr>
              <a:t>P1 -&gt; 8 * 5 = 40</a:t>
            </a:r>
          </a:p>
          <a:p>
            <a:pPr lvl="2"/>
            <a:r>
              <a:rPr lang="en-US" altLang="zh-TW">
                <a:latin typeface="+mn-lt"/>
              </a:rPr>
              <a:t>P2 -&gt; 8 * 2 = 16</a:t>
            </a:r>
          </a:p>
          <a:p>
            <a:pPr lvl="2"/>
            <a:r>
              <a:rPr lang="en-US" altLang="zh-TW">
                <a:latin typeface="+mn-lt"/>
              </a:rPr>
              <a:t>P3 -&gt; 6 * 5 = 30</a:t>
            </a:r>
          </a:p>
          <a:p>
            <a:pPr lvl="2"/>
            <a:r>
              <a:rPr lang="en-US" altLang="zh-TW">
                <a:latin typeface="+mn-lt"/>
              </a:rPr>
              <a:t>P4 -&gt; 6 * 2 = 12</a:t>
            </a:r>
          </a:p>
          <a:p>
            <a:pPr lvl="2"/>
            <a:endParaRPr lang="en-US" altLang="zh-TW">
              <a:latin typeface="+mn-lt"/>
            </a:endParaRPr>
          </a:p>
          <a:p>
            <a:pPr lvl="1"/>
            <a:r>
              <a:rPr lang="en-US" altLang="zh-TW">
                <a:latin typeface="+mn-lt"/>
              </a:rPr>
              <a:t>P1 + P2 * 10 + P3 * 10 + P4 * 100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1700</a:t>
            </a:r>
          </a:p>
          <a:p>
            <a:pPr lvl="1"/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You can further integrate the pipeline.</a:t>
            </a:r>
          </a:p>
          <a:p>
            <a:pPr lvl="1"/>
            <a:r>
              <a:rPr lang="en-US" altLang="zh-TW">
                <a:latin typeface="+mn-lt"/>
              </a:rPr>
              <a:t>Achieve lower critical path.</a:t>
            </a:r>
          </a:p>
          <a:p>
            <a:endParaRPr lang="en-US" altLang="zh-TW">
              <a:latin typeface="+mn-lt"/>
            </a:endParaRPr>
          </a:p>
          <a:p>
            <a:pPr lvl="2"/>
            <a:endParaRPr lang="en-US" altLang="zh-TW">
              <a:solidFill>
                <a:srgbClr val="FF0000"/>
              </a:solidFill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711CE4-AF2A-4A45-84EF-09700CC0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12" y="2472267"/>
            <a:ext cx="3002088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Lab09 - Optimization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In Binary cases : Partition operands A and B into two parts</a:t>
            </a:r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A[47:0 ] * B[47:0]</a:t>
            </a:r>
          </a:p>
          <a:p>
            <a:pPr lvl="1"/>
            <a:r>
              <a:rPr lang="pt-BR" altLang="zh-TW">
                <a:latin typeface="+mn-lt"/>
              </a:rPr>
              <a:t>=(A[47:24]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  <a:r>
              <a:rPr lang="pt-BR" altLang="zh-TW">
                <a:latin typeface="+mn-lt"/>
              </a:rPr>
              <a:t> + A[23:0]) * (B[47:24]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  <a:r>
              <a:rPr lang="pt-BR" altLang="zh-TW">
                <a:latin typeface="+mn-lt"/>
              </a:rPr>
              <a:t> + B[23:0])</a:t>
            </a:r>
          </a:p>
          <a:p>
            <a:pPr lvl="1"/>
            <a:r>
              <a:rPr lang="pt-BR" altLang="zh-TW">
                <a:latin typeface="+mn-lt"/>
              </a:rPr>
              <a:t>= A[47:24] * B[47:24]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2^48</a:t>
            </a:r>
          </a:p>
          <a:p>
            <a:pPr lvl="1"/>
            <a:r>
              <a:rPr lang="pt-BR" altLang="zh-TW">
                <a:latin typeface="+mn-lt"/>
              </a:rPr>
              <a:t>+ A[47:24] * B[23:0]  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</a:p>
          <a:p>
            <a:pPr lvl="1"/>
            <a:r>
              <a:rPr lang="pt-BR" altLang="zh-TW">
                <a:latin typeface="+mn-lt"/>
              </a:rPr>
              <a:t>+ B[47:24] * A[23:0]  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</a:p>
          <a:p>
            <a:pPr lvl="1"/>
            <a:r>
              <a:rPr lang="pt-BR" altLang="zh-TW">
                <a:latin typeface="+mn-lt"/>
              </a:rPr>
              <a:t>+ A[23:0]   * B[23:0]</a:t>
            </a: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E71480-9522-417F-BFD0-BA564133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67" y="3687342"/>
            <a:ext cx="5352567" cy="29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3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Lab09 – Block diagram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In theory, using the following design should pass the cycle time limit.</a:t>
            </a:r>
          </a:p>
          <a:p>
            <a:pPr lvl="1"/>
            <a:r>
              <a:rPr lang="en-US" altLang="zh-TW">
                <a:latin typeface="+mn-lt"/>
              </a:rPr>
              <a:t>But if it still fails, it may be because the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pipeline is not sliced finely</a:t>
            </a:r>
            <a:r>
              <a:rPr lang="en-US" altLang="zh-TW">
                <a:latin typeface="+mn-lt"/>
              </a:rPr>
              <a:t> enough.</a:t>
            </a:r>
          </a:p>
          <a:p>
            <a:pPr lvl="2"/>
            <a:r>
              <a:rPr lang="en-US" altLang="zh-TW" b="0" i="0" u="none" strike="noStrike">
                <a:effectLst/>
                <a:latin typeface="+mn-lt"/>
              </a:rPr>
              <a:t>Ex : There are multiplexers or any operations connected before or after the multiplication.</a:t>
            </a:r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4EE2B8-289F-42FC-8F0B-A010EE29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2673011"/>
            <a:ext cx="5647267" cy="38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408-DCAB-7C4E-9FCA-5F7682F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75F-313A-2C41-9C28-1D98B066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Function Validity</a:t>
            </a:r>
            <a:r>
              <a:rPr lang="en-US" altLang="zh-TW">
                <a:latin typeface="+mn-lt"/>
              </a:rPr>
              <a:t>: 100%</a:t>
            </a:r>
            <a:endParaRPr lang="en-US" altLang="zh-TW" dirty="0">
              <a:latin typeface="+mn-lt"/>
            </a:endParaRPr>
          </a:p>
          <a:p>
            <a:pPr lvl="1"/>
            <a:r>
              <a:rPr lang="nb-NO" altLang="zh-TW">
                <a:latin typeface="+mn-lt"/>
              </a:rPr>
              <a:t>01_RTL, 02_SYN, 03_GATE pass</a:t>
            </a:r>
            <a:endParaRPr lang="en-US" altLang="zh-TW" dirty="0">
              <a:latin typeface="+mn-lt"/>
            </a:endParaRPr>
          </a:p>
          <a:p>
            <a:pPr lvl="1"/>
            <a:r>
              <a:rPr lang="en-US" altLang="zh-TW">
                <a:latin typeface="+mn-lt"/>
              </a:rPr>
              <a:t>You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can not </a:t>
            </a:r>
            <a:r>
              <a:rPr lang="en-US" altLang="zh-TW" dirty="0">
                <a:latin typeface="+mn-lt"/>
              </a:rPr>
              <a:t>adjust your clock period by yourself</a:t>
            </a:r>
            <a:r>
              <a:rPr lang="en-US" altLang="zh-TW">
                <a:latin typeface="+mn-lt"/>
              </a:rPr>
              <a:t>, the clock period is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5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ns</a:t>
            </a:r>
            <a:r>
              <a:rPr lang="en-US" altLang="zh-TW">
                <a:latin typeface="+mn-lt"/>
              </a:rPr>
              <a:t>. </a:t>
            </a:r>
            <a:br>
              <a:rPr lang="en-US" altLang="zh-TW">
                <a:latin typeface="+mn-lt"/>
              </a:rPr>
            </a:br>
            <a:r>
              <a:rPr lang="en-US" altLang="zh-TW">
                <a:latin typeface="+mn-lt"/>
              </a:rPr>
              <a:t>      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dirty="0">
                <a:latin typeface="+mn-lt"/>
              </a:rPr>
              <a:t>Deadline </a:t>
            </a:r>
            <a:r>
              <a:rPr lang="en-US" altLang="zh-TW">
                <a:latin typeface="+mn-lt"/>
              </a:rPr>
              <a:t>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05/19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11:59PM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39404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3863</TotalTime>
  <Words>611</Words>
  <Application>Microsoft Office PowerPoint</Application>
  <PresentationFormat>如螢幕大小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13</vt:i4>
      </vt:variant>
    </vt:vector>
  </HeadingPairs>
  <TitlesOfParts>
    <vt:vector size="32" baseType="lpstr"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Lab09 Pipeline</vt:lpstr>
      <vt:lpstr>Environmental preparation</vt:lpstr>
      <vt:lpstr>Lab09</vt:lpstr>
      <vt:lpstr>Lab09 - Naïve design</vt:lpstr>
      <vt:lpstr>Lab09 - Simple pipeline design</vt:lpstr>
      <vt:lpstr>Lab09 - Optimization</vt:lpstr>
      <vt:lpstr>Lab09 - Optimization</vt:lpstr>
      <vt:lpstr>Lab09 – Block diagram</vt:lpstr>
      <vt:lpstr>Score</vt:lpstr>
      <vt:lpstr>Demo result</vt:lpstr>
      <vt:lpstr>Demo result</vt:lpstr>
      <vt:lpstr>Lab Submission</vt:lpstr>
      <vt:lpstr>Command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柯立恆</cp:lastModifiedBy>
  <cp:revision>174</cp:revision>
  <cp:lastPrinted>2024-03-28T08:04:20Z</cp:lastPrinted>
  <dcterms:created xsi:type="dcterms:W3CDTF">2016-12-28T07:00:03Z</dcterms:created>
  <dcterms:modified xsi:type="dcterms:W3CDTF">2024-05-16T08:36:28Z</dcterms:modified>
</cp:coreProperties>
</file>