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  <p:sldMasterId id="2147483696" r:id="rId5"/>
    <p:sldMasterId id="2147483712" r:id="rId6"/>
    <p:sldMasterId id="2147483719" r:id="rId7"/>
    <p:sldMasterId id="2147483731" r:id="rId8"/>
    <p:sldMasterId id="2147483743" r:id="rId9"/>
    <p:sldMasterId id="2147483748" r:id="rId10"/>
  </p:sldMasterIdLst>
  <p:notesMasterIdLst>
    <p:notesMasterId r:id="rId22"/>
  </p:notesMasterIdLst>
  <p:sldIdLst>
    <p:sldId id="256" r:id="rId11"/>
    <p:sldId id="330" r:id="rId12"/>
    <p:sldId id="298" r:id="rId13"/>
    <p:sldId id="317" r:id="rId14"/>
    <p:sldId id="325" r:id="rId15"/>
    <p:sldId id="326" r:id="rId16"/>
    <p:sldId id="328" r:id="rId17"/>
    <p:sldId id="327" r:id="rId18"/>
    <p:sldId id="331" r:id="rId19"/>
    <p:sldId id="323" r:id="rId20"/>
    <p:sldId id="329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1E01-4B9A-9547-A674-2447FDE6B5D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C71A-923F-934B-B6C0-AD80C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40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73249" y="478789"/>
            <a:ext cx="237055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9" y="-69447"/>
            <a:ext cx="1642017" cy="132674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CA73AF6-D7C5-4244-A766-4459CEDED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3559" y="335282"/>
            <a:ext cx="1759641" cy="68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</a:t>
            </a:r>
            <a:endParaRPr kumimoji="0" lang="en-US" altLang="zh-TW" sz="2000" i="1" dirty="0">
              <a:solidFill>
                <a:srgbClr val="061244"/>
              </a:solidFill>
              <a:latin typeface="Arial Black" pitchFamily="34" charset="0"/>
            </a:endParaRPr>
          </a:p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3BA049-72F1-42E1-9FCF-145282D6D3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986B8-BBC7-4C83-BCEC-79640F50F0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5470" y="-34400"/>
            <a:ext cx="1457070" cy="1280271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B6D88EB-0892-4799-9427-51B8B120B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23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2609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043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00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409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69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28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853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344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3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4138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8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412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68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80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11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01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61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76821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3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1" y="6172200"/>
            <a:ext cx="21553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2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4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8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8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8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0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5717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2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6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4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1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0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8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5A0546-1417-411B-9C03-BD75F531D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40E62ED-D3F5-4980-85A8-BA4AE438B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CA6736-D0B3-4030-B950-D219EF3FFD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417C0E2-C180-4B8A-88E9-2734FDEBE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9C38ECC-5412-456D-BAA3-D94B7D391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9887032-5FD4-2FA3-CD84-DBA1D397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361" y="410357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F6B3963-BF49-A1E5-AE65-2E8696D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9398" r="18764" b="19265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7BD56FF8-18A0-C796-736E-815FAAC7E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8311" y="6245567"/>
            <a:ext cx="2715001" cy="3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 </a:t>
            </a: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5B1D37-9DAB-997F-D375-71C2499121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6" y="5825608"/>
            <a:ext cx="897119" cy="8896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BF76E9E-F8CF-5A6A-E937-59D44E8BE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722312"/>
            <a:ext cx="6477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63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998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7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915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9787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3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pp. </a:t>
            </a:r>
            <a:fld id="{7E1F9083-2D5E-4DCD-A8C7-6162BE6D0F1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49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082940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3461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3549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2388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20008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86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13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00989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51389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0154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456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3381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67467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7329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268807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7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0726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7719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972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6325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491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90855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2071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1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27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25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5646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19531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66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22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87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75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8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72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5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42140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28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832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8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9.ti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5FF0-1035-4120-B289-0E067ECF20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5999" y="-33252"/>
            <a:ext cx="11827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9824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2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2"/>
            <a:ext cx="7391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5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43712A9-8D67-40EC-9822-C1E663BD69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F129D0-2B03-4FBC-88F4-A3E47F161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29AE71-4DCF-4680-808B-D798ED89B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D648DC8-8E6C-475C-8A98-C76C95A3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6964A19-B399-4ADF-9B64-74B59BC9B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260881-E681-44F7-A292-5F273A330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09D7CA-AE5F-AB69-DF08-44530E55ACC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93" y="89980"/>
            <a:ext cx="836859" cy="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1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/>
          <a:p>
            <a:r>
              <a:rPr lang="en-US" altLang="zh-TW" dirty="0"/>
              <a:t>Digital Circuit and System</a:t>
            </a:r>
            <a:br>
              <a:rPr lang="en-US" altLang="zh-TW"/>
            </a:br>
            <a:r>
              <a:rPr lang="en-US" altLang="zh-TW"/>
              <a:t>Lab10 FPGA-LED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zh-TW" sz="1800">
                <a:solidFill>
                  <a:prstClr val="black"/>
                </a:solidFill>
              </a:rPr>
              <a:t>20240523</a:t>
            </a:r>
            <a:endParaRPr lang="en-US" altLang="zh-TW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TA: </a:t>
            </a:r>
            <a:r>
              <a:rPr lang="zh-TW" altLang="en-US" sz="1800" dirty="0">
                <a:solidFill>
                  <a:prstClr val="black"/>
                </a:solidFill>
                <a:latin typeface="DFKai-SB" panose="03000509000000000000" pitchFamily="49" charset="-120"/>
              </a:rPr>
              <a:t>柯立恆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Li-Heng(Billy), </a:t>
            </a:r>
            <a:r>
              <a:rPr lang="en-US" altLang="zh-TW" sz="1800" dirty="0" err="1">
                <a:solidFill>
                  <a:prstClr val="black"/>
                </a:solidFill>
              </a:rPr>
              <a:t>Ke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Institute of Electronics,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National Yang Ming </a:t>
            </a:r>
            <a:r>
              <a:rPr lang="en-US" altLang="zh-TW" sz="1800" dirty="0" err="1">
                <a:solidFill>
                  <a:prstClr val="black"/>
                </a:solidFill>
              </a:rPr>
              <a:t>Chiao</a:t>
            </a:r>
            <a:r>
              <a:rPr lang="en-US" altLang="zh-TW" sz="1800" dirty="0">
                <a:solidFill>
                  <a:prstClr val="black"/>
                </a:solidFill>
              </a:rPr>
              <a:t>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410397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B408-DCAB-7C4E-9FCA-5F7682F6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Lab Submission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275F-313A-2C41-9C28-1D98B066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Upload your bitstream file through the link we provided:</a:t>
            </a:r>
          </a:p>
          <a:p>
            <a:endParaRPr lang="en-US" altLang="zh-TW">
              <a:latin typeface="+mn-lt"/>
            </a:endParaRPr>
          </a:p>
          <a:p>
            <a:r>
              <a:rPr lang="en-US" altLang="zh-TW">
                <a:latin typeface="+mn-lt"/>
              </a:rPr>
              <a:t>Bit stream file’s address in your server account: /RAID2/COURSE/DCS/DCSXXX/Lab10/Lab10.runs/impl_1/LED.bit</a:t>
            </a:r>
          </a:p>
          <a:p>
            <a:endParaRPr lang="en-US" altLang="zh-TW">
              <a:latin typeface="+mn-lt"/>
            </a:endParaRPr>
          </a:p>
          <a:p>
            <a:r>
              <a:rPr lang="en-US" altLang="zh-TW">
                <a:latin typeface="+mn-lt"/>
              </a:rPr>
              <a:t>After you download your bitstream file, you need to modily the file’s name for submission.</a:t>
            </a:r>
          </a:p>
          <a:p>
            <a:endParaRPr lang="en-US" altLang="zh-TW">
              <a:latin typeface="+mn-lt"/>
            </a:endParaRPr>
          </a:p>
          <a:p>
            <a:r>
              <a:rPr lang="en-US" altLang="zh-TW">
                <a:latin typeface="+mn-lt"/>
              </a:rPr>
              <a:t>File name: DCS_lab10_groupXX_DCSYYY.bit, XX is your group number, YYY is your server account.</a:t>
            </a:r>
          </a:p>
          <a:p>
            <a:endParaRPr lang="en-US" altLang="zh-TW">
              <a:latin typeface="+mn-lt"/>
            </a:endParaRPr>
          </a:p>
          <a:p>
            <a:r>
              <a:rPr lang="en-US" altLang="zh-TW">
                <a:latin typeface="+mn-lt"/>
              </a:rPr>
              <a:t>Each student only needs to submit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one file.</a:t>
            </a:r>
            <a:br>
              <a:rPr lang="en-US" altLang="zh-TW">
                <a:latin typeface="+mn-lt"/>
              </a:rPr>
            </a:br>
            <a:r>
              <a:rPr lang="en-US" altLang="zh-TW">
                <a:latin typeface="+mn-lt"/>
              </a:rPr>
              <a:t>      </a:t>
            </a:r>
            <a:endParaRPr lang="en-US" altLang="zh-TW">
              <a:solidFill>
                <a:srgbClr val="FF0000"/>
              </a:solidFill>
              <a:latin typeface="+mn-lt"/>
            </a:endParaRPr>
          </a:p>
          <a:p>
            <a:r>
              <a:rPr lang="en-US" altLang="zh-TW">
                <a:latin typeface="+mn-lt"/>
              </a:rPr>
              <a:t>Deadline :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05/23 16:30PM.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3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B408-DCAB-7C4E-9FCA-5F7682F6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275F-313A-2C41-9C28-1D98B066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Function Validity</a:t>
            </a:r>
            <a:r>
              <a:rPr lang="en-US" altLang="zh-TW">
                <a:latin typeface="+mn-lt"/>
              </a:rPr>
              <a:t>: 100%</a:t>
            </a:r>
            <a:endParaRPr lang="en-US" altLang="zh-TW" dirty="0">
              <a:latin typeface="+mn-lt"/>
            </a:endParaRPr>
          </a:p>
          <a:p>
            <a:pPr lvl="1"/>
            <a:r>
              <a:rPr lang="en-US" altLang="zh-TW">
                <a:latin typeface="+mn-lt"/>
              </a:rPr>
              <a:t>The demo result on the fpga should be correct.</a:t>
            </a:r>
          </a:p>
          <a:p>
            <a:pPr lvl="1"/>
            <a:r>
              <a:rPr lang="en-US" altLang="zh-TW">
                <a:latin typeface="+mn-lt"/>
              </a:rPr>
              <a:t>Only students who are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present in ED428</a:t>
            </a:r>
            <a:r>
              <a:rPr lang="en-US" altLang="zh-TW">
                <a:latin typeface="+mn-lt"/>
              </a:rPr>
              <a:t> and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submit their bitstream files </a:t>
            </a:r>
            <a:r>
              <a:rPr lang="en-US" altLang="zh-TW">
                <a:latin typeface="+mn-lt"/>
              </a:rPr>
              <a:t>will receive points.</a:t>
            </a:r>
            <a:br>
              <a:rPr lang="en-US" altLang="zh-TW">
                <a:latin typeface="+mn-lt"/>
              </a:rPr>
            </a:br>
            <a:r>
              <a:rPr lang="en-US" altLang="zh-TW">
                <a:latin typeface="+mn-lt"/>
              </a:rPr>
              <a:t>      </a:t>
            </a:r>
            <a:endParaRPr lang="en-US" altLang="zh-TW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9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Environmental preparation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u="none" strike="noStrike" dirty="0">
                <a:effectLst/>
                <a:latin typeface="+mn-lt"/>
              </a:rPr>
              <a:t>type ‘</a:t>
            </a:r>
            <a:r>
              <a:rPr lang="en-US" altLang="zh-TW" b="0" i="0" u="none" strike="noStrike" dirty="0">
                <a:solidFill>
                  <a:srgbClr val="00B050"/>
                </a:solidFill>
                <a:effectLst/>
                <a:latin typeface="+mn-lt"/>
              </a:rPr>
              <a:t>yes</a:t>
            </a:r>
            <a:r>
              <a:rPr lang="en-US" altLang="zh-TW" b="0" i="0" u="none" strike="noStrike" dirty="0">
                <a:effectLst/>
                <a:latin typeface="+mn-lt"/>
              </a:rPr>
              <a:t>’ while you login the server</a:t>
            </a: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pPr marL="0" indent="0">
              <a:buNone/>
            </a:pPr>
            <a:endParaRPr lang="zh-TW" altLang="en-US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Extract files from TA’s directory (home directory)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zh-TW" b="1" dirty="0">
                <a:latin typeface="+mn-lt"/>
              </a:rPr>
              <a:t>tar -xvf ~DCSTA01</a:t>
            </a:r>
            <a:r>
              <a:rPr lang="en-US" altLang="zh-TW" b="1">
                <a:latin typeface="+mn-lt"/>
              </a:rPr>
              <a:t>/Lab10.tar</a:t>
            </a:r>
          </a:p>
          <a:p>
            <a:pPr lvl="1"/>
            <a:endParaRPr lang="en-US" altLang="zh-TW" b="1">
              <a:latin typeface="+mn-lt"/>
            </a:endParaRPr>
          </a:p>
          <a:p>
            <a:r>
              <a:rPr lang="en-US" altLang="zh-TW" b="1">
                <a:latin typeface="+mn-lt"/>
              </a:rPr>
              <a:t>Command to open Vivado:</a:t>
            </a:r>
          </a:p>
          <a:p>
            <a:pPr lvl="1"/>
            <a:r>
              <a:rPr lang="en-US" altLang="zh-TW" b="1">
                <a:latin typeface="+mn-lt"/>
              </a:rPr>
              <a:t>vivado</a:t>
            </a:r>
            <a:endParaRPr lang="en-US" altLang="zh-TW" b="1" dirty="0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60D864-4E3D-DF8E-A478-2D9CF63C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19" y="2166904"/>
            <a:ext cx="6886761" cy="12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FPGA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FPGA you will use in this Lab.</a:t>
            </a:r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pPr marL="0" indent="0">
              <a:buNone/>
            </a:pPr>
            <a:endParaRPr lang="zh-TW" altLang="en-US" dirty="0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9BA177-E68B-4635-AE5E-DBBDCAB02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8" r="7594"/>
          <a:stretch/>
        </p:blipFill>
        <p:spPr>
          <a:xfrm rot="16200000">
            <a:off x="1007018" y="1626117"/>
            <a:ext cx="4072466" cy="5324501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4B07FB84-2647-47B8-9344-A2E7AD966520}"/>
              </a:ext>
            </a:extLst>
          </p:cNvPr>
          <p:cNvSpPr/>
          <p:nvPr/>
        </p:nvSpPr>
        <p:spPr bwMode="auto">
          <a:xfrm>
            <a:off x="1439332" y="5041900"/>
            <a:ext cx="702735" cy="279400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7ECA9BB-885A-4DEC-9E42-0D23D5B052A1}"/>
              </a:ext>
            </a:extLst>
          </p:cNvPr>
          <p:cNvSpPr/>
          <p:nvPr/>
        </p:nvSpPr>
        <p:spPr bwMode="auto">
          <a:xfrm>
            <a:off x="1439333" y="5281083"/>
            <a:ext cx="228600" cy="385233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1AE2284-6D43-4EA5-AD3C-A0288E9925F2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 bwMode="auto">
          <a:xfrm flipV="1">
            <a:off x="2142067" y="2921000"/>
            <a:ext cx="3970866" cy="226060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D73F93-3B23-45C5-87A1-3489E07F6AB7}"/>
              </a:ext>
            </a:extLst>
          </p:cNvPr>
          <p:cNvSpPr txBox="1"/>
          <p:nvPr/>
        </p:nvSpPr>
        <p:spPr>
          <a:xfrm>
            <a:off x="6112933" y="2736334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For LED output’s form</a:t>
            </a:r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953EB7F-0257-4017-AD7A-27A3E0C9B2D8}"/>
              </a:ext>
            </a:extLst>
          </p:cNvPr>
          <p:cNvCxnSpPr>
            <a:stCxn id="7" idx="6"/>
          </p:cNvCxnSpPr>
          <p:nvPr/>
        </p:nvCxnSpPr>
        <p:spPr bwMode="auto">
          <a:xfrm flipV="1">
            <a:off x="1667933" y="5473699"/>
            <a:ext cx="4394200" cy="1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43C2FBA-9EA5-4199-B00B-8AB9D1C62D57}"/>
              </a:ext>
            </a:extLst>
          </p:cNvPr>
          <p:cNvSpPr txBox="1"/>
          <p:nvPr/>
        </p:nvSpPr>
        <p:spPr>
          <a:xfrm>
            <a:off x="6062133" y="5296984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For LED output’s freqency</a:t>
            </a:r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7C769A6-01A5-4B90-8A50-095783EFAE10}"/>
              </a:ext>
            </a:extLst>
          </p:cNvPr>
          <p:cNvSpPr/>
          <p:nvPr/>
        </p:nvSpPr>
        <p:spPr bwMode="auto">
          <a:xfrm>
            <a:off x="2074849" y="5087407"/>
            <a:ext cx="245533" cy="209551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440F83B-7201-4A90-BDCD-89976A2DD669}"/>
              </a:ext>
            </a:extLst>
          </p:cNvPr>
          <p:cNvCxnSpPr>
            <a:stCxn id="19" idx="6"/>
          </p:cNvCxnSpPr>
          <p:nvPr/>
        </p:nvCxnSpPr>
        <p:spPr bwMode="auto">
          <a:xfrm flipV="1">
            <a:off x="2320382" y="4538133"/>
            <a:ext cx="3741751" cy="65405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BB60C03-DED7-4730-AD9D-F0222293EEF2}"/>
              </a:ext>
            </a:extLst>
          </p:cNvPr>
          <p:cNvSpPr txBox="1"/>
          <p:nvPr/>
        </p:nvSpPr>
        <p:spPr>
          <a:xfrm>
            <a:off x="6112932" y="4353467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For LED output’s reset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80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Lab10 - I/O port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This Lab’s I/O port :</a:t>
            </a:r>
          </a:p>
          <a:p>
            <a:pPr lvl="1"/>
            <a:r>
              <a:rPr lang="en-US" altLang="zh-TW">
                <a:latin typeface="+mn-lt"/>
              </a:rPr>
              <a:t>4 button and 1 switch as input.</a:t>
            </a:r>
          </a:p>
          <a:p>
            <a:pPr lvl="1"/>
            <a:r>
              <a:rPr lang="en-US" altLang="zh-TW">
                <a:latin typeface="+mn-lt"/>
              </a:rPr>
              <a:t>4 LED as output</a:t>
            </a:r>
          </a:p>
          <a:p>
            <a:pPr lvl="1"/>
            <a:endParaRPr lang="en-US" altLang="zh-TW">
              <a:latin typeface="+mn-lt"/>
            </a:endParaRPr>
          </a:p>
          <a:p>
            <a:r>
              <a:rPr lang="en-US" altLang="zh-TW">
                <a:latin typeface="+mn-lt"/>
              </a:rPr>
              <a:t>Function :</a:t>
            </a:r>
          </a:p>
          <a:p>
            <a:pPr lvl="1"/>
            <a:r>
              <a:rPr lang="en-US" altLang="zh-TW">
                <a:latin typeface="+mn-lt"/>
              </a:rPr>
              <a:t>3 button control LED output’s form,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only one button can be pressed at a time</a:t>
            </a:r>
            <a:r>
              <a:rPr lang="en-US" altLang="zh-TW">
                <a:latin typeface="+mn-lt"/>
              </a:rPr>
              <a:t>.</a:t>
            </a:r>
          </a:p>
          <a:p>
            <a:pPr lvl="1"/>
            <a:r>
              <a:rPr lang="en-US" altLang="zh-TW">
                <a:latin typeface="+mn-lt"/>
              </a:rPr>
              <a:t>The right most button for LED output’s reset signal.</a:t>
            </a:r>
          </a:p>
          <a:p>
            <a:pPr lvl="1"/>
            <a:r>
              <a:rPr lang="en-US" altLang="zh-TW">
                <a:latin typeface="+mn-lt"/>
              </a:rPr>
              <a:t>1 switch control LED output’s frequency, when the switch is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turned up</a:t>
            </a:r>
            <a:r>
              <a:rPr lang="en-US" altLang="zh-TW">
                <a:latin typeface="+mn-lt"/>
              </a:rPr>
              <a:t>, the frequency should be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four times the original.</a:t>
            </a:r>
          </a:p>
          <a:p>
            <a:pPr lvl="1"/>
            <a:endParaRPr lang="en-US" altLang="zh-TW">
              <a:solidFill>
                <a:srgbClr val="FF0000"/>
              </a:solidFill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96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Lab10 – Frequency divider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Through count accumulation, read a certain bit of count as a new clock.</a:t>
            </a:r>
          </a:p>
          <a:p>
            <a:r>
              <a:rPr lang="en-US" altLang="zh-TW">
                <a:latin typeface="+mn-lt"/>
              </a:rPr>
              <a:t>If switch is 0, d_clk freqency is (clk frequency)/(2^25), otherwise d_clk is (clk frequency)/(2^23) (hit : using count[?] to generate d_clk).</a:t>
            </a:r>
          </a:p>
          <a:p>
            <a:r>
              <a:rPr lang="en-US" altLang="zh-TW">
                <a:latin typeface="+mn-lt"/>
              </a:rPr>
              <a:t>You can use a pre-declared count as a freqency divider.</a:t>
            </a: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720EF2-50CB-446D-AB9A-5A26ED45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04441"/>
            <a:ext cx="8060267" cy="281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5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Lab10 – constraint file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You need to follow the constraint file below to build your own constraint file.</a:t>
            </a: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67C9A9-FD42-495C-847E-32DCB89E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70" y="2218266"/>
            <a:ext cx="4025477" cy="43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Lab10 – LED output form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There are four different LED output forms.</a:t>
            </a:r>
          </a:p>
          <a:p>
            <a:r>
              <a:rPr lang="en-US" altLang="zh-TW">
                <a:latin typeface="+mn-lt"/>
              </a:rPr>
              <a:t>Don’t press any button(000), LED lights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from left to right</a:t>
            </a:r>
            <a:r>
              <a:rPr lang="en-US" altLang="zh-TW">
                <a:latin typeface="+mn-lt"/>
              </a:rPr>
              <a:t>:</a:t>
            </a:r>
          </a:p>
          <a:p>
            <a:endParaRPr lang="en-US" altLang="zh-TW">
              <a:latin typeface="+mn-lt"/>
            </a:endParaRPr>
          </a:p>
          <a:p>
            <a:r>
              <a:rPr lang="en-US" altLang="zh-TW">
                <a:latin typeface="+mn-lt"/>
              </a:rPr>
              <a:t>Press the left most button (100),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all LEDs are on</a:t>
            </a:r>
            <a:r>
              <a:rPr lang="en-US" altLang="zh-TW">
                <a:latin typeface="+mn-lt"/>
              </a:rPr>
              <a:t>:</a:t>
            </a:r>
          </a:p>
          <a:p>
            <a:pPr lvl="1"/>
            <a:endParaRPr lang="en-US" altLang="zh-TW" dirty="0">
              <a:latin typeface="+mn-lt"/>
            </a:endParaRPr>
          </a:p>
          <a:p>
            <a:r>
              <a:rPr lang="en-US" altLang="zh-TW">
                <a:latin typeface="+mn-lt"/>
              </a:rPr>
              <a:t>Press the second button from the left (010),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all LED are off</a:t>
            </a:r>
            <a:r>
              <a:rPr lang="en-US" altLang="zh-TW">
                <a:latin typeface="+mn-lt"/>
              </a:rPr>
              <a:t>:</a:t>
            </a:r>
          </a:p>
          <a:p>
            <a:endParaRPr lang="en-US" altLang="zh-TW">
              <a:latin typeface="+mn-lt"/>
            </a:endParaRPr>
          </a:p>
          <a:p>
            <a:r>
              <a:rPr lang="en-US" altLang="zh-TW">
                <a:latin typeface="+mn-lt"/>
              </a:rPr>
              <a:t>Press the third button from the left (001), LED lights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from right to left</a:t>
            </a:r>
            <a:r>
              <a:rPr lang="en-US" altLang="zh-TW">
                <a:latin typeface="+mn-lt"/>
              </a:rPr>
              <a:t>:</a:t>
            </a:r>
          </a:p>
          <a:p>
            <a:endParaRPr lang="en-US" altLang="zh-TW">
              <a:latin typeface="+mn-lt"/>
            </a:endParaRPr>
          </a:p>
          <a:p>
            <a:r>
              <a:rPr lang="en-US" altLang="zh-TW">
                <a:latin typeface="+mn-lt"/>
              </a:rPr>
              <a:t>Press the right most button, LED lights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will return to default stage</a:t>
            </a:r>
            <a:r>
              <a:rPr lang="en-US" altLang="zh-TW">
                <a:latin typeface="+mn-lt"/>
              </a:rPr>
              <a:t>:</a:t>
            </a:r>
          </a:p>
          <a:p>
            <a:endParaRPr lang="en-US" altLang="zh-TW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062990F-EE5C-46FC-AB0F-0EC21A1B8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2412000"/>
            <a:ext cx="1142399" cy="28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B2B6355-8813-419D-91A9-C3085404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16" y="2439438"/>
            <a:ext cx="1142399" cy="288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7C6ECAD-19EE-41E9-9B88-A68743009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232" y="2439438"/>
            <a:ext cx="1095528" cy="28579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99F60DB-429B-4000-9058-F0CED4F95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477" y="2423736"/>
            <a:ext cx="1095528" cy="27626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7D22E37-F352-41AD-91A0-B42E3146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22" y="2412000"/>
            <a:ext cx="1142399" cy="288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7108AA4-C447-4932-BDE7-7AD7DA650AFC}"/>
              </a:ext>
            </a:extLst>
          </p:cNvPr>
          <p:cNvCxnSpPr/>
          <p:nvPr/>
        </p:nvCxnSpPr>
        <p:spPr bwMode="auto">
          <a:xfrm>
            <a:off x="2042399" y="2581400"/>
            <a:ext cx="3287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87C73BC-38C4-44E0-A352-5E3AEBBB9D3A}"/>
              </a:ext>
            </a:extLst>
          </p:cNvPr>
          <p:cNvCxnSpPr/>
          <p:nvPr/>
        </p:nvCxnSpPr>
        <p:spPr bwMode="auto">
          <a:xfrm>
            <a:off x="6362005" y="2582333"/>
            <a:ext cx="3287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7E67286-D2AF-47C1-ACB7-E85C830C3AD0}"/>
              </a:ext>
            </a:extLst>
          </p:cNvPr>
          <p:cNvCxnSpPr/>
          <p:nvPr/>
        </p:nvCxnSpPr>
        <p:spPr bwMode="auto">
          <a:xfrm>
            <a:off x="4937760" y="2589866"/>
            <a:ext cx="3287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E81BBEA-897A-4CAD-9385-A03033D54B72}"/>
              </a:ext>
            </a:extLst>
          </p:cNvPr>
          <p:cNvCxnSpPr/>
          <p:nvPr/>
        </p:nvCxnSpPr>
        <p:spPr bwMode="auto">
          <a:xfrm>
            <a:off x="3513515" y="2582333"/>
            <a:ext cx="3287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AFF99A1-C494-4A5E-B9D0-B24CD4AEF5E4}"/>
              </a:ext>
            </a:extLst>
          </p:cNvPr>
          <p:cNvSpPr txBox="1"/>
          <p:nvPr/>
        </p:nvSpPr>
        <p:spPr>
          <a:xfrm>
            <a:off x="7833121" y="23888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……</a:t>
            </a:r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8A1283A-FD19-4B63-B410-633EBBA3C1A4}"/>
              </a:ext>
            </a:extLst>
          </p:cNvPr>
          <p:cNvCxnSpPr/>
          <p:nvPr/>
        </p:nvCxnSpPr>
        <p:spPr bwMode="auto">
          <a:xfrm>
            <a:off x="2024107" y="3290368"/>
            <a:ext cx="3287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C55720B-B873-4315-A786-A8BDC003A51E}"/>
              </a:ext>
            </a:extLst>
          </p:cNvPr>
          <p:cNvSpPr txBox="1"/>
          <p:nvPr/>
        </p:nvSpPr>
        <p:spPr>
          <a:xfrm>
            <a:off x="3513515" y="3118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……</a:t>
            </a:r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9D6A3E85-CDCF-427D-96B9-833DC41FB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99" y="3848736"/>
            <a:ext cx="1124107" cy="276264"/>
          </a:xfrm>
          <a:prstGeom prst="rect">
            <a:avLst/>
          </a:prstGeom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83A1AA9-7A50-4BD4-99BD-0A61B51A27AC}"/>
              </a:ext>
            </a:extLst>
          </p:cNvPr>
          <p:cNvCxnSpPr/>
          <p:nvPr/>
        </p:nvCxnSpPr>
        <p:spPr bwMode="auto">
          <a:xfrm>
            <a:off x="2024107" y="3986868"/>
            <a:ext cx="3287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圖片 29">
            <a:extLst>
              <a:ext uri="{FF2B5EF4-FFF2-40B4-BE49-F238E27FC236}">
                <a16:creationId xmlns:a16="http://schemas.microsoft.com/office/drawing/2014/main" id="{4960674C-2335-489F-88AB-0F40FC66A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408" y="3857202"/>
            <a:ext cx="1124107" cy="276264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B1AB60-2B9A-44A8-88A6-C2817524A09D}"/>
              </a:ext>
            </a:extLst>
          </p:cNvPr>
          <p:cNvSpPr txBox="1"/>
          <p:nvPr/>
        </p:nvSpPr>
        <p:spPr>
          <a:xfrm>
            <a:off x="3513515" y="3802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……</a:t>
            </a:r>
            <a:endParaRPr lang="zh-TW" altLang="en-US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1D16D573-F88A-4052-A8AF-05192EB9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3130368"/>
            <a:ext cx="1142399" cy="2880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BBD597AD-7AC8-42CE-BF3E-A943CBA857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076" y="3150000"/>
            <a:ext cx="247685" cy="266737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E3CDB243-BEB2-4508-B984-49FF929D5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394" y="3151631"/>
            <a:ext cx="247685" cy="266737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F06942D-1BD2-4105-B060-7ADDBD096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4888" y="3151631"/>
            <a:ext cx="247685" cy="26673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88E5410-17A2-4A70-B1A3-00645EA7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08" y="3139368"/>
            <a:ext cx="1142399" cy="28800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0547BE56-2E0A-4D60-B7ED-79AAE71B4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6163" y="3150000"/>
            <a:ext cx="247685" cy="266737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4B13CC47-90CD-47B6-AC86-906CDF62F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072" y="3160631"/>
            <a:ext cx="247685" cy="266737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272E59E0-F3CA-4F4D-87E2-ECACA05AD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721" y="3168000"/>
            <a:ext cx="247685" cy="266737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07F4D738-9829-42A8-AA90-211083BA3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88" y="4539085"/>
            <a:ext cx="1095528" cy="276264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141945C6-F7AD-4C4B-8F00-717D0886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084" y="4563300"/>
            <a:ext cx="1095528" cy="28579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C9E962CC-9557-4288-8776-124E90E9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796" y="4563300"/>
            <a:ext cx="1142399" cy="28800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419FBC5-E917-4B92-B98A-3A707CB0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12" y="4539085"/>
            <a:ext cx="1142399" cy="288000"/>
          </a:xfrm>
          <a:prstGeom prst="rect">
            <a:avLst/>
          </a:prstGeom>
        </p:spPr>
      </p:pic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9966A62-CDE3-4451-BA0B-2FC895B1FB67}"/>
              </a:ext>
            </a:extLst>
          </p:cNvPr>
          <p:cNvCxnSpPr/>
          <p:nvPr/>
        </p:nvCxnSpPr>
        <p:spPr bwMode="auto">
          <a:xfrm>
            <a:off x="2024107" y="4706195"/>
            <a:ext cx="3287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2BF29A0-B8E6-4593-9399-9A657CD7BB3E}"/>
              </a:ext>
            </a:extLst>
          </p:cNvPr>
          <p:cNvCxnSpPr/>
          <p:nvPr/>
        </p:nvCxnSpPr>
        <p:spPr bwMode="auto">
          <a:xfrm>
            <a:off x="3513515" y="4706195"/>
            <a:ext cx="3287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D9CD63B0-2761-405F-AE70-4CA7E07026D1}"/>
              </a:ext>
            </a:extLst>
          </p:cNvPr>
          <p:cNvCxnSpPr/>
          <p:nvPr/>
        </p:nvCxnSpPr>
        <p:spPr bwMode="auto">
          <a:xfrm>
            <a:off x="4961195" y="4706195"/>
            <a:ext cx="3287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BAA048B-9D64-40B8-9DAE-E58DB8BAEED6}"/>
              </a:ext>
            </a:extLst>
          </p:cNvPr>
          <p:cNvCxnSpPr/>
          <p:nvPr/>
        </p:nvCxnSpPr>
        <p:spPr bwMode="auto">
          <a:xfrm>
            <a:off x="6432311" y="4696457"/>
            <a:ext cx="3287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圖片 53">
            <a:extLst>
              <a:ext uri="{FF2B5EF4-FFF2-40B4-BE49-F238E27FC236}">
                <a16:creationId xmlns:a16="http://schemas.microsoft.com/office/drawing/2014/main" id="{2FB63308-5FB1-46A0-846A-82794EC78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899" y="4548680"/>
            <a:ext cx="1095528" cy="276264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C1032640-B3C7-4E9D-99E7-1F3D94028BAB}"/>
              </a:ext>
            </a:extLst>
          </p:cNvPr>
          <p:cNvSpPr txBox="1"/>
          <p:nvPr/>
        </p:nvSpPr>
        <p:spPr>
          <a:xfrm>
            <a:off x="7845906" y="4511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……</a:t>
            </a:r>
            <a:endParaRPr lang="zh-TW" altLang="en-US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80B2E781-D443-4ADA-BA80-3FC1B4AE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7" y="5350114"/>
            <a:ext cx="114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9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Lab10 – Simulation result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Before your simulation, you need to modify the simulation setting as below:</a:t>
            </a:r>
            <a:endParaRPr lang="zh-TW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EB65C3C-BB2B-42E7-AC17-D54E64ACF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362" y="2209800"/>
            <a:ext cx="46652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22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Lab10 – Simulation result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Before actually using the fpga in the lab class, you must simulate it yourself and observe whether the waveform is correct.</a:t>
            </a:r>
          </a:p>
          <a:p>
            <a:pPr lvl="1"/>
            <a:r>
              <a:rPr lang="en-US" altLang="zh-TW">
                <a:latin typeface="+mn-lt"/>
              </a:rPr>
              <a:t>The testbench we provided will be a simple version. You can rewrite it yourself for more accurate verification.</a:t>
            </a:r>
            <a:endParaRPr lang="en-US" altLang="zh-TW" dirty="0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DD6262-6EEA-4044-93F2-18D0CA3C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8134"/>
            <a:ext cx="9144000" cy="13928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AAF2DCB-9DE6-43D0-BF41-D21295F0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4100"/>
            <a:ext cx="9144000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F038844F-7B3B-43AA-9D6F-B59BE23723A6}"/>
              </a:ext>
            </a:extLst>
          </p:cNvPr>
          <p:cNvSpPr/>
          <p:nvPr/>
        </p:nvSpPr>
        <p:spPr bwMode="auto">
          <a:xfrm>
            <a:off x="5223933" y="3813161"/>
            <a:ext cx="3259666" cy="632913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86FD293-A91B-4CE5-8248-6F5B1C29E2AD}"/>
              </a:ext>
            </a:extLst>
          </p:cNvPr>
          <p:cNvCxnSpPr>
            <a:cxnSpLocks/>
          </p:cNvCxnSpPr>
          <p:nvPr/>
        </p:nvCxnSpPr>
        <p:spPr bwMode="auto">
          <a:xfrm>
            <a:off x="7027333" y="4318000"/>
            <a:ext cx="0" cy="5461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96161"/>
      </p:ext>
    </p:extLst>
  </p:cSld>
  <p:clrMapOvr>
    <a:masterClrMapping/>
  </p:clrMapOvr>
</p:sld>
</file>

<file path=ppt/theme/theme1.xml><?xml version="1.0" encoding="utf-8"?>
<a:theme xmlns:a="http://schemas.openxmlformats.org/drawingml/2006/main" name="cer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ss" id="{3E8277A9-E828-429E-85EC-54CBAFB3E86A}" vid="{5C84C648-E0EA-4BCA-BAFB-5242954E76ED}"/>
    </a:ext>
  </a:extLst>
</a:theme>
</file>

<file path=ppt/theme/theme10.xml><?xml version="1.0" encoding="utf-8"?>
<a:theme xmlns:a="http://schemas.openxmlformats.org/drawingml/2006/main" name="2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ce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" id="{ED77366A-4126-4053-8FC3-907FF6DA654F}" vid="{28BE75BD-3A5F-48CE-B690-B3FDCB7FADF9}"/>
    </a:ext>
  </a:extLst>
</a:theme>
</file>

<file path=ppt/theme/theme7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8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9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ceress</Template>
  <TotalTime>3977</TotalTime>
  <Words>537</Words>
  <Application>Microsoft Office PowerPoint</Application>
  <PresentationFormat>如螢幕大小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10</vt:i4>
      </vt:variant>
      <vt:variant>
        <vt:lpstr>投影片標題</vt:lpstr>
      </vt:variant>
      <vt:variant>
        <vt:i4>11</vt:i4>
      </vt:variant>
    </vt:vector>
  </HeadingPairs>
  <TitlesOfParts>
    <vt:vector size="30" baseType="lpstr">
      <vt:lpstr>DFKai-SB</vt:lpstr>
      <vt:lpstr>DFKai-SB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ceress</vt:lpstr>
      <vt:lpstr>Access Lab</vt:lpstr>
      <vt:lpstr>1_Access Lab</vt:lpstr>
      <vt:lpstr>1_Blends</vt:lpstr>
      <vt:lpstr>1_Access</vt:lpstr>
      <vt:lpstr>cere</vt:lpstr>
      <vt:lpstr>2_Access Lab</vt:lpstr>
      <vt:lpstr>3_Access Lab</vt:lpstr>
      <vt:lpstr>2_Blends</vt:lpstr>
      <vt:lpstr>2_Access</vt:lpstr>
      <vt:lpstr>Digital Circuit and System Lab10 FPGA-LED</vt:lpstr>
      <vt:lpstr>Environmental preparation</vt:lpstr>
      <vt:lpstr>FPGA</vt:lpstr>
      <vt:lpstr>Lab10 - I/O port</vt:lpstr>
      <vt:lpstr>Lab10 – Frequency divider</vt:lpstr>
      <vt:lpstr>Lab10 – constraint file</vt:lpstr>
      <vt:lpstr>Lab10 – LED output form</vt:lpstr>
      <vt:lpstr>Lab10 – Simulation result</vt:lpstr>
      <vt:lpstr>Lab10 – Simulation result</vt:lpstr>
      <vt:lpstr>Lab Submission</vt:lpstr>
      <vt:lpstr>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Approximated Prediction Strategy - LazyConvPool (LCP)</dc:title>
  <dc:creator>簡伯丞</dc:creator>
  <cp:lastModifiedBy>柯立恆</cp:lastModifiedBy>
  <cp:revision>190</cp:revision>
  <cp:lastPrinted>2024-03-28T08:04:20Z</cp:lastPrinted>
  <dcterms:created xsi:type="dcterms:W3CDTF">2016-12-28T07:00:03Z</dcterms:created>
  <dcterms:modified xsi:type="dcterms:W3CDTF">2024-05-20T11:32:38Z</dcterms:modified>
</cp:coreProperties>
</file>