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Arim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jSTVpi/0NT/ecQyhR9Acc48XEt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Arim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rimo-italic.fntdata"/><Relationship Id="rId10" Type="http://schemas.openxmlformats.org/officeDocument/2006/relationships/slide" Target="slides/slide4.xml"/><Relationship Id="rId54" Type="http://schemas.openxmlformats.org/officeDocument/2006/relationships/font" Target="fonts/Arimo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Arim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5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5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50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9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7" name="Google Shape;97;p5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0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0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0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6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60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60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52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52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52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7;p52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5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8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" name="Google Shape;85;p58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" name="Google Shape;86;p5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" name="Google Shape;87;p58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58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58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58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48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48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4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4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47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4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47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mobaxterm.mobatek.net/" TargetMode="External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notepad-plus-plus.org/download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611560" y="2852936"/>
            <a:ext cx="79208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wentieth Century"/>
              <a:buNone/>
            </a:pP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53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 1</a:t>
            </a:r>
            <a:br>
              <a:rPr lang="en-US" sz="53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C++ BASICS &amp; LINUX</a:t>
            </a: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n-US" sz="1400"/>
              <a:t>UEE 1303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840"/>
              <a:buNone/>
            </a:pPr>
            <a:r>
              <a:rPr lang="en-US" sz="1400"/>
              <a:t>National Chiao Tung University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Arithmetic Precision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612648" y="1600200"/>
            <a:ext cx="815340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Examples: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/>
              <a:t>17 / 5  evaluates to 3 in C++!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Both operands are integers (Integer division)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/>
              <a:t>17.0 / 5 equals 3.4 in C++!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Highest-order operand is "double type“ (Double "precision" division) 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 sz="2400"/>
              <a:t>int intVar1 =1, intVar2=2; 	intVar1 / intVar2;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Result: 0! (Integer division)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Calculations done "one-by-one“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/>
              <a:t>1 / 2 / 3.0 / 4  performs 3 separate divisions.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First 🡺 1 / 2     equals 0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Then 🡺 0 / 3.0  equals 0.0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Then 🡺 0.0 / 4  equals 0.0!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So not necessarily sufficient to change just "one operand" in a large expression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Type Casting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0059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Casting for Variables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/>
              <a:t>C style 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200"/>
              <a:t>double dvar = </a:t>
            </a:r>
            <a:r>
              <a:rPr lang="en-US" sz="2200">
                <a:solidFill>
                  <a:srgbClr val="0070C0"/>
                </a:solidFill>
              </a:rPr>
              <a:t>(</a:t>
            </a:r>
            <a:r>
              <a:rPr lang="en-US" sz="2200">
                <a:solidFill>
                  <a:srgbClr val="00B050"/>
                </a:solidFill>
              </a:rPr>
              <a:t>double</a:t>
            </a:r>
            <a:r>
              <a:rPr lang="en-US" sz="2200">
                <a:solidFill>
                  <a:srgbClr val="0070C0"/>
                </a:solidFill>
              </a:rPr>
              <a:t>)</a:t>
            </a:r>
            <a:r>
              <a:rPr lang="en-US" sz="2200"/>
              <a:t> ivar;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/>
              <a:t>C++ style 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200"/>
              <a:t>double dvar = </a:t>
            </a:r>
            <a:r>
              <a:rPr lang="en-US" sz="2200">
                <a:solidFill>
                  <a:srgbClr val="0070C0"/>
                </a:solidFill>
              </a:rPr>
              <a:t>static_cast&lt;</a:t>
            </a:r>
            <a:r>
              <a:rPr lang="en-US" sz="2200">
                <a:solidFill>
                  <a:srgbClr val="00B050"/>
                </a:solidFill>
              </a:rPr>
              <a:t>double</a:t>
            </a:r>
            <a:r>
              <a:rPr lang="en-US" sz="2200">
                <a:solidFill>
                  <a:srgbClr val="0070C0"/>
                </a:solidFill>
              </a:rPr>
              <a:t>&gt;(</a:t>
            </a:r>
            <a:r>
              <a:rPr lang="en-US" sz="2200"/>
              <a:t>ivar</a:t>
            </a:r>
            <a:r>
              <a:rPr lang="en-US" sz="2200">
                <a:solidFill>
                  <a:srgbClr val="0070C0"/>
                </a:solidFill>
              </a:rPr>
              <a:t>)</a:t>
            </a:r>
            <a:r>
              <a:rPr lang="en-US" sz="2200"/>
              <a:t> ;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 sz="2200">
                <a:solidFill>
                  <a:srgbClr val="0070C0"/>
                </a:solidFill>
              </a:rPr>
              <a:t>static_cast&lt;</a:t>
            </a:r>
            <a:r>
              <a:rPr lang="en-US" sz="2200">
                <a:solidFill>
                  <a:srgbClr val="00B050"/>
                </a:solidFill>
              </a:rPr>
              <a:t>type</a:t>
            </a:r>
            <a:r>
              <a:rPr lang="en-US" sz="2200">
                <a:solidFill>
                  <a:srgbClr val="0070C0"/>
                </a:solidFill>
              </a:rPr>
              <a:t>&gt;(</a:t>
            </a:r>
            <a:r>
              <a:rPr lang="en-US" sz="2200"/>
              <a:t>expression</a:t>
            </a:r>
            <a:r>
              <a:rPr lang="en-US" sz="2200">
                <a:solidFill>
                  <a:srgbClr val="0070C0"/>
                </a:solidFill>
              </a:rPr>
              <a:t>) </a:t>
            </a:r>
            <a:endParaRPr sz="2200">
              <a:solidFill>
                <a:srgbClr val="0070C0"/>
              </a:solidFill>
            </a:endParaRPr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Two kinds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>
                <a:solidFill>
                  <a:srgbClr val="0070C0"/>
                </a:solidFill>
              </a:rPr>
              <a:t>implicit </a:t>
            </a:r>
            <a:r>
              <a:rPr lang="en-US"/>
              <a:t>— also called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“</a:t>
            </a:r>
            <a:r>
              <a:rPr lang="en-US">
                <a:solidFill>
                  <a:srgbClr val="0070C0"/>
                </a:solidFill>
              </a:rPr>
              <a:t>automatic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“</a:t>
            </a:r>
            <a:endParaRPr/>
          </a:p>
          <a:p>
            <a:pPr indent="-228669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done for you automatically</a:t>
            </a:r>
            <a:br>
              <a:rPr lang="en-US"/>
            </a:br>
            <a:r>
              <a:rPr lang="en-US" sz="2200"/>
              <a:t>17 / 5.5</a:t>
            </a:r>
            <a:br>
              <a:rPr lang="en-US" sz="2200"/>
            </a:br>
            <a:r>
              <a:rPr lang="en-US"/>
              <a:t>casting the 17 🡺 17.0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Char char="?"/>
            </a:pPr>
            <a:r>
              <a:rPr lang="en-US">
                <a:solidFill>
                  <a:srgbClr val="0070C0"/>
                </a:solidFill>
              </a:rPr>
              <a:t>explicit </a:t>
            </a:r>
            <a:r>
              <a:rPr lang="en-US"/>
              <a:t>type conversion</a:t>
            </a:r>
            <a:endParaRPr/>
          </a:p>
          <a:p>
            <a:pPr indent="-228673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85699"/>
              <a:buChar char="■"/>
            </a:pPr>
            <a:r>
              <a:rPr lang="en-US"/>
              <a:t>programmer specifies conversion with static_cast operator</a:t>
            </a:r>
            <a:br>
              <a:rPr lang="en-US"/>
            </a:br>
            <a:r>
              <a:rPr lang="en-US" sz="2200"/>
              <a:t>int m;</a:t>
            </a:r>
            <a:br>
              <a:rPr lang="en-US" sz="2200"/>
            </a:br>
            <a:r>
              <a:rPr lang="en-US" sz="2200"/>
              <a:t>static_cast&lt;double&gt;(m) / 5.5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Libraries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C++ standard libraries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Input/output, math, strings, …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</a:t>
            </a:r>
            <a:r>
              <a:rPr lang="en-US" sz="2000">
                <a:solidFill>
                  <a:srgbClr val="0070C0"/>
                </a:solidFill>
              </a:rPr>
              <a:t>#include &lt;Library_Name&gt;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directive to "add" contents of the specified library file to your program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called "preprocessor directive"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/>
              <a:t>Executes before compilation, and simply “copies” library file into your program file</a:t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Namespaces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Namespaces defined: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collection of name definitions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70C0"/>
                </a:solidFill>
              </a:rPr>
              <a:t>    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     #include &lt;iostream&gt;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     1. using namespace std; 	// avoid this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70C0"/>
                </a:solidFill>
              </a:rPr>
              <a:t>	cout&lt;&lt;“Hello world!”;</a:t>
            </a:r>
            <a:endParaRPr sz="2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70C0"/>
                </a:solidFill>
              </a:rPr>
              <a:t>     2. using std::cout;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70C0"/>
                </a:solidFill>
              </a:rPr>
              <a:t>	cout&lt;&lt;“Hello world!”;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70C0"/>
                </a:solidFill>
              </a:rPr>
              <a:t>     3. std::cout&lt;&lt;“Hello world!”;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includes entire standard library of name definitions</a:t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Console Input/Output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I/O objects </a:t>
            </a:r>
            <a:r>
              <a:rPr lang="en-US">
                <a:solidFill>
                  <a:srgbClr val="0070C0"/>
                </a:solidFill>
              </a:rPr>
              <a:t>cin </a:t>
            </a:r>
            <a:r>
              <a:rPr lang="en-US"/>
              <a:t>for input, </a:t>
            </a:r>
            <a:r>
              <a:rPr lang="en-US">
                <a:solidFill>
                  <a:srgbClr val="0070C0"/>
                </a:solidFill>
              </a:rPr>
              <a:t>cout </a:t>
            </a:r>
            <a:r>
              <a:rPr lang="en-US"/>
              <a:t>for output, </a:t>
            </a:r>
            <a:r>
              <a:rPr lang="en-US">
                <a:solidFill>
                  <a:srgbClr val="0070C0"/>
                </a:solidFill>
              </a:rPr>
              <a:t>cerr </a:t>
            </a:r>
            <a:r>
              <a:rPr lang="en-US"/>
              <a:t>for error output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Defined in the C++ library called &lt;iostream&gt;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Must have these lines (called </a:t>
            </a:r>
            <a:r>
              <a:rPr lang="en-US">
                <a:solidFill>
                  <a:srgbClr val="0070C0"/>
                </a:solidFill>
              </a:rPr>
              <a:t>pre-processor directives</a:t>
            </a:r>
            <a:r>
              <a:rPr lang="en-US"/>
              <a:t>) near start of file:</a:t>
            </a:r>
            <a:endParaRPr/>
          </a:p>
          <a:p>
            <a:pPr indent="0" lvl="1" marL="3657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0070C0"/>
                </a:solidFill>
              </a:rPr>
              <a:t>      #include &lt;iostream&gt;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      using namespace std;</a:t>
            </a:r>
            <a:r>
              <a:rPr lang="en-US" sz="2000"/>
              <a:t> </a:t>
            </a:r>
            <a:endParaRPr sz="2000"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Tells C++ compiler to use appropriate library so we can use the I/O objects cin, cout, cerr</a:t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Console Output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Any data can be outputted to display screen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Variables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Constants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Literals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Expressions (which can include all of above)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cout &lt;&lt; numberOfGames &lt;&lt; " games played.";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“value” of variable numberOfGames and literal string “games played.” are outputted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0070C0"/>
                </a:solidFill>
              </a:rPr>
              <a:t>Cascading</a:t>
            </a:r>
            <a:r>
              <a:rPr lang="en-US"/>
              <a:t>: multiple values in one cout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New lines in output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000"/>
              <a:t>cout &lt;&lt; </a:t>
            </a:r>
            <a:r>
              <a:rPr lang="en-US" sz="2000">
                <a:solidFill>
                  <a:srgbClr val="0070C0"/>
                </a:solidFill>
              </a:rPr>
              <a:t>"</a:t>
            </a:r>
            <a:r>
              <a:rPr lang="en-US" sz="2000"/>
              <a:t>Hello World</a:t>
            </a:r>
            <a:r>
              <a:rPr lang="en-US" sz="2000">
                <a:solidFill>
                  <a:srgbClr val="0070C0"/>
                </a:solidFill>
              </a:rPr>
              <a:t>\n"</a:t>
            </a:r>
            <a:r>
              <a:rPr lang="en-US" sz="2000"/>
              <a:t>;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000"/>
              <a:t>cout &lt;&lt; "Hello World" &lt;&lt;</a:t>
            </a:r>
            <a:r>
              <a:rPr lang="en-US" sz="2000">
                <a:solidFill>
                  <a:srgbClr val="0070C0"/>
                </a:solidFill>
              </a:rPr>
              <a:t> endl</a:t>
            </a:r>
            <a:r>
              <a:rPr lang="en-US" sz="2000"/>
              <a:t>;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Console Input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cin &gt;&gt; num;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waits on-screen for keyboard entry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value entered at keyboard is "assigned" to num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"</a:t>
            </a:r>
            <a:r>
              <a:rPr lang="en-US">
                <a:solidFill>
                  <a:srgbClr val="0070C0"/>
                </a:solidFill>
              </a:rPr>
              <a:t>&gt;&gt;</a:t>
            </a:r>
            <a:r>
              <a:rPr lang="en-US"/>
              <a:t>" (extraction operator) points opposite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Think of it as "pointing toward where the data goes“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no literals allowed for cin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/>
              <a:t>Must input to a </a:t>
            </a:r>
            <a:r>
              <a:rPr lang="en-US">
                <a:solidFill>
                  <a:srgbClr val="0070C0"/>
                </a:solidFill>
              </a:rPr>
              <a:t>variable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cin &gt;&gt; 23; // compilation error!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Branch Mechanisms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0070C0"/>
                </a:solidFill>
              </a:rPr>
              <a:t>if-else</a:t>
            </a:r>
            <a:r>
              <a:rPr lang="en-US"/>
              <a:t> statements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Choice of two </a:t>
            </a:r>
            <a:r>
              <a:rPr lang="en-US">
                <a:solidFill>
                  <a:srgbClr val="0070C0"/>
                </a:solidFill>
              </a:rPr>
              <a:t>mutually exclusive </a:t>
            </a:r>
            <a:r>
              <a:rPr lang="en-US"/>
              <a:t>statements based on </a:t>
            </a:r>
            <a:r>
              <a:rPr lang="en-US">
                <a:solidFill>
                  <a:srgbClr val="00B050"/>
                </a:solidFill>
              </a:rPr>
              <a:t>condition expression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Syntax:</a:t>
            </a:r>
            <a:br>
              <a:rPr lang="en-US"/>
            </a:br>
            <a:br>
              <a:rPr lang="en-US"/>
            </a:br>
            <a:r>
              <a:rPr lang="en-US" sz="2000"/>
              <a:t>if(&lt;Boolean_expression&gt;){</a:t>
            </a:r>
            <a:br>
              <a:rPr lang="en-US" sz="2000"/>
            </a:br>
            <a:r>
              <a:rPr lang="en-US" sz="2000"/>
              <a:t>	&lt;true_statement&gt;</a:t>
            </a:r>
            <a:br>
              <a:rPr lang="en-US" sz="2000"/>
            </a:br>
            <a:r>
              <a:rPr lang="en-US" sz="2000"/>
              <a:t>}else{</a:t>
            </a:r>
            <a:br>
              <a:rPr lang="en-US" sz="2000"/>
            </a:br>
            <a:r>
              <a:rPr lang="en-US" sz="2000"/>
              <a:t>	&lt;false_statement&gt;</a:t>
            </a:r>
            <a:br>
              <a:rPr lang="en-US" sz="2000"/>
            </a:br>
            <a:r>
              <a:rPr lang="en-US" sz="2000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Multiway if-else (1/2)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Avoid “</a:t>
            </a:r>
            <a:r>
              <a:rPr lang="en-US" sz="2800">
                <a:solidFill>
                  <a:srgbClr val="0070C0"/>
                </a:solidFill>
              </a:rPr>
              <a:t>excessive</a:t>
            </a:r>
            <a:r>
              <a:rPr lang="en-US" sz="2800"/>
              <a:t>” indenting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Syntax :</a:t>
            </a:r>
            <a:endParaRPr sz="2800"/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8" y="2768722"/>
            <a:ext cx="8250237" cy="361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Multiway if-else (2/2)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Example :</a:t>
            </a:r>
            <a:endParaRPr sz="2800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5" y="2236108"/>
            <a:ext cx="8731250" cy="370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Grading policy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A: </a:t>
            </a:r>
            <a:endParaRPr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Hand in </a:t>
            </a:r>
            <a:r>
              <a:rPr b="1" i="1" lang="en-US" sz="1650"/>
              <a:t>on time </a:t>
            </a:r>
            <a:endParaRPr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Program can be </a:t>
            </a:r>
            <a:r>
              <a:rPr b="1" i="1" lang="en-US" sz="1650"/>
              <a:t>compiled</a:t>
            </a:r>
            <a:r>
              <a:rPr lang="en-US" sz="1650"/>
              <a:t>, and the answer is </a:t>
            </a:r>
            <a:r>
              <a:rPr b="1" i="1" lang="en-US" sz="1650"/>
              <a:t>right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B: </a:t>
            </a:r>
            <a:endParaRPr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Hand in </a:t>
            </a:r>
            <a:r>
              <a:rPr b="1" i="1" lang="en-US" sz="1650"/>
              <a:t>within a week</a:t>
            </a:r>
            <a:endParaRPr b="1" i="1" sz="1650"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Program can be </a:t>
            </a:r>
            <a:r>
              <a:rPr b="1" i="1" lang="en-US" sz="1650"/>
              <a:t>compiled</a:t>
            </a:r>
            <a:r>
              <a:rPr lang="en-US" sz="1650"/>
              <a:t>, and the answer is </a:t>
            </a:r>
            <a:r>
              <a:rPr b="1" i="1" lang="en-US" sz="1650"/>
              <a:t>right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C: </a:t>
            </a:r>
            <a:endParaRPr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Hand in </a:t>
            </a:r>
            <a:r>
              <a:rPr b="1" i="1" lang="en-US" sz="1650"/>
              <a:t>within a week</a:t>
            </a:r>
            <a:endParaRPr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Program can be </a:t>
            </a:r>
            <a:r>
              <a:rPr b="1" i="1" lang="en-US" sz="1650"/>
              <a:t>compiled</a:t>
            </a:r>
            <a:r>
              <a:rPr lang="en-US" sz="1650"/>
              <a:t>, but the answer is </a:t>
            </a:r>
            <a:r>
              <a:rPr b="1" i="1" lang="en-US" sz="1650"/>
              <a:t>wrong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0: </a:t>
            </a:r>
            <a:endParaRPr/>
          </a:p>
          <a:p>
            <a:pPr indent="-285749" lvl="1" marL="65151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55"/>
              <a:buFont typeface="Noto Sans Symbols"/>
              <a:buChar char="●"/>
            </a:pPr>
            <a:r>
              <a:rPr lang="en-US" sz="1650"/>
              <a:t>Hand in more than one week, or program can not be compiled, or copy</a:t>
            </a:r>
            <a:endParaRPr sz="1650"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Switch Statement (1/3)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Controlling expression </a:t>
            </a:r>
            <a:r>
              <a:rPr lang="en-US" sz="2400">
                <a:solidFill>
                  <a:srgbClr val="FF0000"/>
                </a:solidFill>
              </a:rPr>
              <a:t>MUST</a:t>
            </a:r>
            <a:r>
              <a:rPr lang="en-US" sz="2400"/>
              <a:t> return an </a:t>
            </a:r>
            <a:r>
              <a:rPr lang="en-US" sz="2400">
                <a:solidFill>
                  <a:srgbClr val="0070C0"/>
                </a:solidFill>
              </a:rPr>
              <a:t>integral</a:t>
            </a:r>
            <a:r>
              <a:rPr lang="en-US" sz="2400"/>
              <a:t> value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000"/>
              <a:t>OK: char, int, bool, enum </a:t>
            </a:r>
            <a:endParaRPr sz="2000"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000"/>
              <a:t>not OK: float, double, …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Case labels must also be integral values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0070C0"/>
                </a:solidFill>
              </a:rPr>
              <a:t>break</a:t>
            </a:r>
            <a:r>
              <a:rPr lang="en-US" sz="2400"/>
              <a:t> and </a:t>
            </a:r>
            <a:r>
              <a:rPr lang="en-US" sz="2400">
                <a:solidFill>
                  <a:srgbClr val="0070C0"/>
                </a:solidFill>
              </a:rPr>
              <a:t>default</a:t>
            </a:r>
            <a:r>
              <a:rPr lang="en-US" sz="2400"/>
              <a:t> are optional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Execution “</a:t>
            </a:r>
            <a:r>
              <a:rPr lang="en-US" sz="2400">
                <a:solidFill>
                  <a:srgbClr val="0070C0"/>
                </a:solidFill>
              </a:rPr>
              <a:t>falls thru</a:t>
            </a:r>
            <a:r>
              <a:rPr lang="en-US" sz="2400"/>
              <a:t>” until </a:t>
            </a:r>
            <a:r>
              <a:rPr lang="en-US" sz="2400">
                <a:solidFill>
                  <a:srgbClr val="00B050"/>
                </a:solidFill>
              </a:rPr>
              <a:t>break</a:t>
            </a:r>
            <a:endParaRPr sz="2400">
              <a:solidFill>
                <a:srgbClr val="00B050"/>
              </a:solidFill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810" y="4216998"/>
            <a:ext cx="4317594" cy="264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Switch Statement (2/3)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Syntax :</a:t>
            </a:r>
            <a:endParaRPr sz="2800"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20" y="2204355"/>
            <a:ext cx="7161722" cy="435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Switch Statement (3/3)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Example :</a:t>
            </a:r>
            <a:endParaRPr sz="2800"/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834" y="2219099"/>
            <a:ext cx="6528746" cy="458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Loops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612648" y="1600200"/>
            <a:ext cx="81534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3 Types of loops in C++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-US" sz="2500"/>
              <a:t>while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-US" sz="2500"/>
              <a:t>do-while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always enters the loop body at least once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-US" sz="2500"/>
              <a:t>for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appropriate for “counting” loops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while Loop Syntax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893" y="1672835"/>
            <a:ext cx="7266214" cy="506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do-while Loop Syntax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1677084"/>
            <a:ext cx="8520113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for Loop Syntax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815" y="1599974"/>
            <a:ext cx="6128784" cy="498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ctrTitle"/>
          </p:nvPr>
        </p:nvSpPr>
        <p:spPr>
          <a:xfrm>
            <a:off x="1645915" y="2320506"/>
            <a:ext cx="7003504" cy="1347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/>
              <a:t>SPECIAL TOPIC - LINUX</a:t>
            </a:r>
            <a:endParaRPr/>
          </a:p>
        </p:txBody>
      </p:sp>
      <p:sp>
        <p:nvSpPr>
          <p:cNvPr id="276" name="Google Shape;276;p28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Remote Access - MobaXTerm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u="sng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http://mobaxterm.mobatek.net</a:t>
            </a:r>
            <a:endParaRPr u="sng">
              <a:solidFill>
                <a:srgbClr val="002060"/>
              </a:solidFill>
            </a:endParaRPr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■"/>
            </a:pPr>
            <a:r>
              <a:rPr lang="en-US"/>
              <a:t>-&gt;Download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■"/>
            </a:pPr>
            <a:r>
              <a:rPr lang="en-US"/>
              <a:t>-&gt;Home Edition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■"/>
            </a:pPr>
            <a:r>
              <a:rPr lang="en-US"/>
              <a:t>-&gt;(Portable/Installer Edition)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104" y="3573016"/>
            <a:ext cx="4392488" cy="267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Workstation IP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638067" y="1692479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u="sng"/>
              <a:t>140.113.212.154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87" y="2208765"/>
            <a:ext cx="7306287" cy="425388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/>
          <p:nvPr/>
        </p:nvSpPr>
        <p:spPr>
          <a:xfrm>
            <a:off x="276953" y="2559351"/>
            <a:ext cx="838783" cy="50205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42729" y="2351479"/>
            <a:ext cx="268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5147" y="2973178"/>
            <a:ext cx="5522702" cy="373138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1734598" y="3100258"/>
            <a:ext cx="677994" cy="54642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492831" y="3061410"/>
            <a:ext cx="268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2638521" y="3800212"/>
            <a:ext cx="918411" cy="60400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267383" y="3800212"/>
            <a:ext cx="1212026" cy="60400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2370073" y="3773765"/>
            <a:ext cx="268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3995406" y="3773765"/>
            <a:ext cx="268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Lab time : 18:30 – 21:20 every Monday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Classroom : computer PC02, PC03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Brief introduction before every lab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Homework deadline is next Monday.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Login</a:t>
            </a: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Type your password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Remember to change your password by using this command : passwd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28" y="3414494"/>
            <a:ext cx="7824836" cy="1627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Command Line Interface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323528" y="1988840"/>
            <a:ext cx="295124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FF0000"/>
                </a:solidFill>
              </a:rPr>
              <a:t>Username</a:t>
            </a:r>
            <a:endParaRPr>
              <a:solidFill>
                <a:srgbClr val="FF0000"/>
              </a:solidFill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7C5F1D"/>
                </a:solidFill>
              </a:rPr>
              <a:t>Machine Name</a:t>
            </a:r>
            <a:endParaRPr>
              <a:solidFill>
                <a:srgbClr val="7C5F1D"/>
              </a:solidFill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0070C0"/>
                </a:solidFill>
              </a:rPr>
              <a:t>Path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[~] = Home directory</a:t>
            </a:r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1518" y="1712422"/>
            <a:ext cx="3289228" cy="423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Linux Basics – commands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612648" y="1600200"/>
            <a:ext cx="815340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59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ls  : see files in the current directory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ls –n : see files in detail</a:t>
            </a:r>
            <a:endParaRPr/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cd &lt;directory_name&gt; : enter the directory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cd .. : enter the upper directory </a:t>
            </a:r>
            <a:endParaRPr/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mkdir &lt;new_directory_name&gt; : create new directory</a:t>
            </a:r>
            <a:endParaRPr/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rm &lt;file_name&gt; : remove file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rm –r &lt;directory_name&gt; : remove directory </a:t>
            </a:r>
            <a:endParaRPr/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cp &lt;file_name&gt; &lt;directory_name/file_name&gt;: </a:t>
            </a:r>
            <a:br>
              <a:rPr lang="en-US"/>
            </a:br>
            <a:r>
              <a:rPr lang="en-US"/>
              <a:t>copy file to the directory</a:t>
            </a:r>
            <a:endParaRPr/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mv &lt;file_name&gt; &lt;directory_name/file_name&gt;:</a:t>
            </a:r>
            <a:br>
              <a:rPr lang="en-US"/>
            </a:br>
            <a:r>
              <a:rPr lang="en-US"/>
              <a:t>move file to the directory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 - ls,mkdir,cd,cp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1942642" y="1666184"/>
            <a:ext cx="593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ls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1992844" y="2635442"/>
            <a:ext cx="214184" cy="3523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1992844" y="3780768"/>
            <a:ext cx="214184" cy="3523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1986792" y="5028400"/>
            <a:ext cx="214184" cy="3523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6690532" y="2373361"/>
            <a:ext cx="81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rm 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2411535" y="2613876"/>
            <a:ext cx="81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mkdir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2511331" y="3739325"/>
            <a:ext cx="81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cd 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2513021" y="4956982"/>
            <a:ext cx="81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cp 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6228184" y="2445550"/>
            <a:ext cx="214184" cy="3523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4689348" y="4465932"/>
            <a:ext cx="369878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  .    : the current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tab : when you are typing a existing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 you can press tab to let the system finish the typing</a:t>
            </a:r>
            <a:endParaRPr b="0" i="0" sz="18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91" y="2195520"/>
            <a:ext cx="37814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238" y="3148507"/>
            <a:ext cx="4019100" cy="43029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/>
          <p:nvPr/>
        </p:nvSpPr>
        <p:spPr>
          <a:xfrm>
            <a:off x="2652799" y="3268263"/>
            <a:ext cx="729412" cy="41562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729" y="4504849"/>
            <a:ext cx="3286125" cy="37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238" y="5616612"/>
            <a:ext cx="4135503" cy="70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89348" y="2986850"/>
            <a:ext cx="39052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Linux Basics – commands (III)</a:t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man &lt;Command&gt; : Read the manual of command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tar : Compress/Decompress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tar cvf &lt;file_name&gt; &lt;directory_name&gt; : Compress directory to file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tar xvf &lt;file_name&gt; : Decompress file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FF0000"/>
                </a:solidFill>
              </a:rPr>
              <a:t>passwd – change your password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clear – clear screen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touch – create a new file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Editor - VIM</a:t>
            </a:r>
            <a:endParaRPr/>
          </a:p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vim &lt;file_name&gt; : open the file or create new file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There are mainly 2  modes in VIM – </a:t>
            </a:r>
            <a:r>
              <a:rPr lang="en-US">
                <a:solidFill>
                  <a:srgbClr val="FF0000"/>
                </a:solidFill>
              </a:rPr>
              <a:t>Insert Mode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Command Mode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If you want to type anything you have to enter insert mode by pressing </a:t>
            </a: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or some other button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Now you can type and use your direction key to move your cursor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After you finish typing, press </a:t>
            </a:r>
            <a:r>
              <a:rPr lang="en-US">
                <a:solidFill>
                  <a:srgbClr val="FF0000"/>
                </a:solidFill>
              </a:rPr>
              <a:t>Esc</a:t>
            </a:r>
            <a:r>
              <a:rPr lang="en-US"/>
              <a:t> to quit insert mode and go back to command mode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Editor - VIM</a:t>
            </a:r>
            <a:endParaRPr/>
          </a:p>
        </p:txBody>
      </p:sp>
      <p:pic>
        <p:nvPicPr>
          <p:cNvPr id="359" name="Google Shape;35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55" y="2088860"/>
            <a:ext cx="4102161" cy="277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312" y="2088860"/>
            <a:ext cx="3658736" cy="278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1"/>
          <p:cNvSpPr/>
          <p:nvPr/>
        </p:nvSpPr>
        <p:spPr>
          <a:xfrm>
            <a:off x="4349790" y="3305263"/>
            <a:ext cx="736648" cy="5368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1"/>
          <p:cNvSpPr txBox="1"/>
          <p:nvPr/>
        </p:nvSpPr>
        <p:spPr>
          <a:xfrm>
            <a:off x="4349790" y="3934436"/>
            <a:ext cx="8388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C5F1D"/>
                </a:solidFill>
                <a:latin typeface="Arial"/>
                <a:ea typeface="Arial"/>
                <a:cs typeface="Arial"/>
                <a:sym typeface="Arial"/>
              </a:rPr>
              <a:t>Press i</a:t>
            </a:r>
            <a:endParaRPr b="0" i="0" sz="1400" u="none" cap="none" strike="noStrike">
              <a:solidFill>
                <a:srgbClr val="7C5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Editor - VIM (II)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612648" y="1600200"/>
            <a:ext cx="835184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You can now enter commands to save your file (Do not forget to press </a:t>
            </a:r>
            <a:r>
              <a:rPr lang="en-US">
                <a:solidFill>
                  <a:srgbClr val="FF0000"/>
                </a:solidFill>
              </a:rPr>
              <a:t>Enter</a:t>
            </a:r>
            <a:r>
              <a:rPr lang="en-US"/>
              <a:t>)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:w   -&gt; save your file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:wq -&gt; save and quit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:q  -&gt; quit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:q! -&gt; quit without saving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Editor – VIM (Advanced)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 command mode: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/&lt;string&gt; -&gt; find string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dd -&gt; delete current line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yy -&gt; copy current line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pp -&gt; paste copied lines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u -&gt; undo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Ctrl + r -&gt; redo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Ctrl + v -&gt; Block Select Mode (3</a:t>
            </a:r>
            <a:r>
              <a:rPr baseline="30000" lang="en-US"/>
              <a:t>rd</a:t>
            </a:r>
            <a:r>
              <a:rPr lang="en-US"/>
              <a:t> mode, Esc to quit, you can d, y, p your selected block)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The other option: Notepad++</a:t>
            </a:r>
            <a:endParaRPr/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https://notepad-plus-plus.org/downloads/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Choose the edition you desired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Plugins-&gt;Plugin Manager-&gt;NppFTP-&gt;Download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NppFTP-&gt;Show NppFTP Window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Settings-&gt;Profile Settings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Hostname:</a:t>
            </a:r>
            <a:r>
              <a:rPr lang="en-US" u="sng"/>
              <a:t>140.113.212.154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Connection type: SFTP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Outline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C++ basics 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Linux basics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Lab1 exercise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Compiler – g++</a:t>
            </a:r>
            <a:endParaRPr/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612648" y="1600200"/>
            <a:ext cx="8279832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Usage: g++ &lt;option&gt; &lt;file_name&gt; 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Options: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>
                <a:solidFill>
                  <a:srgbClr val="FF0000"/>
                </a:solidFill>
              </a:rPr>
              <a:t>-o &lt;file_name&gt; : Name the binary 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-std=&lt;standard&gt;  : Choose the language standard, for example -std=c++11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-c : Create object file instead of binary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-g : Debug Mode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Ex : g++ main.cpp -o lab1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Ex : g++ -std=c++11 main.cpp -o lab1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Linux Basics - Execute</a:t>
            </a:r>
            <a:endParaRPr/>
          </a:p>
        </p:txBody>
      </p:sp>
      <p:sp>
        <p:nvSpPr>
          <p:cNvPr id="392" name="Google Shape;392;p41"/>
          <p:cNvSpPr txBox="1"/>
          <p:nvPr>
            <p:ph idx="1" type="body"/>
          </p:nvPr>
        </p:nvSpPr>
        <p:spPr>
          <a:xfrm>
            <a:off x="612648" y="1600200"/>
            <a:ext cx="8153400" cy="47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Run the binary code in your current machine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FF0000"/>
                </a:solidFill>
              </a:rPr>
              <a:t>./&lt;executable binary&gt; &lt;parameters&gt;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>
                <a:solidFill>
                  <a:srgbClr val="FF0000"/>
                </a:solidFill>
              </a:rPr>
              <a:t>Example: ./lab1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FF0000"/>
                </a:solidFill>
              </a:rPr>
              <a:t>Ctrl+C : Terminate the program (infinite loop)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393" name="Google Shape;3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2780928"/>
            <a:ext cx="30765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Edit a file named “test.cpp”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vim test.cpp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Remember to use “:w” to save your file</a:t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686" y="3255755"/>
            <a:ext cx="41338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436" y="3841938"/>
            <a:ext cx="6041754" cy="252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Compile your file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g++ test.cpp –o test</a:t>
            </a:r>
            <a:endParaRPr/>
          </a:p>
        </p:txBody>
      </p:sp>
      <p:pic>
        <p:nvPicPr>
          <p:cNvPr id="408" name="Google Shape;4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258" y="2740140"/>
            <a:ext cx="7130278" cy="69934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3"/>
          <p:cNvSpPr/>
          <p:nvPr/>
        </p:nvSpPr>
        <p:spPr>
          <a:xfrm>
            <a:off x="679760" y="3089812"/>
            <a:ext cx="1224541" cy="551010"/>
          </a:xfrm>
          <a:prstGeom prst="ellipse">
            <a:avLst/>
          </a:prstGeom>
          <a:noFill/>
          <a:ln cap="flat" cmpd="sng" w="25400">
            <a:solidFill>
              <a:srgbClr val="B85B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258" y="3880692"/>
            <a:ext cx="4434806" cy="45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258" y="4929097"/>
            <a:ext cx="5001981" cy="64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Lab Exercise (1/2)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solidFill>
                  <a:srgbClr val="FF0000"/>
                </a:solidFill>
              </a:rPr>
              <a:t>Make a directory </a:t>
            </a:r>
            <a:r>
              <a:rPr lang="en-US" sz="2800"/>
              <a:t>for this lab named “lab1”.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Write a program named “</a:t>
            </a:r>
            <a:r>
              <a:rPr lang="en-US" sz="2800">
                <a:solidFill>
                  <a:srgbClr val="FF0000"/>
                </a:solidFill>
              </a:rPr>
              <a:t>StudentID_lab1.cpp</a:t>
            </a:r>
            <a:r>
              <a:rPr lang="en-US" sz="2800"/>
              <a:t>” in the directory.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-US" sz="2500"/>
              <a:t>Put in an integer, then you need to do prime factorization</a:t>
            </a:r>
            <a:endParaRPr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-US" sz="2500"/>
              <a:t>If this integer can be factorized by a prime more than one time, you don’t need to express it as the power of the prime</a:t>
            </a:r>
            <a:endParaRPr sz="2500"/>
          </a:p>
          <a:p>
            <a:pPr indent="-342900" lvl="1" marL="7086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en-US" sz="2500"/>
              <a:t>Terminate the program if you input 0</a:t>
            </a:r>
            <a:endParaRPr sz="25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Compile and run your program for demo.</a:t>
            </a:r>
            <a:endParaRPr/>
          </a:p>
          <a:p>
            <a:pPr indent="-163195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Lab Exercise (2/2)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Example :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24" name="Google Shape;4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012" y="2786062"/>
            <a:ext cx="36099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Ask TAs for demo 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Try your best to debug your code by yourself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Upload all your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new E3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Naming rule : studentID_lab1.cpp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C++ Identifiers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0059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An Identifier is a name of variables constant, …</a:t>
            </a:r>
            <a:endParaRPr/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A C++ identifier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Consists of a sequence of </a:t>
            </a:r>
            <a:r>
              <a:rPr lang="en-US">
                <a:solidFill>
                  <a:srgbClr val="0070C0"/>
                </a:solidFill>
              </a:rPr>
              <a:t>letters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digits</a:t>
            </a:r>
            <a:r>
              <a:rPr lang="en-US"/>
              <a:t>, and the underscore character ( </a:t>
            </a:r>
            <a:r>
              <a:rPr lang="en-US">
                <a:solidFill>
                  <a:srgbClr val="0070C0"/>
                </a:solidFill>
              </a:rPr>
              <a:t>_</a:t>
            </a:r>
            <a:r>
              <a:rPr lang="en-US"/>
              <a:t> ) 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Must start with either a letter or an underscore character  // </a:t>
            </a:r>
            <a:r>
              <a:rPr lang="en-US">
                <a:solidFill>
                  <a:srgbClr val="FF0000"/>
                </a:solidFill>
              </a:rPr>
              <a:t>avoid doing so </a:t>
            </a:r>
            <a:r>
              <a:rPr lang="en-US"/>
              <a:t>in general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Is </a:t>
            </a:r>
            <a:r>
              <a:rPr lang="en-US">
                <a:solidFill>
                  <a:srgbClr val="0070C0"/>
                </a:solidFill>
              </a:rPr>
              <a:t>case-sensitive</a:t>
            </a:r>
            <a:endParaRPr/>
          </a:p>
          <a:p>
            <a:pPr indent="-217855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>
                <a:solidFill>
                  <a:srgbClr val="0070C0"/>
                </a:solidFill>
              </a:rPr>
              <a:t>Keywords</a:t>
            </a:r>
            <a:r>
              <a:rPr lang="en-US"/>
              <a:t> are special identifiers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E.g., </a:t>
            </a:r>
            <a:r>
              <a:rPr lang="en-US">
                <a:solidFill>
                  <a:srgbClr val="0070C0"/>
                </a:solidFill>
              </a:rPr>
              <a:t>if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for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char</a:t>
            </a:r>
            <a:r>
              <a:rPr lang="en-US"/>
              <a:t>,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…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en-US"/>
              <a:t>Cannot be used for user-defined entities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C++ Variables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Variables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Its name is an identifier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is a </a:t>
            </a:r>
            <a:r>
              <a:rPr lang="en-US">
                <a:solidFill>
                  <a:srgbClr val="0070C0"/>
                </a:solidFill>
              </a:rPr>
              <a:t>memory location </a:t>
            </a:r>
            <a:r>
              <a:rPr lang="en-US"/>
              <a:t>to store data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Must be </a:t>
            </a:r>
            <a:r>
              <a:rPr lang="en-US">
                <a:solidFill>
                  <a:srgbClr val="0070C0"/>
                </a:solidFill>
              </a:rPr>
              <a:t>declared</a:t>
            </a:r>
            <a:r>
              <a:rPr lang="en-US"/>
              <a:t> before its use</a:t>
            </a:r>
            <a:br>
              <a:rPr lang="en-US"/>
            </a:br>
            <a:r>
              <a:rPr lang="en-US"/>
              <a:t>	</a:t>
            </a:r>
            <a:r>
              <a:rPr lang="en-US" sz="2200"/>
              <a:t>int number;                 // declaration &amp; definition</a:t>
            </a:r>
            <a:endParaRPr/>
          </a:p>
          <a:p>
            <a:pPr indent="0" lvl="1" marL="3657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540"/>
              <a:buNone/>
            </a:pPr>
            <a:r>
              <a:rPr lang="en-US" sz="2200"/>
              <a:t>	double width, length;  // declaration &amp; definition</a:t>
            </a:r>
            <a:endParaRPr/>
          </a:p>
          <a:p>
            <a:pPr indent="0" lvl="1" marL="3657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540"/>
              <a:buNone/>
            </a:pPr>
            <a:r>
              <a:rPr lang="en-US" sz="2200"/>
              <a:t>	</a:t>
            </a:r>
            <a:r>
              <a:rPr lang="en-US" sz="2200">
                <a:solidFill>
                  <a:srgbClr val="0070C0"/>
                </a:solidFill>
              </a:rPr>
              <a:t>extern</a:t>
            </a:r>
            <a:r>
              <a:rPr lang="en-US" sz="2200"/>
              <a:t> int count;         // declaration </a:t>
            </a:r>
            <a:r>
              <a:rPr lang="en-US" sz="2200">
                <a:solidFill>
                  <a:srgbClr val="0070C0"/>
                </a:solidFill>
              </a:rPr>
              <a:t>ONLY</a:t>
            </a:r>
            <a:r>
              <a:rPr lang="en-US" sz="2200"/>
              <a:t>, discuss later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Meaningful names!</a:t>
            </a:r>
            <a:endParaRPr/>
          </a:p>
          <a:p>
            <a:pPr indent="-457200" lvl="1" marL="8229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en-US"/>
              <a:t>Naming convention: starting with a lowercase letter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/>
              <a:t>E.g., weight, total_weight, 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Fundamental Data Types (1/2)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700808"/>
            <a:ext cx="8589963" cy="48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Fundamental Data Types (2/2)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772816"/>
            <a:ext cx="8761413" cy="4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mo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Constants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233082" y="1600200"/>
            <a:ext cx="8785412" cy="505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0070C0"/>
                </a:solidFill>
              </a:rPr>
              <a:t>  </a:t>
            </a:r>
            <a:r>
              <a:rPr lang="en-US" sz="2000">
                <a:solidFill>
                  <a:srgbClr val="0070C0"/>
                </a:solidFill>
              </a:rPr>
              <a:t>double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000"/>
              <a:t>money;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  money *= (1 + 0.05); //What is 0.05?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70C0"/>
                </a:solidFill>
              </a:rPr>
              <a:t>  const </a:t>
            </a:r>
            <a:r>
              <a:rPr lang="en-US" sz="2000"/>
              <a:t>double </a:t>
            </a:r>
            <a:r>
              <a:rPr lang="en-US" sz="2000">
                <a:solidFill>
                  <a:srgbClr val="0070C0"/>
                </a:solidFill>
              </a:rPr>
              <a:t>RATE</a:t>
            </a:r>
            <a:r>
              <a:rPr lang="en-US" sz="2000"/>
              <a:t> = 0.05; //all </a:t>
            </a:r>
            <a:r>
              <a:rPr lang="en-US" sz="2000">
                <a:solidFill>
                  <a:srgbClr val="0070C0"/>
                </a:solidFill>
              </a:rPr>
              <a:t>uppercase</a:t>
            </a:r>
            <a:r>
              <a:rPr lang="en-US" sz="2000"/>
              <a:t> letters</a:t>
            </a:r>
            <a:br>
              <a:rPr lang="en-US" sz="2000"/>
            </a:br>
            <a:r>
              <a:rPr lang="en-US" sz="2000"/>
              <a:t>  money *= (1 + RATE);  // better readability</a:t>
            </a:r>
            <a:br>
              <a:rPr lang="en-US" sz="2000"/>
            </a:br>
            <a:r>
              <a:rPr lang="en-US" sz="2000"/>
              <a:t>  RATE = 0.1;  // </a:t>
            </a:r>
            <a:r>
              <a:rPr lang="en-US" sz="2000">
                <a:solidFill>
                  <a:srgbClr val="FF0000"/>
                </a:solidFill>
              </a:rPr>
              <a:t>compilation error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rgbClr val="0070C0"/>
                </a:solidFill>
              </a:rPr>
              <a:t>Named</a:t>
            </a:r>
            <a:r>
              <a:rPr lang="en-US"/>
              <a:t> constants or </a:t>
            </a:r>
            <a:r>
              <a:rPr lang="en-US">
                <a:solidFill>
                  <a:srgbClr val="0070C0"/>
                </a:solidFill>
              </a:rPr>
              <a:t>declared</a:t>
            </a:r>
            <a:r>
              <a:rPr lang="en-US"/>
              <a:t> constants </a:t>
            </a:r>
            <a:br>
              <a:rPr lang="en-US"/>
            </a:br>
            <a:r>
              <a:rPr lang="en-US"/>
              <a:t>(e.g., RATE)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Better readability and maintainability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Char char="?"/>
            </a:pPr>
            <a:r>
              <a:rPr lang="en-US"/>
              <a:t>Change attempts result in </a:t>
            </a:r>
            <a:r>
              <a:rPr lang="en-US">
                <a:solidFill>
                  <a:srgbClr val="FF0000"/>
                </a:solidFill>
              </a:rPr>
              <a:t>compilation errors</a:t>
            </a:r>
            <a:r>
              <a:rPr lang="en-US"/>
              <a:t>!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Named constants </a:t>
            </a:r>
            <a:r>
              <a:rPr lang="en-US">
                <a:solidFill>
                  <a:srgbClr val="0070C0"/>
                </a:solidFill>
              </a:rPr>
              <a:t>MUST be initialized</a:t>
            </a:r>
            <a:br>
              <a:rPr lang="en-US"/>
            </a:br>
            <a:r>
              <a:rPr lang="en-US"/>
              <a:t>	</a:t>
            </a:r>
            <a:r>
              <a:rPr lang="en-US" sz="2000"/>
              <a:t>const int myWeight;  // </a:t>
            </a:r>
            <a:r>
              <a:rPr lang="en-US" sz="2000">
                <a:solidFill>
                  <a:srgbClr val="FF0000"/>
                </a:solidFill>
              </a:rPr>
              <a:t>compilation error</a:t>
            </a:r>
            <a:r>
              <a:rPr lang="en-US" sz="2000"/>
              <a:t>!</a:t>
            </a:r>
            <a:endParaRPr sz="2000"/>
          </a:p>
        </p:txBody>
      </p:sp>
      <p:cxnSp>
        <p:nvCxnSpPr>
          <p:cNvPr id="163" name="Google Shape;163;p10"/>
          <p:cNvCxnSpPr/>
          <p:nvPr/>
        </p:nvCxnSpPr>
        <p:spPr>
          <a:xfrm>
            <a:off x="324522" y="2394065"/>
            <a:ext cx="616804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2011-02-26T07:09:34Z</dcterms:created>
  <dc:creator>hslin</dc:creator>
</cp:coreProperties>
</file>