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RZUXFaLOYgQqZ3zRchDT3Ruox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Suppose that a is declared as follows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int a[4];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 of using a as a pointer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*a = 7; /*stores 7 in a[0]*/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*(a+2) = 12; /*stores 12 in a[2]*/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30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3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30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38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3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38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38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38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8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9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0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40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40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40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" name="Google Shape;51;p2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" name="Google Shape;52;p29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" name="Google Shape;53;p29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33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61;p33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" name="Google Shape;62;p33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" name="Google Shape;63;p33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7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28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2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2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27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2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27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1.jpg"/><Relationship Id="rId6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611560" y="2852936"/>
            <a:ext cx="792088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imes New Roman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3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4</a:t>
            </a:r>
            <a:br>
              <a:rPr lang="en-US" sz="53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POINTER &amp; DYNAMIC ARRAY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Department of Electronics Engineering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72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National Chiao Tung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Pass by pointer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4427984" y="4590848"/>
            <a:ext cx="2060476" cy="1280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20040" lvl="0" marL="32004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Result？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4320" lvl="1" marL="64008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 = 99.9 </a:t>
            </a:r>
            <a:endParaRPr b="0" i="0" sz="2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9550" lvl="0" marL="32004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584098" y="1772816"/>
            <a:ext cx="45720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  #include &lt;stdio.h&gt;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3  void somefunc(float* fl)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4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5      *fl = 99.9;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6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8  int 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9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     float fl=3.14;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     somefunc(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     cout&lt;&lt;fl;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 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15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20300" l="4426" r="8378" t="0"/>
          <a:stretch/>
        </p:blipFill>
        <p:spPr>
          <a:xfrm>
            <a:off x="4139952" y="1854544"/>
            <a:ext cx="4896544" cy="218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Pointers and Arrays (1/2)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◻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Pointers can point to array elements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int a[10], *p;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p = &amp;a[0];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8235" y="3717032"/>
            <a:ext cx="5347529" cy="176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Pointers and Arrays (2/2)</a:t>
            </a:r>
            <a:endParaRPr/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609600" y="1589567"/>
            <a:ext cx="8138864" cy="4431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20"/>
              <a:buChar char="◻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We can now access a[0] through p; for example, we can store the value 5 in a[0] by writing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int *p = &amp;a[0];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  *p = 5;</a:t>
            </a:r>
            <a:endParaRPr sz="2800"/>
          </a:p>
          <a:p>
            <a:pPr indent="-19812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92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033" y="4332329"/>
            <a:ext cx="5665933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Adding an Integer to a Pointer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648466" y="1772816"/>
            <a:ext cx="7992888" cy="4693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pointer addition :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*p,*q;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 = &amp;a[2];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wentieth Century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 = p + 3;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wentieth Century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+= 6;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*p=2;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842" y="2197138"/>
            <a:ext cx="3776663" cy="2902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834" y="5229200"/>
            <a:ext cx="4032448" cy="1253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/>
              <a:t>Combining the * and ++ Operators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612648" y="1600200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Because the prefix version of ++ takes precedence over *, the compiler sees this 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*++p = j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is equal to 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*(++p) = j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Compare *p++ &amp; *++p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*p++ 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increment p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*++p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increment p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30"/>
              <a:buNone/>
            </a:pPr>
            <a:r>
              <a:rPr i="1" lang="en-US" sz="1900">
                <a:latin typeface="Courier New"/>
                <a:ea typeface="Courier New"/>
                <a:cs typeface="Courier New"/>
                <a:sym typeface="Courier New"/>
              </a:rPr>
              <a:t>int *p = &amp;a[0];</a:t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30"/>
              <a:buNone/>
            </a:pPr>
            <a:r>
              <a:rPr i="1" lang="en-US" sz="1900">
                <a:latin typeface="Courier New"/>
                <a:ea typeface="Courier New"/>
                <a:cs typeface="Courier New"/>
                <a:sym typeface="Courier New"/>
              </a:rPr>
              <a:t>*p++ = 5  </a:t>
            </a:r>
            <a:r>
              <a:rPr lang="en-US" sz="1900"/>
              <a:t>or</a:t>
            </a:r>
            <a:r>
              <a:rPr i="1" lang="en-US" sz="1900">
                <a:latin typeface="Courier New"/>
                <a:ea typeface="Courier New"/>
                <a:cs typeface="Courier New"/>
                <a:sym typeface="Courier New"/>
              </a:rPr>
              <a:t> *p++ = 5 </a:t>
            </a:r>
            <a:r>
              <a:rPr lang="en-US" sz="1900"/>
              <a:t>means  </a:t>
            </a:r>
            <a:r>
              <a:rPr lang="en-US" sz="1900">
                <a:solidFill>
                  <a:schemeClr val="accent2"/>
                </a:solidFill>
              </a:rPr>
              <a:t>set a[0] = 5, then p points to a[1]</a:t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30"/>
              <a:buNone/>
            </a:pPr>
            <a:r>
              <a:rPr i="1" lang="en-US" sz="1900">
                <a:latin typeface="Courier New"/>
                <a:ea typeface="Courier New"/>
                <a:cs typeface="Courier New"/>
                <a:sym typeface="Courier New"/>
              </a:rPr>
              <a:t>*++p = 5  </a:t>
            </a:r>
            <a:r>
              <a:rPr lang="en-US" sz="1900"/>
              <a:t>or</a:t>
            </a:r>
            <a:r>
              <a:rPr i="1" lang="en-US" sz="1900">
                <a:latin typeface="Courier New"/>
                <a:ea typeface="Courier New"/>
                <a:cs typeface="Courier New"/>
                <a:sym typeface="Courier New"/>
              </a:rPr>
              <a:t> *(++p) = 5 </a:t>
            </a:r>
            <a:r>
              <a:rPr lang="en-US" sz="1900"/>
              <a:t>means  </a:t>
            </a:r>
            <a:r>
              <a:rPr lang="en-US" sz="1900">
                <a:solidFill>
                  <a:schemeClr val="accent2"/>
                </a:solidFill>
              </a:rPr>
              <a:t>p points to a[1], then set a[1]=5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/>
              <a:t>Using an Array Name as a Pointer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107504" y="1600200"/>
            <a:ext cx="9217024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                                                      Output: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336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336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336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general, </a:t>
            </a:r>
            <a:r>
              <a:rPr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a+i </a:t>
            </a: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same as </a:t>
            </a:r>
            <a:r>
              <a:rPr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&amp;a[i]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80"/>
              <a:buChar char="?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Both represent a pointer to element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Also, </a:t>
            </a:r>
            <a:r>
              <a:rPr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*(a+i)</a:t>
            </a: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equivalent to </a:t>
            </a:r>
            <a:r>
              <a:rPr lang="en-US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80"/>
              <a:buChar char="?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Both represent element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itself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204864"/>
            <a:ext cx="4172619" cy="188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9138" y="2420888"/>
            <a:ext cx="1383311" cy="3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Array Arguments (1/2)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612648" y="1628800"/>
            <a:ext cx="81534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0059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fact that </a:t>
            </a: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argument is treated as a pointer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has some important consequence</a:t>
            </a:r>
            <a:endParaRPr/>
          </a:p>
          <a:p>
            <a:pPr indent="-217855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59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example, the following function modifies an array by storing zero into each of its elements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void store_zeros(int a[], int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  int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  for(i = 0; i &lt; n; ++i)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      a[i]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17855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Array Arguments (2/2)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7"/>
          <p:cNvSpPr txBox="1"/>
          <p:nvPr>
            <p:ph idx="1" type="body"/>
          </p:nvPr>
        </p:nvSpPr>
        <p:spPr>
          <a:xfrm>
            <a:off x="612648" y="1628800"/>
            <a:ext cx="81534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Char char="◻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An array parameter can be declared as a pointer if desired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3000"/>
              <a:buChar char="◻"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store_zeros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could be defined as follows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void store_zeros(int *a, int 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int i;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for(i = 0; i &lt; n; ++i)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   *(a+i)=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{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int a[10];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store_zeros(&amp;a[0],10)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60000"/>
              <a:buChar char="◻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compiler </a:t>
            </a:r>
            <a:r>
              <a:rPr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treats </a:t>
            </a:r>
            <a:r>
              <a:rPr lang="en-US" sz="2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lang="en-US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lang="en-US" sz="2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*(a+i)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/>
              <a:t>Standard vs. Dynamic Arrays(1/2)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612648" y="1628800"/>
            <a:ext cx="8279832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Standard array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fixed dimensions for array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size for each dimension needs to be a constant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25"/>
              <a:buFont typeface="Noto Sans Symbols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must specified size first (estimate maximum, waste memory)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 Example: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const int MAX_SIXE = 1000000;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        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Array[Max_SIZE];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but what if we  only need 100 integer?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/>
              <a:t>Standard vs. Dynamic Arrays(2/2)</a:t>
            </a:r>
            <a:endParaRPr/>
          </a:p>
        </p:txBody>
      </p:sp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612648" y="1600200"/>
            <a:ext cx="8351840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Dynamic Array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size not specified at programming time (can grow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and shrink as needed)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determined while program running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endParaRPr/>
          </a:p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125760" y="1535644"/>
            <a:ext cx="8892480" cy="5113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🞐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Essentially, the computer's memory is made up of bytes. </a:t>
            </a:r>
            <a:endParaRPr/>
          </a:p>
          <a:p>
            <a:pPr indent="0" lvl="1" marL="36576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CC0000"/>
              </a:buClr>
              <a:buSzPts val="168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byte has a number, an address, associated with it.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Char char="🞐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byte has a unique </a:t>
            </a:r>
            <a:r>
              <a:rPr b="1" i="1" lang="en-US" sz="2400">
                <a:solidFill>
                  <a:srgbClr val="B85B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2" marL="7315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C0000"/>
              </a:buClr>
              <a:buSzPts val="1125"/>
              <a:buNone/>
            </a:pPr>
            <a:b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112" y="2564904"/>
            <a:ext cx="2520280" cy="38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Creating Dynamic Arrays</a:t>
            </a:r>
            <a:endParaRPr/>
          </a:p>
        </p:txBody>
      </p:sp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612648" y="1600200"/>
            <a:ext cx="8531352" cy="521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operator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dynamically allocate with pointer variable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treat like standard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None/>
            </a:pP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int size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cin &gt;&gt; size;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double  *ptr;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ptr = new double[size]; // contain size elements 				     	// of type double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Deleting Dynamic Arrays</a:t>
            </a:r>
            <a:endParaRPr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612648" y="16002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Allocate dynamically at run-time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 should be destroyed at run-time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Continue the previous 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……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ptr = new double[size];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……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//some processing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delete [] ptr;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de-allocate all memory for dynamic array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brackets [] indicate array is there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Font typeface="Noto Sans Symbols"/>
              <a:buChar char="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note that ptr still points there =&gt; dangling!</a:t>
            </a:r>
            <a:endParaRPr/>
          </a:p>
          <a:p>
            <a:pPr indent="-22860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25"/>
              <a:buFont typeface="Noto Sans Symbols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should add “ptr = NULL;” immediately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/>
              <a:t>Dynamic Multi-dimensional Arrays</a:t>
            </a:r>
            <a:endParaRPr b="1"/>
          </a:p>
        </p:txBody>
      </p:sp>
      <p:sp>
        <p:nvSpPr>
          <p:cNvPr id="285" name="Google Shape;285;p2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Multi-dimensional arrays are arrays of arrays</a:t>
            </a:r>
            <a:endParaRPr/>
          </a:p>
          <a:p>
            <a:pPr indent="-27432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750"/>
              <a:buChar char="?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Create a </a:t>
            </a:r>
            <a:r>
              <a:rPr lang="en-US" sz="25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size_r * size_c 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dynamic array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6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int **Array2D = new int*[size_r]; 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// every row has size_c coloumn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6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for(int i = 0; i &lt; size_r; i++) 	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6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    *(Array2D+i) = new int[size_c];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96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//or Array2D[i] = new int[size_c];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4357949"/>
            <a:ext cx="4955042" cy="227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Delete Dynamic Arrays</a:t>
            </a:r>
            <a:endParaRPr/>
          </a:p>
        </p:txBody>
      </p:sp>
      <p:sp>
        <p:nvSpPr>
          <p:cNvPr id="292" name="Google Shape;292;p2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Clean reversely from last allocated memory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for(int i = 0; i &lt; size_r;  i++)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    delete [] Array2D[i];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delete [] Array2D;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Array2D = NULL;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Exercise</a:t>
            </a:r>
            <a:endParaRPr b="1"/>
          </a:p>
        </p:txBody>
      </p:sp>
      <p:sp>
        <p:nvSpPr>
          <p:cNvPr id="298" name="Google Shape;298;p24"/>
          <p:cNvSpPr txBox="1"/>
          <p:nvPr>
            <p:ph idx="1" type="body"/>
          </p:nvPr>
        </p:nvSpPr>
        <p:spPr>
          <a:xfrm>
            <a:off x="519659" y="1493944"/>
            <a:ext cx="83394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6002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2000"/>
              <a:t>You will have </a:t>
            </a:r>
            <a:r>
              <a:rPr b="1" lang="en-US" sz="2000"/>
              <a:t>n</a:t>
            </a:r>
            <a:r>
              <a:rPr lang="en-US" sz="2000"/>
              <a:t> numbers and </a:t>
            </a:r>
            <a:r>
              <a:rPr b="1" lang="en-US" sz="2000"/>
              <a:t>q</a:t>
            </a:r>
            <a:r>
              <a:rPr lang="en-US" sz="2000"/>
              <a:t> times of queries. </a:t>
            </a:r>
            <a:r>
              <a:rPr lang="en-US" sz="2000"/>
              <a:t> </a:t>
            </a:r>
            <a:r>
              <a:rPr b="1" lang="en-US" sz="2000">
                <a:solidFill>
                  <a:srgbClr val="FF0000"/>
                </a:solidFill>
              </a:rPr>
              <a:t>(1&lt;= n,q &lt;=20)</a:t>
            </a:r>
            <a:endParaRPr sz="2000"/>
          </a:p>
          <a:p>
            <a:pPr indent="0" lvl="0" marL="16002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2000"/>
              <a:t>These </a:t>
            </a:r>
            <a:r>
              <a:rPr b="1" lang="en-US" sz="2000"/>
              <a:t>n</a:t>
            </a:r>
            <a:r>
              <a:rPr lang="en-US" sz="2000"/>
              <a:t> numbers are placed in an array which position starts from 1.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2000"/>
              <a:t>Each query includes two numbers </a:t>
            </a:r>
            <a:r>
              <a:rPr b="1" lang="en-US" sz="2000"/>
              <a:t>a, b</a:t>
            </a:r>
            <a:r>
              <a:rPr lang="en-US" sz="2000"/>
              <a:t> which indicate the range from position </a:t>
            </a:r>
            <a:r>
              <a:rPr b="1" lang="en-US" sz="2000"/>
              <a:t>a</a:t>
            </a:r>
            <a:r>
              <a:rPr lang="en-US" sz="2000"/>
              <a:t> to position </a:t>
            </a:r>
            <a:r>
              <a:rPr b="1" lang="en-US" sz="2000"/>
              <a:t>b</a:t>
            </a:r>
            <a:r>
              <a:rPr lang="en-US" sz="2000"/>
              <a:t>. </a:t>
            </a:r>
            <a:r>
              <a:rPr b="1" lang="en-US" sz="2000">
                <a:solidFill>
                  <a:srgbClr val="FF0000"/>
                </a:solidFill>
              </a:rPr>
              <a:t>(1&lt;= a,b &lt;=n)</a:t>
            </a:r>
            <a:endParaRPr b="1" sz="2000">
              <a:solidFill>
                <a:srgbClr val="FF0000"/>
              </a:solidFill>
            </a:endParaRPr>
          </a:p>
          <a:p>
            <a:pPr indent="0" lvl="0" marL="16002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2000"/>
              <a:t>The sum of a range indicates the sum of numbers from position </a:t>
            </a:r>
            <a:r>
              <a:rPr b="1" lang="en-US" sz="2000"/>
              <a:t>a</a:t>
            </a:r>
            <a:r>
              <a:rPr lang="en-US" sz="2000"/>
              <a:t> to position </a:t>
            </a:r>
            <a:r>
              <a:rPr b="1" lang="en-US" sz="2000"/>
              <a:t>b</a:t>
            </a:r>
            <a:r>
              <a:rPr lang="en-US" sz="2000"/>
              <a:t>.</a:t>
            </a:r>
            <a:endParaRPr/>
          </a:p>
          <a:p>
            <a:pPr indent="0" lvl="0" marL="16002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US" sz="2000"/>
              <a:t>The rules to sum up all the numbers are as follow.</a:t>
            </a:r>
            <a:endParaRPr/>
          </a:p>
          <a:p>
            <a:pPr indent="-342899" lvl="0" marL="464819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Font typeface="Noto Sans Symbols"/>
              <a:buChar char="◆"/>
            </a:pPr>
            <a:r>
              <a:rPr b="1" lang="en-US" sz="2000"/>
              <a:t>If a is bigger than b , you need to sum up the numbers from a to the end and  also the part from start to b.(blue part)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 sz="2000"/>
          </a:p>
          <a:p>
            <a:pPr indent="-342900" lvl="0" marL="45339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◆"/>
            </a:pPr>
            <a:r>
              <a:rPr b="1" lang="en-US" sz="2000"/>
              <a:t>If a is smaller than b you just need to sum up the numbers from a to b.(blue part)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 sz="2000"/>
          </a:p>
          <a:p>
            <a:pPr indent="-342900" lvl="0" marL="45339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◆"/>
            </a:pPr>
            <a:r>
              <a:rPr b="1" lang="en-US" sz="2000">
                <a:solidFill>
                  <a:schemeClr val="dk1"/>
                </a:solidFill>
              </a:rPr>
              <a:t>If a is equal to b, than there's only one number, and the number will be the sum.(blue part)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99" name="Google Shape;299;p24"/>
          <p:cNvPicPr preferRelativeResize="0"/>
          <p:nvPr/>
        </p:nvPicPr>
        <p:blipFill rotWithShape="1">
          <a:blip r:embed="rId3">
            <a:alphaModFix/>
          </a:blip>
          <a:srcRect b="17878" l="0" r="0" t="24827"/>
          <a:stretch/>
        </p:blipFill>
        <p:spPr>
          <a:xfrm>
            <a:off x="1022223" y="4004876"/>
            <a:ext cx="7743825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 rotWithShape="1">
          <a:blip r:embed="rId4">
            <a:alphaModFix/>
          </a:blip>
          <a:srcRect b="14849" l="0" r="0" t="19151"/>
          <a:stretch/>
        </p:blipFill>
        <p:spPr>
          <a:xfrm>
            <a:off x="1115568" y="4901277"/>
            <a:ext cx="6286500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568" y="5825110"/>
            <a:ext cx="48387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>
                <a:solidFill>
                  <a:srgbClr val="FF0000"/>
                </a:solidFill>
              </a:rPr>
              <a:t>Your task is finding the range from queries that has the maximum sum.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/>
              <a:t>Print the range and it's value.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b="1" lang="en-US">
                <a:solidFill>
                  <a:srgbClr val="FF0000"/>
                </a:solidFill>
              </a:rPr>
              <a:t>Please follow the output format in next page</a:t>
            </a:r>
            <a:endParaRPr b="1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objection of this exercise is to practice dynamic array, so you should use 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operator and 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07" name="Google Shape;307;p4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Exercise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Exercise</a:t>
            </a:r>
            <a:endParaRPr b="1"/>
          </a:p>
        </p:txBody>
      </p:sp>
      <p:sp>
        <p:nvSpPr>
          <p:cNvPr id="313" name="Google Shape;313;p2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612648" y="1600200"/>
            <a:ext cx="8153400" cy="51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：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000"/>
              <a:t>10 5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000"/>
              <a:t>7 1 19 14 8 14 20 10 3 8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000"/>
              <a:t>3 3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000"/>
              <a:t>10 1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000"/>
              <a:t>4 4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000"/>
              <a:t>8 1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000"/>
              <a:t>9 9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rPr lang="en-US" sz="2000"/>
              <a:t>Max_range: (8,1); Value: 28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Ask TAs for demo 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Try your best to debug your code by yourself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Upload all your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.cpp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new E3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Naming rule : studentID_lab4.cpp</a:t>
            </a:r>
            <a:endParaRPr/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Pointer Variables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612648" y="1600200"/>
            <a:ext cx="8279832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Addresses can be stored in </a:t>
            </a:r>
            <a:r>
              <a:rPr b="1" i="1" lang="en-US">
                <a:solidFill>
                  <a:srgbClr val="B85B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 variables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When we store the address of a variable i in the pointer variable p, we say that p “points to” 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398" y="4149080"/>
            <a:ext cx="5319204" cy="117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Declaring Pointer Variables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461963" y="1524000"/>
            <a:ext cx="830103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40"/>
              <a:buChar char="◻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a pointer variable is declared, its name must be preceded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by an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asterisk 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p; /*points only to integers  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Char char="◻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is a pointer variable capable of pointing to objects of type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Char char="◻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Pointer variables can appear in declarations along with other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variables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2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int i, j, a[10], b[20], *p, *q;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US"/>
              <a:t>Address and Indirection Operators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612648" y="1600200"/>
            <a:ext cx="8153400" cy="499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(address) operator : Find the address of a variable </a:t>
            </a:r>
            <a:endParaRPr/>
          </a:p>
          <a:p>
            <a:pPr indent="0" lvl="2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(indirection) operator : Gain access to the object that a pointer points to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i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673" y="3771416"/>
            <a:ext cx="5462652" cy="86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 b="13621" l="0" r="0" t="0"/>
          <a:stretch/>
        </p:blipFill>
        <p:spPr>
          <a:xfrm>
            <a:off x="2019768" y="5257800"/>
            <a:ext cx="5104463" cy="61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461963" y="1628800"/>
            <a:ext cx="8220075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40"/>
              <a:buChar char="◻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Once a pointer variable points to an object, we can use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the * (indirection) operator to access what’s stored 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44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the object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*p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has the same value as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Changing the value of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*p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changes the value of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The Indirection Operator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3428999"/>
            <a:ext cx="3312368" cy="724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28416" l="0" r="0" t="1"/>
          <a:stretch/>
        </p:blipFill>
        <p:spPr>
          <a:xfrm>
            <a:off x="1403648" y="4725144"/>
            <a:ext cx="990600" cy="31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5889" y="3321842"/>
            <a:ext cx="3064669" cy="70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/>
          <p:nvPr/>
        </p:nvSpPr>
        <p:spPr>
          <a:xfrm>
            <a:off x="6732240" y="3436145"/>
            <a:ext cx="432048" cy="436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The Indirection Operator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461963" y="1528782"/>
            <a:ext cx="8220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Applying the indirection operator to an uninitialized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68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pointer variable causes </a:t>
            </a:r>
            <a:r>
              <a:rPr lang="en-US" sz="2800">
                <a:solidFill>
                  <a:srgbClr val="B85B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undefined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behavior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6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int *p;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680"/>
              <a:buChar char="◻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cout&lt;&lt;*p;   /*** WRONG ***/</a:t>
            </a:r>
            <a:endParaRPr/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565" y="3811498"/>
            <a:ext cx="7764472" cy="22821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8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Pointer Assignment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461963" y="1628800"/>
            <a:ext cx="8220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60"/>
              <a:buChar char="◻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Difference between  q = p;   and   *q = *p;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560"/>
              <a:buChar char="◻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first statement is a pointer assignment, but the second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56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is not</a:t>
            </a:r>
            <a:endParaRPr/>
          </a:p>
          <a:p>
            <a:pPr indent="-251460" lvl="0" marL="32004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0000"/>
              </a:buClr>
              <a:buSzPts val="108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99" y="3136868"/>
            <a:ext cx="2565892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5211" y="4936393"/>
            <a:ext cx="2565892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699" y="4990461"/>
            <a:ext cx="2565892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/>
          <p:nvPr/>
        </p:nvSpPr>
        <p:spPr>
          <a:xfrm>
            <a:off x="4381697" y="3568836"/>
            <a:ext cx="621404" cy="5760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4381697" y="5422429"/>
            <a:ext cx="621404" cy="5760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6C84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5211" y="3136868"/>
            <a:ext cx="2565892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4105680" y="2964936"/>
            <a:ext cx="11734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 = p</a:t>
            </a:r>
            <a:endParaRPr b="0" i="0" sz="3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3921656" y="4763012"/>
            <a:ext cx="15414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*q = *p</a:t>
            </a:r>
            <a:endParaRPr b="0" i="0" sz="3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lang="en-US"/>
              <a:t>Pass by value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548355" y="1833964"/>
            <a:ext cx="3167264" cy="440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1: #include &lt;stdio.h&gt;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2: void somefunc(float fl)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 {</a:t>
            </a:r>
            <a:endParaRPr b="0" i="0" sz="2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4:       fl=99.9;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5: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 int main()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 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8:       float fl=3.14;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9:       somefunc(fl);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10:     cout&lt;&lt;fl;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11:     return 0;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12: 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4362645" y="4433989"/>
            <a:ext cx="8153400" cy="168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Result？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4320" lvl="1" marL="64008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🞑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 = 3.14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6576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19009" l="8120" r="9331" t="0"/>
          <a:stretch/>
        </p:blipFill>
        <p:spPr>
          <a:xfrm>
            <a:off x="4289549" y="1727584"/>
            <a:ext cx="4392488" cy="209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中庸">
  <a:themeElements>
    <a:clrScheme name="中庸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2011-03-05T06:36:55Z</dcterms:created>
  <dc:creator>billy123313</dc:creator>
</cp:coreProperties>
</file>