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74" r:id="rId12"/>
    <p:sldId id="27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Arimo" panose="02020500000000000000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pfRCXg7EwxTDk3mIlqclbpAa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22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28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30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30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1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32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21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21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2;p21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區段標題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9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wentieth Century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  <a:t>LAB 5</a:t>
            </a:r>
            <a:b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>
                <a:latin typeface="Arimo"/>
                <a:ea typeface="Arimo"/>
                <a:cs typeface="Arimo"/>
                <a:sym typeface="Arimo"/>
              </a:rPr>
            </a:br>
            <a:r>
              <a:rPr lang="en-US" sz="3600"/>
              <a:t> CLASS -1</a:t>
            </a:r>
            <a:br>
              <a:rPr lang="en-US"/>
            </a:b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n-US" sz="1400"/>
              <a:t>Department of Electronics Engineering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840"/>
              <a:buNone/>
            </a:pPr>
            <a:r>
              <a:rPr lang="en-US" sz="1400"/>
              <a:t>National Chiao Tung University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Default Constructor</a:t>
            </a:r>
            <a:endParaRPr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6BFB61-32ED-437D-A24B-FA29CC27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5" y="1600200"/>
            <a:ext cx="5003596" cy="515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FB5B2A-960C-47B4-9650-6A2BEB4A3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9" y="3969964"/>
            <a:ext cx="181000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Parameterized Constructor</a:t>
            </a:r>
            <a:endParaRPr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BE1F51-6EE7-4690-86DF-3E955C1C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0" y="1544714"/>
            <a:ext cx="6109452" cy="52866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0EAFE5-A0F9-48AD-BF8D-97635933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91" y="4381359"/>
            <a:ext cx="289600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Destructor</a:t>
            </a:r>
            <a:endParaRPr b="1"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ct val="59999"/>
              <a:buChar char="◻"/>
            </a:pPr>
            <a:endParaRPr lang="en-US" sz="2800" dirty="0">
              <a:solidFill>
                <a:srgbClr val="000000"/>
              </a:solidFill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ct val="59999"/>
              <a:buChar char="◻"/>
            </a:pPr>
            <a:r>
              <a:rPr lang="en-US" sz="2800" dirty="0">
                <a:solidFill>
                  <a:srgbClr val="000000"/>
                </a:solidFill>
              </a:rPr>
              <a:t>Example:</a:t>
            </a:r>
            <a:endParaRPr dirty="0"/>
          </a:p>
          <a:p>
            <a:pPr marL="320040" lvl="0" indent="-221361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59999"/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320040" lvl="0" indent="-221361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59999"/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320040" lvl="0" indent="-221361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59999"/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320040" lvl="0" indent="-221361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 sz="2800" dirty="0"/>
          </a:p>
          <a:p>
            <a:pPr marL="320040" lvl="0" indent="-221361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 sz="28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 dirty="0"/>
              <a:t>Destructor is called when objects leave scope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 dirty="0"/>
              <a:t>Can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have the return type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 dirty="0"/>
              <a:t>Can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have any parameter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 dirty="0"/>
              <a:t>Performs termination housekeeping before the system reclaims the object’s memory</a:t>
            </a:r>
            <a:endParaRPr sz="2800" dirty="0"/>
          </a:p>
        </p:txBody>
      </p:sp>
      <p:sp>
        <p:nvSpPr>
          <p:cNvPr id="203" name="Google Shape;203;p13"/>
          <p:cNvSpPr txBox="1"/>
          <p:nvPr/>
        </p:nvSpPr>
        <p:spPr>
          <a:xfrm>
            <a:off x="5487020" y="1538056"/>
            <a:ext cx="3078760" cy="1754286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a class </a:t>
            </a:r>
            <a:r>
              <a:rPr lang="en-US" sz="18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contains a pointer to memory allocated in class</a:t>
            </a: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we should write a destructor to release memory before the class instance is destroyed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2461524"/>
            <a:ext cx="34004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4033" y="3375924"/>
            <a:ext cx="2085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Passing Class as Argument</a:t>
            </a:r>
            <a:endParaRPr b="1"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Use class as a new type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Example:</a:t>
            </a:r>
            <a:endParaRPr sz="2400"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    </a:t>
            </a:r>
            <a:r>
              <a:rPr lang="en-US" sz="2000" dirty="0">
                <a:solidFill>
                  <a:srgbClr val="00B050"/>
                </a:solidFill>
              </a:rPr>
              <a:t>Complex</a:t>
            </a:r>
            <a:r>
              <a:rPr lang="en-US" sz="2000" dirty="0"/>
              <a:t> </a:t>
            </a:r>
            <a:r>
              <a:rPr lang="en-US" sz="2000" dirty="0" err="1"/>
              <a:t>add_two_complexes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Complex</a:t>
            </a:r>
            <a:r>
              <a:rPr lang="en-US" sz="2000" dirty="0"/>
              <a:t> a, </a:t>
            </a:r>
            <a:r>
              <a:rPr lang="en-US" sz="2000" dirty="0">
                <a:solidFill>
                  <a:srgbClr val="FF0000"/>
                </a:solidFill>
              </a:rPr>
              <a:t>Complex</a:t>
            </a:r>
            <a:r>
              <a:rPr lang="en-US" sz="2000" dirty="0"/>
              <a:t> b){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           ……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         }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2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Return type: </a:t>
            </a:r>
            <a:r>
              <a:rPr lang="en-US" dirty="0">
                <a:solidFill>
                  <a:srgbClr val="00B050"/>
                </a:solidFill>
              </a:rPr>
              <a:t>Complex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Parameter a’s type: </a:t>
            </a:r>
            <a:r>
              <a:rPr lang="en-US" dirty="0">
                <a:solidFill>
                  <a:srgbClr val="0070C0"/>
                </a:solidFill>
              </a:rPr>
              <a:t>Complex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Parameter b’s type: </a:t>
            </a:r>
            <a:r>
              <a:rPr lang="en-US" dirty="0">
                <a:solidFill>
                  <a:srgbClr val="FF0000"/>
                </a:solidFill>
              </a:rPr>
              <a:t>Complex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8062" y="248944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Lab Exercise (1/3)</a:t>
            </a:r>
            <a:endParaRPr b="1" dirty="0"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433698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Define and implement two new class “Rectangle” and “Triangle”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These are 2 private data members for Rectangle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width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height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These are 2 private data members for Triangle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base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height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Note: width, height and base will be unsigned </a:t>
            </a: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          integer</a:t>
            </a: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Lab Exercise (2/3)</a:t>
            </a:r>
            <a:endParaRPr b="1" dirty="0"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Define and implement two new class “Rectangle” and “Triangle”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Implement a </a:t>
            </a:r>
            <a:r>
              <a:rPr lang="en-US" b="1" dirty="0">
                <a:solidFill>
                  <a:srgbClr val="FF0000"/>
                </a:solidFill>
              </a:rPr>
              <a:t>member function </a:t>
            </a:r>
            <a:r>
              <a:rPr lang="en-US" dirty="0"/>
              <a:t>for each class to calculate the area of the polygon</a:t>
            </a: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At the end, show the polygon with the biggest area</a:t>
            </a:r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Lab Exercise (3/3)</a:t>
            </a:r>
            <a:endParaRPr b="1" dirty="0"/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Please output the area of the Rectangle and Triangle separately, and output </a:t>
            </a:r>
            <a:r>
              <a:rPr lang="en-US" altLang="zh-TW" dirty="0"/>
              <a:t>the polygon with the biggest area at the end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Example:</a:t>
            </a: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endParaRPr dirty="0"/>
          </a:p>
        </p:txBody>
      </p:sp>
      <p:sp>
        <p:nvSpPr>
          <p:cNvPr id="233" name="Google Shape;233;p17"/>
          <p:cNvSpPr txBox="1"/>
          <p:nvPr/>
        </p:nvSpPr>
        <p:spPr>
          <a:xfrm>
            <a:off x="1204393" y="3620303"/>
            <a:ext cx="11659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r>
              <a:rPr lang="zh-TW" alt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366257" y="3611422"/>
            <a:ext cx="13188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lang="zh-TW" alt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AA1158-1EFF-417F-BA24-1F629A42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6" y="4249814"/>
            <a:ext cx="2324354" cy="1746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1F0936-D9FD-43FA-AC5F-A9074AC6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67" y="4249814"/>
            <a:ext cx="3683588" cy="1746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Ask TAs for demo </a:t>
            </a:r>
            <a:endParaRPr/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Try your best to debug your code by yourself</a:t>
            </a:r>
            <a:endParaRPr/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Upload all your cpp to new E3</a:t>
            </a:r>
            <a:endParaRPr/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Naming rule : studentID_lab5.cpp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Class</a:t>
            </a:r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29165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C++ supports </a:t>
            </a:r>
            <a:r>
              <a:rPr lang="en-US" dirty="0">
                <a:solidFill>
                  <a:srgbClr val="0070C0"/>
                </a:solidFill>
              </a:rPr>
              <a:t>object-oriented programming (OOP)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Aim of C++ class is to provide programmer a means for </a:t>
            </a:r>
            <a:r>
              <a:rPr lang="en-US" dirty="0">
                <a:solidFill>
                  <a:srgbClr val="0070C0"/>
                </a:solidFill>
              </a:rPr>
              <a:t>creating new types </a:t>
            </a:r>
            <a:r>
              <a:rPr lang="en-US" dirty="0"/>
              <a:t>that can be used </a:t>
            </a:r>
            <a:r>
              <a:rPr lang="en-US" dirty="0">
                <a:solidFill>
                  <a:srgbClr val="0070C0"/>
                </a:solidFill>
              </a:rPr>
              <a:t>as conveniently as built-in types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C++ class is much more powerful than structure in C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not just </a:t>
            </a:r>
            <a:r>
              <a:rPr lang="en-US" dirty="0">
                <a:solidFill>
                  <a:srgbClr val="0070C0"/>
                </a:solidFill>
              </a:rPr>
              <a:t>data members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add </a:t>
            </a:r>
            <a:r>
              <a:rPr lang="en-US" dirty="0">
                <a:solidFill>
                  <a:srgbClr val="0070C0"/>
                </a:solidFill>
              </a:rPr>
              <a:t>member functions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add </a:t>
            </a:r>
            <a:r>
              <a:rPr lang="en-US" dirty="0">
                <a:solidFill>
                  <a:srgbClr val="0070C0"/>
                </a:solidFill>
              </a:rPr>
              <a:t>access control mechanism</a:t>
            </a: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altLang="zh-TW" dirty="0">
                <a:solidFill>
                  <a:srgbClr val="FF0000"/>
                </a:solidFill>
              </a:rPr>
              <a:t>Define a class =&gt; Define a </a:t>
            </a:r>
            <a:r>
              <a:rPr lang="en-US" altLang="zh-TW" b="1" dirty="0">
                <a:solidFill>
                  <a:srgbClr val="FF0000"/>
                </a:solidFill>
              </a:rPr>
              <a:t>new type !</a:t>
            </a:r>
            <a:endParaRPr lang="en-US" altLang="zh-TW"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Class Definitions 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Example: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dirty="0"/>
              <a:t>	</a:t>
            </a:r>
            <a:r>
              <a:rPr lang="en-US" sz="2000" dirty="0"/>
              <a:t>class </a:t>
            </a:r>
            <a:r>
              <a:rPr lang="en-US" sz="2000" dirty="0">
                <a:solidFill>
                  <a:srgbClr val="0070C0"/>
                </a:solidFill>
              </a:rPr>
              <a:t>Complex</a:t>
            </a:r>
            <a:r>
              <a:rPr lang="en-US" sz="2000" dirty="0"/>
              <a:t>{		//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of class type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rgbClr val="00B050"/>
                </a:solidFill>
              </a:rPr>
              <a:t>	private:			</a:t>
            </a:r>
            <a:r>
              <a:rPr lang="en-US" sz="2000" dirty="0"/>
              <a:t>// </a:t>
            </a:r>
            <a:r>
              <a:rPr lang="en-US" sz="2000" dirty="0">
                <a:solidFill>
                  <a:srgbClr val="00B050"/>
                </a:solidFill>
              </a:rPr>
              <a:t>access specifier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		int </a:t>
            </a:r>
            <a:r>
              <a:rPr lang="en-US" sz="2000" dirty="0" err="1"/>
              <a:t>realPart</a:t>
            </a:r>
            <a:r>
              <a:rPr lang="en-US" sz="2000" dirty="0"/>
              <a:t>;		// data member declaration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		int </a:t>
            </a:r>
            <a:r>
              <a:rPr lang="en-US" sz="2000" dirty="0" err="1"/>
              <a:t>imaginaryPart</a:t>
            </a:r>
            <a:r>
              <a:rPr lang="en-US" sz="2000" dirty="0"/>
              <a:t>;	// data member declaration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public:</a:t>
            </a:r>
            <a:r>
              <a:rPr lang="en-US" sz="2000" dirty="0"/>
              <a:t>			// </a:t>
            </a:r>
            <a:r>
              <a:rPr lang="en-US" sz="2000" dirty="0">
                <a:solidFill>
                  <a:srgbClr val="00B050"/>
                </a:solidFill>
              </a:rPr>
              <a:t>access specifier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rgbClr val="00B050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Complex(int=0,int=0);	</a:t>
            </a:r>
            <a:r>
              <a:rPr lang="en-US" sz="2000" dirty="0"/>
              <a:t>//</a:t>
            </a:r>
            <a:r>
              <a:rPr lang="en-US" sz="2000" dirty="0">
                <a:solidFill>
                  <a:srgbClr val="FF0000"/>
                </a:solidFill>
              </a:rPr>
              <a:t> constructor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rgbClr val="FF0000"/>
                </a:solidFill>
              </a:rPr>
              <a:t>		~Complex();		</a:t>
            </a:r>
            <a:r>
              <a:rPr lang="en-US" sz="2000" dirty="0">
                <a:solidFill>
                  <a:schemeClr val="tx1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 destructor</a:t>
            </a:r>
            <a:endParaRPr sz="2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rgbClr val="0070C0"/>
                </a:solidFill>
              </a:rPr>
              <a:t>		int </a:t>
            </a:r>
            <a:r>
              <a:rPr lang="en-US" sz="2000" dirty="0" err="1">
                <a:solidFill>
                  <a:srgbClr val="0070C0"/>
                </a:solidFill>
              </a:rPr>
              <a:t>get_realPart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  <a:r>
              <a:rPr lang="en-US" sz="2000" dirty="0"/>
              <a:t>;	// </a:t>
            </a:r>
            <a:r>
              <a:rPr lang="en-US" sz="2000" dirty="0">
                <a:solidFill>
                  <a:srgbClr val="0070C0"/>
                </a:solidFill>
              </a:rPr>
              <a:t>member function declaration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rgbClr val="0070C0"/>
                </a:solidFill>
              </a:rPr>
              <a:t>		int </a:t>
            </a:r>
            <a:r>
              <a:rPr lang="en-US" sz="2000" dirty="0" err="1">
                <a:solidFill>
                  <a:srgbClr val="0070C0"/>
                </a:solidFill>
              </a:rPr>
              <a:t>get_imaginaryPart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  <a:r>
              <a:rPr lang="en-US" sz="2000" dirty="0"/>
              <a:t>;	// </a:t>
            </a:r>
            <a:r>
              <a:rPr lang="en-US" sz="2000" dirty="0">
                <a:solidFill>
                  <a:srgbClr val="0070C0"/>
                </a:solidFill>
              </a:rPr>
              <a:t>member function declaration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	};</a:t>
            </a: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Private vs. Public (1/3)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Private: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/>
              <a:t>Can’t access outside the class scope</a:t>
            </a:r>
            <a:endParaRPr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/>
              <a:t>int main(){</a:t>
            </a:r>
            <a:endParaRPr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/>
              <a:t>    Complex comp;</a:t>
            </a:r>
            <a:endParaRPr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/>
              <a:t>    cout &lt;&lt; comp.realPart &lt;&lt; endl;  // </a:t>
            </a:r>
            <a:r>
              <a:rPr lang="en-US">
                <a:solidFill>
                  <a:srgbClr val="FF0000"/>
                </a:solidFill>
              </a:rPr>
              <a:t>error!!</a:t>
            </a:r>
            <a:endParaRPr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/>
              <a:t>    return 0;  </a:t>
            </a:r>
            <a:endParaRPr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/>
              <a:t>}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/>
              <a:t>Can access inside the class scope</a:t>
            </a:r>
            <a:endParaRPr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rPr lang="en-US"/>
              <a:t>    int </a:t>
            </a:r>
            <a:r>
              <a:rPr lang="en-US" sz="2400"/>
              <a:t>Complex::get_realPart() {return realPart;}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Private vs. Public (2/3)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Public: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Can access through dot ( . ) or arrow ( -&gt; ) outside the class scope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E.g., </a:t>
            </a: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 dirty="0"/>
              <a:t>int main(){</a:t>
            </a: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 dirty="0"/>
              <a:t>    Complex comp;</a:t>
            </a: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comp.get_realPart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 dirty="0"/>
              <a:t>    return 0;</a:t>
            </a:r>
            <a:endParaRPr dirty="0"/>
          </a:p>
          <a:p>
            <a:pPr marL="685800" lvl="2" indent="0" algn="l" rtl="0">
              <a:spcBef>
                <a:spcPts val="500"/>
              </a:spcBef>
              <a:spcAft>
                <a:spcPts val="0"/>
              </a:spcAft>
              <a:buSzPts val="1725"/>
              <a:buNone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Private vs. Public (3/3)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Both data members and member functions can be either private or public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If you didn’t specify, the </a:t>
            </a:r>
            <a:r>
              <a:rPr lang="en-US" b="1" dirty="0">
                <a:solidFill>
                  <a:srgbClr val="FF0000"/>
                </a:solidFill>
              </a:rPr>
              <a:t>default type is private</a:t>
            </a:r>
            <a:r>
              <a:rPr lang="en-US" dirty="0"/>
              <a:t>.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solidFill>
                  <a:srgbClr val="0070C0"/>
                </a:solidFill>
              </a:rPr>
              <a:t>Data members </a:t>
            </a:r>
            <a:r>
              <a:rPr lang="en-US" dirty="0"/>
              <a:t>are usually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you do not know exact representation</a:t>
            </a:r>
            <a:endParaRPr dirty="0">
              <a:solidFill>
                <a:srgbClr val="0070C0"/>
              </a:solidFill>
            </a:endParaRP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object is manipulated through member functions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solidFill>
                  <a:srgbClr val="00B050"/>
                </a:solidFill>
              </a:rPr>
              <a:t>Member functions</a:t>
            </a:r>
            <a:r>
              <a:rPr lang="en-US" dirty="0"/>
              <a:t> are usually </a:t>
            </a:r>
            <a:r>
              <a:rPr lang="en-US" dirty="0">
                <a:solidFill>
                  <a:srgbClr val="00B050"/>
                </a:solidFill>
              </a:rPr>
              <a:t>public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you can use public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  <a:r>
              <a:rPr lang="en-US" dirty="0"/>
              <a:t> for object manipulations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you still do not know how these member functions get implemented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717346" y="178778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Member Function</a:t>
            </a: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We can implement the member function inside the class or outside the class.</a:t>
            </a:r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BBE89-B993-4F7F-A543-972131A2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91" y="2662608"/>
            <a:ext cx="3794655" cy="39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EB9404-81BA-41AA-BD80-CD05347D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64" y="2669311"/>
            <a:ext cx="3837720" cy="392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Member Function</a:t>
            </a:r>
            <a:endParaRPr dirty="0"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Char char="◻"/>
            </a:pPr>
            <a:r>
              <a:rPr lang="en-US" dirty="0">
                <a:solidFill>
                  <a:srgbClr val="000000"/>
                </a:solidFill>
              </a:rPr>
              <a:t>Example:</a:t>
            </a:r>
            <a:endParaRPr sz="3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ts val="1200"/>
              <a:buNone/>
            </a:pPr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200" dirty="0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Complex</a:t>
            </a:r>
            <a:r>
              <a:rPr lang="en-US" sz="2200" dirty="0">
                <a:solidFill>
                  <a:srgbClr val="FF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get_realPart</a:t>
            </a:r>
            <a:r>
              <a:rPr lang="en-US" sz="2200" dirty="0">
                <a:solidFill>
                  <a:srgbClr val="000000"/>
                </a:solidFill>
              </a:rPr>
              <a:t>(){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ts val="1320"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 ……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ts val="1320"/>
              <a:buNone/>
            </a:pPr>
            <a:r>
              <a:rPr lang="en-US" sz="2200" dirty="0">
                <a:solidFill>
                  <a:srgbClr val="000000"/>
                </a:solidFill>
              </a:rPr>
              <a:t>       }</a:t>
            </a:r>
            <a:endParaRPr sz="28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Like other function definitions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/>
              <a:t>place outside class definition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>
                <a:solidFill>
                  <a:srgbClr val="00B050"/>
                </a:solidFill>
              </a:rPr>
              <a:t>must specify the class it belongs to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/>
              <a:t>different classes can have member functions with same name</a:t>
            </a:r>
            <a:endParaRPr dirty="0">
              <a:solidFill>
                <a:srgbClr val="00B050"/>
              </a:solidFill>
            </a:endParaRP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/>
              <a:t> is called </a:t>
            </a:r>
            <a:r>
              <a:rPr lang="en-US" dirty="0">
                <a:solidFill>
                  <a:srgbClr val="FF0000"/>
                </a:solidFill>
              </a:rPr>
              <a:t>scope resolution operator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Constructor</a:t>
            </a:r>
            <a:endParaRPr b="1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altLang="zh-TW" sz="2800" dirty="0"/>
              <a:t>A constructor is a special type of member function of a class which </a:t>
            </a:r>
            <a:r>
              <a:rPr lang="en-US" altLang="zh-TW" sz="2800" b="1" dirty="0">
                <a:solidFill>
                  <a:srgbClr val="FF0000"/>
                </a:solidFill>
              </a:rPr>
              <a:t>initializes objects of a class</a:t>
            </a:r>
            <a:r>
              <a:rPr lang="en-US" altLang="zh-TW" sz="2800" dirty="0"/>
              <a:t>. 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endParaRPr lang="en-US" altLang="zh-TW" sz="2800" dirty="0"/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altLang="zh-TW" sz="2800" dirty="0"/>
              <a:t>In C++, constructor is </a:t>
            </a:r>
            <a:r>
              <a:rPr lang="en-US" altLang="zh-TW" sz="2800" b="1" dirty="0">
                <a:solidFill>
                  <a:srgbClr val="FF0000"/>
                </a:solidFill>
              </a:rPr>
              <a:t>automatically called </a:t>
            </a:r>
            <a:r>
              <a:rPr lang="en-US" altLang="zh-TW" sz="2800" dirty="0"/>
              <a:t>when object(instance of class) is created. It is special member function of the class because it does not have any return type.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endParaRPr lang="en-US" altLang="zh-TW" sz="2800" dirty="0"/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altLang="zh-TW" sz="2800" dirty="0"/>
              <a:t>A class can have many kinds of constructors.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endParaRPr lang="zh-TW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755</Words>
  <Application>Microsoft Office PowerPoint</Application>
  <PresentationFormat>如螢幕大小 (4:3)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Arimo</vt:lpstr>
      <vt:lpstr>Noto Sans Symbols</vt:lpstr>
      <vt:lpstr>Twentieth Century</vt:lpstr>
      <vt:lpstr>中庸</vt:lpstr>
      <vt:lpstr>中庸</vt:lpstr>
      <vt:lpstr>    LAB 5   CLASS -1 </vt:lpstr>
      <vt:lpstr>Class</vt:lpstr>
      <vt:lpstr>Class Definitions </vt:lpstr>
      <vt:lpstr>Private vs. Public (1/3)</vt:lpstr>
      <vt:lpstr>Private vs. Public (2/3)</vt:lpstr>
      <vt:lpstr>Private vs. Public (3/3)</vt:lpstr>
      <vt:lpstr>Member Function</vt:lpstr>
      <vt:lpstr>Member Function</vt:lpstr>
      <vt:lpstr>Constructor</vt:lpstr>
      <vt:lpstr>Default Constructor</vt:lpstr>
      <vt:lpstr>Parameterized Constructor</vt:lpstr>
      <vt:lpstr>Destructor</vt:lpstr>
      <vt:lpstr>Passing Class as Argument</vt:lpstr>
      <vt:lpstr>Lab Exercise (1/3)</vt:lpstr>
      <vt:lpstr>Lab Exercise (2/3)</vt:lpstr>
      <vt:lpstr>Lab Exercise (3/3)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LAB 5   CLASS -1 </dc:title>
  <dc:creator>billy123313</dc:creator>
  <cp:lastModifiedBy>博凱 康</cp:lastModifiedBy>
  <cp:revision>37</cp:revision>
  <dcterms:created xsi:type="dcterms:W3CDTF">2011-03-05T06:36:55Z</dcterms:created>
  <dcterms:modified xsi:type="dcterms:W3CDTF">2022-03-28T10:01:02Z</dcterms:modified>
</cp:coreProperties>
</file>