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regular.fntdata"/><Relationship Id="rId21" Type="http://schemas.openxmlformats.org/officeDocument/2006/relationships/slide" Target="slides/slide15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rim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0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611188" y="3501008"/>
            <a:ext cx="7921625" cy="118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16"/>
              <a:buFont typeface="Twentieth Century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  <a:t>LAB 6</a:t>
            </a:r>
            <a:b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2700">
                <a:latin typeface="Arimo"/>
                <a:ea typeface="Arimo"/>
                <a:cs typeface="Arimo"/>
                <a:sym typeface="Arimo"/>
              </a:rPr>
            </a:br>
            <a:r>
              <a:rPr lang="en-US" sz="2700">
                <a:latin typeface="Arimo"/>
                <a:ea typeface="Arimo"/>
                <a:cs typeface="Arimo"/>
                <a:sym typeface="Arimo"/>
              </a:rPr>
              <a:t>CLASS - 2</a:t>
            </a:r>
            <a:endParaRPr sz="27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2362200" y="6049963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sz="2400"/>
              <a:t>Department of Electronics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Font typeface="Noto Sans Symbols"/>
              <a:buNone/>
            </a:pPr>
            <a:r>
              <a:rPr lang="en-US" sz="2400"/>
              <a:t>National Chiao Tung University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Overload &lt;&lt;</a:t>
            </a:r>
            <a:endParaRPr sz="3800"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-US" sz="2100">
                <a:solidFill>
                  <a:srgbClr val="FF0000"/>
                </a:solidFill>
              </a:rPr>
              <a:t>std::ostream&amp;</a:t>
            </a:r>
            <a:r>
              <a:rPr lang="en-US" sz="2100"/>
              <a:t> operator&lt;&lt;(</a:t>
            </a:r>
            <a:r>
              <a:rPr lang="en-US" sz="2100">
                <a:solidFill>
                  <a:srgbClr val="FF0000"/>
                </a:solidFill>
              </a:rPr>
              <a:t>std::ostream&amp;</a:t>
            </a:r>
            <a:r>
              <a:rPr lang="en-US" sz="2100"/>
              <a:t> os, const complex&amp; rhs)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2100"/>
              <a:t>	os &lt;&lt; rhs.real() &lt;&lt; ‘+’ &lt;&lt; rhs.image() &lt;&lt; ‘i’ 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b="1" lang="en-US" sz="2100"/>
              <a:t>	return </a:t>
            </a:r>
            <a:r>
              <a:rPr b="1" lang="en-US" sz="2100">
                <a:solidFill>
                  <a:srgbClr val="FF0000"/>
                </a:solidFill>
              </a:rPr>
              <a:t>os</a:t>
            </a:r>
            <a:r>
              <a:rPr b="1" lang="en-US" sz="2100"/>
              <a:t>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2100"/>
              <a:t>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21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2100"/>
              <a:t>int main(){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2100"/>
              <a:t>	complex a(2,3), b(4,5);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2100"/>
              <a:t>	cout &lt;&lt; a &lt;&lt; endl &lt;&lt; b &lt;&lt; endl; // more elegant!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2100"/>
              <a:t>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800"/>
              <a:t>Output: </a:t>
            </a:r>
            <a:endParaRPr/>
          </a:p>
          <a:p>
            <a:pPr indent="0" lvl="1" marL="3657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rPr lang="en-US" sz="2500"/>
              <a:t>2+3i</a:t>
            </a:r>
            <a:endParaRPr/>
          </a:p>
          <a:p>
            <a:pPr indent="0" lvl="1" marL="3657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rPr lang="en-US" sz="2500"/>
              <a:t>4+5i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800"/>
              <a:t>It is common to make </a:t>
            </a:r>
            <a:r>
              <a:rPr lang="en-US" sz="2800">
                <a:solidFill>
                  <a:srgbClr val="0070C0"/>
                </a:solidFill>
              </a:rPr>
              <a:t>operator&lt;&lt; </a:t>
            </a:r>
            <a:r>
              <a:rPr lang="en-US" sz="2800"/>
              <a:t>a friend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Return Value of Operator &lt;&lt;</a:t>
            </a:r>
            <a:endParaRPr sz="38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If you make operator&lt;&lt; return void …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solidFill>
                  <a:srgbClr val="FF0000"/>
                </a:solidFill>
              </a:rPr>
              <a:t>	void</a:t>
            </a:r>
            <a:r>
              <a:rPr lang="en-US" sz="1800"/>
              <a:t> operator&lt;&lt;(ostream&amp; os, const complex&amp; rhs)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os &lt;&lt; rhs.real() &lt;&lt; ‘+’ &lt;&lt; rhs.image() &lt;&lt; ‘i’ 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}</a:t>
            </a:r>
            <a:endParaRPr sz="1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int main() {</a:t>
            </a:r>
            <a:endParaRPr sz="1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complex a(2,3), b(4,5);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</a:t>
            </a:r>
            <a:r>
              <a:rPr lang="en-US" sz="1800" u="sng"/>
              <a:t>cout &lt;&lt; a </a:t>
            </a:r>
            <a:r>
              <a:rPr lang="en-US" sz="1800"/>
              <a:t>&lt;&lt; endl &lt;&lt; b &lt;&lt; endl; // </a:t>
            </a:r>
            <a:r>
              <a:rPr lang="en-US" sz="1800">
                <a:solidFill>
                  <a:srgbClr val="FF0000"/>
                </a:solidFill>
              </a:rPr>
              <a:t>compilation error!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}            </a:t>
            </a:r>
            <a:r>
              <a:rPr lang="en-US" sz="1800">
                <a:solidFill>
                  <a:srgbClr val="FF0000"/>
                </a:solidFill>
              </a:rPr>
              <a:t>void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-US"/>
              <a:t>Overload &gt;&gt;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612648" y="1600200"/>
            <a:ext cx="81534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You can use “cin &gt;&gt;” for user-defined types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Char char="?"/>
            </a:pPr>
            <a:r>
              <a:rPr lang="en-US" sz="2500"/>
              <a:t>first, make istream&amp; operator&gt;&gt;(istream&amp;, complex&amp;) a friend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/>
              <a:t>	</a:t>
            </a:r>
            <a:r>
              <a:rPr lang="en-US" sz="1900">
                <a:solidFill>
                  <a:srgbClr val="FF0000"/>
                </a:solidFill>
              </a:rPr>
              <a:t>istream&amp;</a:t>
            </a:r>
            <a:r>
              <a:rPr lang="en-US" sz="1900"/>
              <a:t> operator&gt;&gt;(</a:t>
            </a:r>
            <a:r>
              <a:rPr lang="en-US" sz="1900">
                <a:solidFill>
                  <a:srgbClr val="FF0000"/>
                </a:solidFill>
              </a:rPr>
              <a:t>istream&amp;</a:t>
            </a:r>
            <a:r>
              <a:rPr lang="en-US" sz="1900"/>
              <a:t> is, complex&amp; rhs)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	is &gt;&gt; rhs.re &gt;&gt; rhs.im 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b="1" lang="en-US" sz="1900"/>
              <a:t>		return </a:t>
            </a:r>
            <a:r>
              <a:rPr b="1" lang="en-US" sz="1900">
                <a:solidFill>
                  <a:srgbClr val="FF0000"/>
                </a:solidFill>
              </a:rPr>
              <a:t>is</a:t>
            </a:r>
            <a:r>
              <a:rPr b="1" lang="en-US" sz="1900"/>
              <a:t>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int main()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	complex a, b;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	cin &gt;&gt; a &gt;&gt; b; 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	cout &lt;&lt; a &lt;&lt; endl &lt;&lt; b &lt;&lt; endl;</a:t>
            </a:r>
            <a:endParaRPr sz="19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/>
              <a:t>	}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5445224"/>
            <a:ext cx="28479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b="1" lang="en-US">
                <a:latin typeface="Arimo"/>
                <a:ea typeface="Arimo"/>
                <a:cs typeface="Arimo"/>
                <a:sym typeface="Arimo"/>
              </a:rPr>
              <a:t>Exercise (1/3)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Char char="◻"/>
            </a:pPr>
            <a:r>
              <a:rPr lang="en-US" sz="2600"/>
              <a:t>Create a class </a:t>
            </a:r>
            <a:r>
              <a:rPr lang="en-US" sz="2600">
                <a:solidFill>
                  <a:srgbClr val="FF0000"/>
                </a:solidFill>
              </a:rPr>
              <a:t>Complex</a:t>
            </a:r>
            <a:r>
              <a:rPr lang="en-US" sz="2600"/>
              <a:t> and provide the following functions.</a:t>
            </a:r>
            <a:endParaRPr sz="2600"/>
          </a:p>
          <a:p>
            <a:pPr indent="-274386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 sz="2900"/>
              <a:t>2 private data members : </a:t>
            </a:r>
            <a:endParaRPr sz="2900"/>
          </a:p>
          <a:p>
            <a:pPr indent="-228669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double re : real part</a:t>
            </a:r>
            <a:endParaRPr/>
          </a:p>
          <a:p>
            <a:pPr indent="-228669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double im : Imaginary part</a:t>
            </a:r>
            <a:endParaRPr/>
          </a:p>
          <a:p>
            <a:pPr indent="-274386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 sz="2900"/>
              <a:t>You have to implement functions below.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600"/>
              <a:t>constructor </a:t>
            </a:r>
            <a:r>
              <a:rPr lang="en-US" sz="2600">
                <a:solidFill>
                  <a:srgbClr val="FF0000"/>
                </a:solidFill>
              </a:rPr>
              <a:t>Complex(double r, double i)</a:t>
            </a:r>
            <a:r>
              <a:rPr lang="en-US" sz="2600"/>
              <a:t> </a:t>
            </a:r>
            <a:endParaRPr/>
          </a:p>
          <a:p>
            <a:pPr indent="-228669" lvl="3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 sz="2500"/>
              <a:t>Take </a:t>
            </a:r>
            <a:r>
              <a:rPr lang="en-US" sz="2500">
                <a:solidFill>
                  <a:srgbClr val="FF0000"/>
                </a:solidFill>
              </a:rPr>
              <a:t>r</a:t>
            </a:r>
            <a:r>
              <a:rPr lang="en-US" sz="2500"/>
              <a:t> as the real part and </a:t>
            </a:r>
            <a:r>
              <a:rPr lang="en-US" sz="2500">
                <a:solidFill>
                  <a:srgbClr val="FF0000"/>
                </a:solidFill>
              </a:rPr>
              <a:t>i</a:t>
            </a:r>
            <a:r>
              <a:rPr lang="en-US" sz="2500"/>
              <a:t> as the Imaginary part</a:t>
            </a:r>
            <a:endParaRPr sz="2300"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600"/>
              <a:t>operator+, operator-, operator*, operator==, operator!=      on </a:t>
            </a:r>
            <a:r>
              <a:rPr lang="en-US" sz="2600">
                <a:solidFill>
                  <a:srgbClr val="FF0000"/>
                </a:solidFill>
              </a:rPr>
              <a:t>Complex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600"/>
              <a:t>operator! return the conjugate of the </a:t>
            </a:r>
            <a:r>
              <a:rPr lang="en-US" sz="2600">
                <a:solidFill>
                  <a:srgbClr val="FF0000"/>
                </a:solidFill>
              </a:rPr>
              <a:t>Complex 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600"/>
              <a:t>operator&lt;&lt; and operator&gt;&gt; for output/input </a:t>
            </a:r>
            <a:r>
              <a:rPr lang="en-US" sz="2600">
                <a:solidFill>
                  <a:srgbClr val="FF0000"/>
                </a:solidFill>
              </a:rPr>
              <a:t>Complex</a:t>
            </a:r>
            <a:endParaRPr sz="2600"/>
          </a:p>
          <a:p>
            <a:pPr indent="-207264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3200"/>
          </a:p>
          <a:p>
            <a:pPr indent="-217855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b="1" lang="en-US">
                <a:latin typeface="Arimo"/>
                <a:ea typeface="Arimo"/>
                <a:cs typeface="Arimo"/>
                <a:sym typeface="Arimo"/>
              </a:rPr>
              <a:t>Exercise (2/3)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◻"/>
            </a:pPr>
            <a:r>
              <a:rPr lang="en-US" sz="2600"/>
              <a:t>You should use friend functions when implementing 	       operator </a:t>
            </a:r>
            <a:r>
              <a:rPr b="1" lang="en-US" sz="2600">
                <a:solidFill>
                  <a:srgbClr val="FF0000"/>
                </a:solidFill>
              </a:rPr>
              <a:t>+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-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*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==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!=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!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&lt;&lt;</a:t>
            </a:r>
            <a:r>
              <a:rPr lang="en-US" sz="2600"/>
              <a:t>, </a:t>
            </a:r>
            <a:r>
              <a:rPr b="1" lang="en-US" sz="2600">
                <a:solidFill>
                  <a:srgbClr val="FF0000"/>
                </a:solidFill>
              </a:rPr>
              <a:t>&gt;&gt;</a:t>
            </a:r>
            <a:endParaRPr/>
          </a:p>
          <a:p>
            <a:pPr indent="-320040" lvl="1" marL="777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"/>
              <a:buChar char="◻"/>
            </a:pPr>
            <a:r>
              <a:rPr lang="en-US" sz="2300">
                <a:solidFill>
                  <a:schemeClr val="dk1"/>
                </a:solidFill>
              </a:rPr>
              <a:t>An example is given below</a:t>
            </a:r>
            <a:endParaRPr/>
          </a:p>
          <a:p>
            <a:pPr indent="-19812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/>
          </a:p>
          <a:p>
            <a:pPr indent="-217855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25" y="2872275"/>
            <a:ext cx="69818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b="1" lang="en-US">
                <a:latin typeface="Arimo"/>
                <a:ea typeface="Arimo"/>
                <a:cs typeface="Arimo"/>
                <a:sym typeface="Arimo"/>
              </a:rPr>
              <a:t>Exercise (3/3)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◻"/>
            </a:pPr>
            <a:r>
              <a:rPr lang="en-US" sz="2600"/>
              <a:t>Main function is provided and do not modify it.</a:t>
            </a:r>
            <a:endParaRPr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22098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◻"/>
            </a:pPr>
            <a:r>
              <a:rPr lang="en-US" sz="2600"/>
              <a:t>Sample input/output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325" y="5720700"/>
            <a:ext cx="17526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000" y="5711163"/>
            <a:ext cx="16764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775" y="2026450"/>
            <a:ext cx="4210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-US"/>
              <a:t>Why Operator Overloading? 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C++ can overload operators to perform different operations depending on their context and data types. 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Overloadable operators:</a:t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023" y="3561135"/>
            <a:ext cx="4262217" cy="319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Operator Overloading</a:t>
            </a:r>
            <a:endParaRPr sz="3800"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Define a member function operator+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class complex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double re, im;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public: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complex(double r = 0.0, double i = 0.0) : re(r), im(i) {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const complex </a:t>
            </a:r>
            <a:r>
              <a:rPr lang="en-US" sz="1200">
                <a:solidFill>
                  <a:srgbClr val="0070C0"/>
                </a:solidFill>
              </a:rPr>
              <a:t>operator+</a:t>
            </a:r>
            <a:r>
              <a:rPr lang="en-US" sz="1200"/>
              <a:t>(const complex&amp;) const;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};</a:t>
            </a:r>
            <a:endParaRPr sz="12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const complex complex::</a:t>
            </a:r>
            <a:r>
              <a:rPr lang="en-US" sz="1200">
                <a:solidFill>
                  <a:srgbClr val="0070C0"/>
                </a:solidFill>
              </a:rPr>
              <a:t>operator+</a:t>
            </a:r>
            <a:r>
              <a:rPr lang="en-US" sz="1200"/>
              <a:t>(const complex&amp; rhs) const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complex result(rhs); // using </a:t>
            </a:r>
            <a:r>
              <a:rPr b="1" lang="en-US" sz="1200"/>
              <a:t>copy ctor, too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result.re += re; result.im += im;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return result;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 }</a:t>
            </a:r>
            <a:endParaRPr sz="12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int main() {</a:t>
            </a:r>
            <a:endParaRPr sz="12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complex a(1, 1), b(2, 2), c;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c = a.</a:t>
            </a:r>
            <a:r>
              <a:rPr lang="en-US" sz="1200">
                <a:solidFill>
                  <a:srgbClr val="0070C0"/>
                </a:solidFill>
              </a:rPr>
              <a:t>operator+</a:t>
            </a:r>
            <a:r>
              <a:rPr lang="en-US" sz="1200"/>
              <a:t>(b); // ok! explicit call, just ugly!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	c = a + b; // ok! it is just a shorthand for operator+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/>
              <a:t>	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Another Way for Operator Overloading</a:t>
            </a:r>
            <a:endParaRPr sz="3800"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12648" y="16002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Char char="◻"/>
            </a:pPr>
            <a:r>
              <a:rPr lang="en-US" sz="3000"/>
              <a:t>Overloaded operators are </a:t>
            </a:r>
            <a:r>
              <a:rPr lang="en-US" sz="3000">
                <a:solidFill>
                  <a:srgbClr val="FF0000"/>
                </a:solidFill>
              </a:rPr>
              <a:t>NOT</a:t>
            </a:r>
            <a:r>
              <a:rPr lang="en-US" sz="3000"/>
              <a:t> necessarily member functions!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class complex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double re, im;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public: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complex(double r = 0.0, double i = 0.0) : re(r), im(i) {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double real() const { return re;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double image() const { return im;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};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const complex </a:t>
            </a:r>
            <a:r>
              <a:rPr lang="en-US" sz="1300">
                <a:solidFill>
                  <a:srgbClr val="00B050"/>
                </a:solidFill>
              </a:rPr>
              <a:t>operator+</a:t>
            </a:r>
            <a:r>
              <a:rPr lang="en-US" sz="1300"/>
              <a:t>(const complex&amp; lhs, const complex&amp; rhs)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double real, image;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real = </a:t>
            </a:r>
            <a:r>
              <a:rPr lang="en-US" sz="1300">
                <a:solidFill>
                  <a:srgbClr val="FF0000"/>
                </a:solidFill>
              </a:rPr>
              <a:t>lhs</a:t>
            </a:r>
            <a:r>
              <a:rPr lang="en-US" sz="1300"/>
              <a:t>.real() + </a:t>
            </a:r>
            <a:r>
              <a:rPr lang="en-US" sz="1300">
                <a:solidFill>
                  <a:srgbClr val="FF0000"/>
                </a:solidFill>
              </a:rPr>
              <a:t>rhs</a:t>
            </a:r>
            <a:r>
              <a:rPr lang="en-US" sz="1300"/>
              <a:t>.real(); image = </a:t>
            </a:r>
            <a:r>
              <a:rPr lang="en-US" sz="1300">
                <a:solidFill>
                  <a:srgbClr val="FF0000"/>
                </a:solidFill>
              </a:rPr>
              <a:t>lhs</a:t>
            </a:r>
            <a:r>
              <a:rPr lang="en-US" sz="1300"/>
              <a:t>.image() + </a:t>
            </a:r>
            <a:r>
              <a:rPr lang="en-US" sz="1300">
                <a:solidFill>
                  <a:srgbClr val="FF0000"/>
                </a:solidFill>
              </a:rPr>
              <a:t>rhs</a:t>
            </a:r>
            <a:r>
              <a:rPr lang="en-US" sz="1300"/>
              <a:t>.image();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return complex(real, image);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int main() {</a:t>
            </a:r>
            <a:endParaRPr sz="13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complex a(1, 1), b(2, 2), c;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c = </a:t>
            </a:r>
            <a:r>
              <a:rPr lang="en-US" sz="1300">
                <a:solidFill>
                  <a:srgbClr val="00B050"/>
                </a:solidFill>
              </a:rPr>
              <a:t>operator+</a:t>
            </a:r>
            <a:r>
              <a:rPr lang="en-US" sz="1300"/>
              <a:t>(a, b); // ok! explicit call, just ugly!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	c = a + b; // ok! it is just a shorthand for operator+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300"/>
              <a:t>	}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Returning Constant Value</a:t>
            </a:r>
            <a:endParaRPr sz="38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b="1" lang="en-US" sz="2800">
                <a:solidFill>
                  <a:srgbClr val="0070C0"/>
                </a:solidFill>
              </a:rPr>
              <a:t>const complex operator+(const complex&amp; lhs , const complex&amp; rhs)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b="1" lang="en-US" sz="2800">
                <a:solidFill>
                  <a:srgbClr val="FF0000"/>
                </a:solidFill>
              </a:rPr>
              <a:t>complex operator+(const complex&amp; lhs , const complex&amp; rhs)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int main()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complex a(1,1), b(2,2), c(3,3);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(a + b) = c; // </a:t>
            </a:r>
            <a:r>
              <a:rPr lang="en-US" sz="1800">
                <a:solidFill>
                  <a:srgbClr val="FF0000"/>
                </a:solidFill>
              </a:rPr>
              <a:t>no error if using red one</a:t>
            </a:r>
            <a:r>
              <a:rPr lang="en-US" sz="1800"/>
              <a:t>; </a:t>
            </a:r>
            <a:r>
              <a:rPr lang="en-US" sz="1800">
                <a:solidFill>
                  <a:srgbClr val="0070C0"/>
                </a:solidFill>
              </a:rPr>
              <a:t>error if using blue one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if((a+b) = c) // Oops, programmer actually wants =&gt; if((a+b) ==c)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do_things // again, </a:t>
            </a:r>
            <a:r>
              <a:rPr lang="en-US" sz="1800">
                <a:solidFill>
                  <a:srgbClr val="FF0000"/>
                </a:solidFill>
              </a:rPr>
              <a:t>no error if using red one</a:t>
            </a:r>
            <a:r>
              <a:rPr lang="en-US" sz="1800"/>
              <a:t>; </a:t>
            </a:r>
            <a:r>
              <a:rPr lang="en-US" sz="1800">
                <a:solidFill>
                  <a:srgbClr val="0070C0"/>
                </a:solidFill>
              </a:rPr>
              <a:t>error if using blue one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}</a:t>
            </a:r>
            <a:endParaRPr sz="1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Hence, </a:t>
            </a:r>
            <a:r>
              <a:rPr lang="en-US" sz="2400">
                <a:solidFill>
                  <a:srgbClr val="0070C0"/>
                </a:solidFill>
              </a:rPr>
              <a:t>blue</a:t>
            </a:r>
            <a:r>
              <a:rPr lang="en-US" sz="2400"/>
              <a:t> one is preferred</a:t>
            </a:r>
            <a:endParaRPr/>
          </a:p>
          <a:p>
            <a:pPr indent="-23241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80"/>
              <a:buNone/>
            </a:pPr>
            <a:r>
              <a:t/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Member vs. Nonmember Operators </a:t>
            </a:r>
            <a:endParaRPr sz="3800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12648" y="16002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If mixed-mode arithmetic is allowed e.g., allow adding a complex with a double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int main() { // operator+ is a member function here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complex a(1,1), b;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b = a</a:t>
            </a:r>
            <a:r>
              <a:rPr lang="en-US" sz="1800">
                <a:solidFill>
                  <a:srgbClr val="FFC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; // ok! a.operator</a:t>
            </a:r>
            <a:r>
              <a:rPr lang="en-US" sz="1800">
                <a:solidFill>
                  <a:srgbClr val="FFC000"/>
                </a:solidFill>
              </a:rPr>
              <a:t>+</a:t>
            </a:r>
            <a:r>
              <a:rPr lang="en-US" sz="1800"/>
              <a:t>( complex(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) 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b = 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 </a:t>
            </a:r>
            <a:r>
              <a:rPr lang="en-US" sz="1800">
                <a:solidFill>
                  <a:srgbClr val="FFC000"/>
                </a:solidFill>
              </a:rPr>
              <a:t>+</a:t>
            </a:r>
            <a:r>
              <a:rPr lang="en-US" sz="1800"/>
              <a:t> a; // </a:t>
            </a:r>
            <a:r>
              <a:rPr lang="en-US" sz="1800">
                <a:solidFill>
                  <a:srgbClr val="FF0000"/>
                </a:solidFill>
              </a:rPr>
              <a:t>error</a:t>
            </a:r>
            <a:r>
              <a:rPr lang="en-US" sz="1800"/>
              <a:t>! 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.operator</a:t>
            </a:r>
            <a:r>
              <a:rPr lang="en-US" sz="1800">
                <a:solidFill>
                  <a:srgbClr val="FFC000"/>
                </a:solidFill>
              </a:rPr>
              <a:t>+</a:t>
            </a:r>
            <a:r>
              <a:rPr lang="en-US" sz="1800"/>
              <a:t>(a) &lt;= </a:t>
            </a:r>
            <a:r>
              <a:rPr lang="en-US" sz="1800">
                <a:solidFill>
                  <a:srgbClr val="FF0000"/>
                </a:solidFill>
              </a:rPr>
              <a:t>no such function</a:t>
            </a:r>
            <a:r>
              <a:rPr lang="en-US" sz="1800"/>
              <a:t>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int main() { // operator</a:t>
            </a:r>
            <a:r>
              <a:rPr lang="en-US" sz="1800">
                <a:solidFill>
                  <a:srgbClr val="0070C0"/>
                </a:solidFill>
              </a:rPr>
              <a:t>+</a:t>
            </a:r>
            <a:r>
              <a:rPr lang="en-US" sz="1800"/>
              <a:t> is a nonmember function here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complex a(1,1), b;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b = a </a:t>
            </a:r>
            <a:r>
              <a:rPr lang="en-US" sz="1800">
                <a:solidFill>
                  <a:srgbClr val="0070C0"/>
                </a:solidFill>
              </a:rPr>
              <a:t>+</a:t>
            </a:r>
            <a:r>
              <a:rPr lang="en-US" sz="1800"/>
              <a:t> 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; // ok! operator</a:t>
            </a:r>
            <a:r>
              <a:rPr lang="en-US" sz="1800">
                <a:solidFill>
                  <a:srgbClr val="0070C0"/>
                </a:solidFill>
              </a:rPr>
              <a:t>+</a:t>
            </a:r>
            <a:r>
              <a:rPr lang="en-US" sz="1800"/>
              <a:t>( a, complex(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) 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	b = 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+</a:t>
            </a:r>
            <a:r>
              <a:rPr lang="en-US" sz="1800"/>
              <a:t> a; // </a:t>
            </a:r>
            <a:r>
              <a:rPr lang="en-US" sz="1800">
                <a:solidFill>
                  <a:srgbClr val="FF0000"/>
                </a:solidFill>
              </a:rPr>
              <a:t>ok</a:t>
            </a:r>
            <a:r>
              <a:rPr lang="en-US" sz="1800"/>
              <a:t>! operator</a:t>
            </a:r>
            <a:r>
              <a:rPr lang="en-US" sz="1800">
                <a:solidFill>
                  <a:srgbClr val="0070C0"/>
                </a:solidFill>
              </a:rPr>
              <a:t>+</a:t>
            </a:r>
            <a:r>
              <a:rPr lang="en-US" sz="1800"/>
              <a:t>( complex(</a:t>
            </a:r>
            <a:r>
              <a:rPr lang="en-US" sz="1800">
                <a:solidFill>
                  <a:srgbClr val="00B050"/>
                </a:solidFill>
              </a:rPr>
              <a:t>1.0</a:t>
            </a:r>
            <a:r>
              <a:rPr lang="en-US" sz="1800"/>
              <a:t>), a 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}</a:t>
            </a:r>
            <a:endParaRPr sz="1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In general, nonmember version is preferred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Friend Functions (1/3)</a:t>
            </a:r>
            <a:endParaRPr sz="38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12648" y="1600200"/>
            <a:ext cx="815340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Nonmember functions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/>
              <a:t>	- access private members through accessors and mutators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/>
              <a:t>	- inefficient (overhead of calls to accessors and mutators)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solidFill>
                  <a:srgbClr val="0070C0"/>
                </a:solidFill>
              </a:rPr>
              <a:t>Friend functions </a:t>
            </a:r>
            <a:r>
              <a:rPr lang="en-US" sz="2800"/>
              <a:t>can directly access private members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/>
              <a:t>	- same access privilege as member functions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/>
              <a:t>	- no calls to accessors and mutators =&gt;more efficient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You can make </a:t>
            </a:r>
            <a:r>
              <a:rPr lang="en-US" sz="2800">
                <a:solidFill>
                  <a:srgbClr val="0070C0"/>
                </a:solidFill>
              </a:rPr>
              <a:t>specific</a:t>
            </a:r>
            <a:r>
              <a:rPr lang="en-US" sz="2800"/>
              <a:t> nonmember functions friends for better efficiency!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21336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Friend Functions (2/3)</a:t>
            </a:r>
            <a:endParaRPr sz="38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class complex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double re, im;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public: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complex(double r = 0.0, double i = 0.0) : re(r), im(i) {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double real() const { return re;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double image() const { return im;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b="1" lang="en-US" sz="1800"/>
              <a:t>	friend const complex operator+(const complex&amp;, const complex&amp;);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};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const complex operator-(const complex&amp;, const complex&amp;);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 sz="3800"/>
              <a:t>Friend Functions (3/3)</a:t>
            </a:r>
            <a:endParaRPr sz="38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// </a:t>
            </a:r>
            <a:r>
              <a:rPr lang="en-US" sz="1800">
                <a:solidFill>
                  <a:srgbClr val="FF0000"/>
                </a:solidFill>
              </a:rPr>
              <a:t>no need to add friend prefix in function definition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const complex </a:t>
            </a:r>
            <a:r>
              <a:rPr lang="en-US" sz="1800">
                <a:solidFill>
                  <a:srgbClr val="0070C0"/>
                </a:solidFill>
              </a:rPr>
              <a:t>operator+</a:t>
            </a:r>
            <a:r>
              <a:rPr lang="en-US" sz="1800"/>
              <a:t>(const complex&amp; lhs, const complex&amp; rhs) {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complex result(lhs);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result.re += </a:t>
            </a:r>
            <a:r>
              <a:rPr lang="en-US" sz="1800">
                <a:solidFill>
                  <a:srgbClr val="FF0000"/>
                </a:solidFill>
              </a:rPr>
              <a:t>rhs.re</a:t>
            </a:r>
            <a:r>
              <a:rPr lang="en-US" sz="1800"/>
              <a:t>; result.im += </a:t>
            </a:r>
            <a:r>
              <a:rPr lang="en-US" sz="1800">
                <a:solidFill>
                  <a:srgbClr val="FF0000"/>
                </a:solidFill>
              </a:rPr>
              <a:t>rhs.im</a:t>
            </a:r>
            <a:r>
              <a:rPr lang="en-US" sz="1800"/>
              <a:t>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return result;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} // a friend function has same access privilege as member functions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const complex </a:t>
            </a:r>
            <a:r>
              <a:rPr lang="en-US" sz="1800">
                <a:solidFill>
                  <a:srgbClr val="00B050"/>
                </a:solidFill>
              </a:rPr>
              <a:t>operator-</a:t>
            </a:r>
            <a:r>
              <a:rPr lang="en-US" sz="1800"/>
              <a:t>(const complex&amp; lhs, const complex&amp; rhs)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double real = </a:t>
            </a:r>
            <a:r>
              <a:rPr lang="en-US" sz="1800">
                <a:solidFill>
                  <a:srgbClr val="FF0000"/>
                </a:solidFill>
              </a:rPr>
              <a:t>lhs.real() </a:t>
            </a:r>
            <a:r>
              <a:rPr lang="en-US" sz="1800"/>
              <a:t>+ </a:t>
            </a:r>
            <a:r>
              <a:rPr lang="en-US" sz="1800">
                <a:solidFill>
                  <a:srgbClr val="FF0000"/>
                </a:solidFill>
              </a:rPr>
              <a:t>rhs.real()</a:t>
            </a:r>
            <a:r>
              <a:rPr lang="en-US" sz="1800"/>
              <a:t>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double image = </a:t>
            </a:r>
            <a:r>
              <a:rPr lang="en-US" sz="1800">
                <a:solidFill>
                  <a:srgbClr val="FF0000"/>
                </a:solidFill>
              </a:rPr>
              <a:t>lhs.image()</a:t>
            </a:r>
            <a:r>
              <a:rPr lang="en-US" sz="1800"/>
              <a:t> + </a:t>
            </a:r>
            <a:r>
              <a:rPr lang="en-US" sz="1800">
                <a:solidFill>
                  <a:srgbClr val="FF0000"/>
                </a:solidFill>
              </a:rPr>
              <a:t>rhs.image()</a:t>
            </a:r>
            <a:r>
              <a:rPr lang="en-US" sz="1800"/>
              <a:t>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return complex(real, image);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} // need accessors to get private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