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858000" cy="9144000"/>
  <p:embeddedFontLst>
    <p:embeddedFont>
      <p:font typeface="Arim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jeh4aOfIp4aIbEJnU2fKlZ5UiZ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rim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rimo-italic.fntdata"/><Relationship Id="rId16" Type="http://schemas.openxmlformats.org/officeDocument/2006/relationships/slide" Target="slides/slide10.xml"/><Relationship Id="rId38" Type="http://schemas.openxmlformats.org/officeDocument/2006/relationships/font" Target="fonts/Arim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Info 可以顯示出某些設定當前的狀態 如breakpoint / display目前設置了幾個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輸入help info會顯示所有info 可以觀察的設定</a:t>
            </a:r>
            <a:endParaRPr/>
          </a:p>
        </p:txBody>
      </p:sp>
      <p:sp>
        <p:nvSpPr>
          <p:cNvPr id="180" name="Google Shape;18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如果想把一些中斷點或display等設定刪掉 可以透過delete指令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若要終止執行GDB 則是透過quit指令</a:t>
            </a:r>
            <a:endParaRPr/>
          </a:p>
        </p:txBody>
      </p:sp>
      <p:sp>
        <p:nvSpPr>
          <p:cNvPr id="189" name="Google Shape;18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其他可能會用到的指令 where可以顯示現在在哪一層sub-function 是從主程式哪一行呼叫到現在這個sub-function的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Return則可以直接結束目前這層sub-function 返回上一層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有時候遇到bug 輸入where時可能會停在系統內建的function  這樣GUI不會顯示任何東西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這時候就可以用ret返回上一層sub-function 直到返回到自己寫的cpp GUI就會正常顯示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Finish &amp; return 都可以用來返回上一層function 但return不會執行當層剩餘的部分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更多指令可以參考 : http://www.study-area.org/cyril/opentools/opentools/x1253.html</a:t>
            </a:r>
            <a:endParaRPr/>
          </a:p>
        </p:txBody>
      </p:sp>
      <p:sp>
        <p:nvSpPr>
          <p:cNvPr id="198" name="Google Shape;19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這個cpp的目的是 產生亂數並加總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但執行時會遇到segmentation fault 所以使用GDB來debug</a:t>
            </a:r>
            <a:endParaRPr/>
          </a:p>
        </p:txBody>
      </p:sp>
      <p:sp>
        <p:nvSpPr>
          <p:cNvPr id="210" name="Google Shape;21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先使用r找出segmentation發生在哪一行, 看起來最有可能是 index i 錯誤</a:t>
            </a:r>
            <a:endParaRPr/>
          </a:p>
        </p:txBody>
      </p:sp>
      <p:sp>
        <p:nvSpPr>
          <p:cNvPr id="219" name="Google Shape;21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使用where找出哪裡呼叫這個副函式 並設定中斷點 重新執行一次</a:t>
            </a:r>
            <a:endParaRPr/>
          </a:p>
        </p:txBody>
      </p:sp>
      <p:sp>
        <p:nvSpPr>
          <p:cNvPr id="229" name="Google Shape;22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使用s進到sub-function後  用watch觀察i的值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一開始是一個奇怪的數字 是因為還沒初始化 遇到迴圈之後 i的值變成6</a:t>
            </a:r>
            <a:endParaRPr/>
          </a:p>
        </p:txBody>
      </p:sp>
      <p:sp>
        <p:nvSpPr>
          <p:cNvPr id="241" name="Google Shape;24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一步一步追蹤i的值 發現最後是一個奇怪的數字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因為i前面設定是unsigned 範圍是0~2^32-1 (4294967295) 所以i認不得-1 才會導致錯誤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因此將unsigned拿掉 重新編譯  執行GDB</a:t>
            </a:r>
            <a:endParaRPr/>
          </a:p>
        </p:txBody>
      </p:sp>
      <p:sp>
        <p:nvSpPr>
          <p:cNvPr id="251" name="Google Shape;25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重新編譯 成功解決segmentation fault 但最終答案還是錯的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所以使用watch去追蹤副程式的變數值</a:t>
            </a:r>
            <a:endParaRPr/>
          </a:p>
        </p:txBody>
      </p:sp>
      <p:sp>
        <p:nvSpPr>
          <p:cNvPr id="259" name="Google Shape;25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發現是i錯誤 導致array讀到未定義的空間</a:t>
            </a:r>
            <a:endParaRPr/>
          </a:p>
        </p:txBody>
      </p:sp>
      <p:sp>
        <p:nvSpPr>
          <p:cNvPr id="267" name="Google Shape;26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GDB是Unix系統上一個debug的工具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平常遇到segmentation fault只能自己去找可能錯在哪行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而GDB可以直接顯示 發生在哪一行 可以讓debug更有效率</a:t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也可以用GUI來debug  使用起來會更直觀 所有的指令跟前面都一樣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如果是使用GUI介面 流程會如下 </a:t>
            </a:r>
            <a:endParaRPr/>
          </a:p>
        </p:txBody>
      </p:sp>
      <p:sp>
        <p:nvSpPr>
          <p:cNvPr id="288" name="Google Shape;28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一樣先利用r找出segmentation錯在哪一行 , 反白的部分代表現在在哪一行</a:t>
            </a:r>
            <a:endParaRPr/>
          </a:p>
        </p:txBody>
      </p:sp>
      <p:sp>
        <p:nvSpPr>
          <p:cNvPr id="295" name="Google Shape;29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設定中斷點 重新執行一次  B代表中斷點</a:t>
            </a:r>
            <a:endParaRPr/>
          </a:p>
        </p:txBody>
      </p:sp>
      <p:sp>
        <p:nvSpPr>
          <p:cNvPr id="304" name="Google Shape;30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使用watch 來觀察想要追蹤的變數</a:t>
            </a:r>
            <a:endParaRPr/>
          </a:p>
        </p:txBody>
      </p:sp>
      <p:sp>
        <p:nvSpPr>
          <p:cNvPr id="313" name="Google Shape;31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重複上面的步驟 直到所有bug都排除</a:t>
            </a:r>
            <a:endParaRPr/>
          </a:p>
        </p:txBody>
      </p:sp>
      <p:sp>
        <p:nvSpPr>
          <p:cNvPr id="322" name="Google Shape;32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9" name="Google Shape;33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245a1f3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6" name="Google Shape;346;g12245a1f3ea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4" name="Google Shape;35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要使用GDB debug的程式  在編譯時必須加上 –g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之後輸入gdb -q  ./執行檔檔名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(如果沒有加上-q 每次開啟時 會顯示一大串的版權訊息)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進入 gdb console  才能開始使用GDB相關功能 (也可以使用GUI介面來執行GDB 後面會介紹)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以下是較常見的指令  後面會依序介紹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可以輸入全名 或是只輸入縮寫 來執行該指令</a:t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list 可以顯示出當前/特定行數 往上5行 往下4行 共10行的code</a:t>
            </a:r>
            <a:endParaRPr/>
          </a:p>
        </p:txBody>
      </p:sp>
      <p:sp>
        <p:nvSpPr>
          <p:cNvPr id="130" name="Google Shape;1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使用r指令開始執行GDB  一旦遇到中斷點 或是bug 就會停下 (若在執行中輸入r指令 則會重新開始)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如果整個程式都沒有設定中斷點 或是沒有bug 就會執行到尾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如果要追蹤特定變數 要在r之後才可以設定</a:t>
            </a:r>
            <a:endParaRPr/>
          </a:p>
        </p:txBody>
      </p:sp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設定中斷點 可以透過 b 函式名稱 或是直接 b 程式碼的某一行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可以透過c 從中斷點繼續執行gdb</a:t>
            </a:r>
            <a:endParaRPr/>
          </a:p>
        </p:txBody>
      </p:sp>
      <p:sp>
        <p:nvSpPr>
          <p:cNvPr id="148" name="Google Shape;1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如果一次只想執行一行程式碼 可透過next / step來完成  不必一個一個設定中斷點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n和s的差別在於 如果下一行遇到副程式 n會直接執行完副程式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而s則會進到副程式裡面的第一行</a:t>
            </a:r>
            <a:endParaRPr/>
          </a:p>
        </p:txBody>
      </p:sp>
      <p:sp>
        <p:nvSpPr>
          <p:cNvPr id="158" name="Google Shape;15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Print和display都可以顯示出指定的數值 差別在於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每次新的步驟 print都要手動輸入 而display會自動顯示設定的變數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Watch可以追蹤一個變數 一旦他的值發生改變 就會暫停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(如果要print的是一個array 可以使用print array_name@要顯示幾個元素)</a:t>
            </a:r>
            <a:endParaRPr/>
          </a:p>
        </p:txBody>
      </p:sp>
      <p:sp>
        <p:nvSpPr>
          <p:cNvPr id="166" name="Google Shape;16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25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25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25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/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35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3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35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33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" name="Google Shape;77;p33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" name="Google Shape;78;p33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" name="Google Shape;79;p33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23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23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23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" name="Google Shape;32;p22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22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22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611188" y="3501008"/>
            <a:ext cx="7921625" cy="1180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334210"/>
              <a:buFont typeface="Twentieth Century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5300">
                <a:solidFill>
                  <a:schemeClr val="accent4"/>
                </a:solidFill>
                <a:latin typeface="Arimo"/>
                <a:ea typeface="Arimo"/>
                <a:cs typeface="Arimo"/>
                <a:sym typeface="Arimo"/>
              </a:rPr>
              <a:t>LAB 7</a:t>
            </a:r>
            <a:br>
              <a:rPr lang="en-US" sz="5300">
                <a:solidFill>
                  <a:schemeClr val="accent4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5300">
                <a:solidFill>
                  <a:schemeClr val="accent4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lang="en-US" sz="2700">
                <a:latin typeface="Arimo"/>
                <a:ea typeface="Arimo"/>
                <a:cs typeface="Arimo"/>
                <a:sym typeface="Arimo"/>
              </a:rPr>
            </a:br>
            <a:r>
              <a:rPr lang="en-US" sz="3922">
                <a:latin typeface="Arimo"/>
                <a:ea typeface="Arimo"/>
                <a:cs typeface="Arimo"/>
                <a:sym typeface="Arimo"/>
              </a:rPr>
              <a:t>GDB</a:t>
            </a:r>
            <a:endParaRPr sz="3922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2362200" y="6049963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US" sz="2400"/>
              <a:t>Department of Electronics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Font typeface="Noto Sans Symbols"/>
              <a:buNone/>
            </a:pPr>
            <a:r>
              <a:rPr lang="en-US" sz="2400"/>
              <a:t>National Chiao Tung University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/>
              <a:t>Info | i</a:t>
            </a:r>
            <a:endParaRPr b="1"/>
          </a:p>
        </p:txBody>
      </p:sp>
      <p:sp>
        <p:nvSpPr>
          <p:cNvPr id="183" name="Google Shape;183;p27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info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 display the current status of some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More information : help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385" y="4062772"/>
            <a:ext cx="7961069" cy="228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/>
          <p:nvPr/>
        </p:nvSpPr>
        <p:spPr>
          <a:xfrm>
            <a:off x="1409700" y="4089400"/>
            <a:ext cx="939800" cy="20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1409700" y="5034142"/>
            <a:ext cx="939800" cy="20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 remove some previous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Command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q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used to terminate GDB</a:t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p3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/>
              <a:t>Delete | d / Quit | q</a:t>
            </a:r>
            <a:endParaRPr b="1"/>
          </a:p>
        </p:txBody>
      </p:sp>
      <p:pic>
        <p:nvPicPr>
          <p:cNvPr id="193" name="Google Shape;1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62" y="2901365"/>
            <a:ext cx="6736563" cy="193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6"/>
          <p:cNvSpPr/>
          <p:nvPr/>
        </p:nvSpPr>
        <p:spPr>
          <a:xfrm>
            <a:off x="1619672" y="3717032"/>
            <a:ext cx="1104900" cy="20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1462" y="5042643"/>
            <a:ext cx="5202237" cy="148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 tell which layers and lines you are now</a:t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finish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 execute rest part of the function and return to the upper layer.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will directly return function of upper layer.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/>
              <a:t>Other commands</a:t>
            </a:r>
            <a:endParaRPr b="1"/>
          </a:p>
        </p:txBody>
      </p:sp>
      <p:grpSp>
        <p:nvGrpSpPr>
          <p:cNvPr id="202" name="Google Shape;202;p37"/>
          <p:cNvGrpSpPr/>
          <p:nvPr/>
        </p:nvGrpSpPr>
        <p:grpSpPr>
          <a:xfrm>
            <a:off x="1209674" y="4110396"/>
            <a:ext cx="6404859" cy="2414947"/>
            <a:chOff x="1209674" y="4110396"/>
            <a:chExt cx="6404859" cy="2414947"/>
          </a:xfrm>
        </p:grpSpPr>
        <p:pic>
          <p:nvPicPr>
            <p:cNvPr id="203" name="Google Shape;203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9674" y="4110396"/>
              <a:ext cx="6404859" cy="24149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37"/>
            <p:cNvSpPr/>
            <p:nvPr/>
          </p:nvSpPr>
          <p:spPr>
            <a:xfrm>
              <a:off x="3175000" y="4787900"/>
              <a:ext cx="4313684" cy="152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7"/>
            <p:cNvSpPr/>
            <p:nvPr/>
          </p:nvSpPr>
          <p:spPr>
            <a:xfrm>
              <a:off x="1259632" y="4282900"/>
              <a:ext cx="962868" cy="202308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7"/>
            <p:cNvSpPr/>
            <p:nvPr/>
          </p:nvSpPr>
          <p:spPr>
            <a:xfrm>
              <a:off x="1691680" y="4928468"/>
              <a:ext cx="530820" cy="215032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7"/>
            <p:cNvSpPr/>
            <p:nvPr/>
          </p:nvSpPr>
          <p:spPr>
            <a:xfrm>
              <a:off x="1259632" y="5877272"/>
              <a:ext cx="1571626" cy="342032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Running the following program will cause segmentation fault, so use GDB to debug.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648" y="2783756"/>
            <a:ext cx="5924181" cy="374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/>
              <a:t>Example (1/8)</a:t>
            </a:r>
            <a:endParaRPr b="1"/>
          </a:p>
        </p:txBody>
      </p:sp>
      <p:pic>
        <p:nvPicPr>
          <p:cNvPr id="215" name="Google Shape;21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1304" y="4697903"/>
            <a:ext cx="3567906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6488" y="5724524"/>
            <a:ext cx="1894523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First, use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out which line cause segmentation fault.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3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Example (2/8)</a:t>
            </a:r>
            <a:endParaRPr b="1"/>
          </a:p>
        </p:txBody>
      </p:sp>
      <p:grpSp>
        <p:nvGrpSpPr>
          <p:cNvPr id="223" name="Google Shape;223;p39"/>
          <p:cNvGrpSpPr/>
          <p:nvPr/>
        </p:nvGrpSpPr>
        <p:grpSpPr>
          <a:xfrm>
            <a:off x="1220809" y="3516090"/>
            <a:ext cx="6996089" cy="1997224"/>
            <a:chOff x="1259632" y="3573016"/>
            <a:chExt cx="6754586" cy="1854200"/>
          </a:xfrm>
        </p:grpSpPr>
        <p:pic>
          <p:nvPicPr>
            <p:cNvPr id="224" name="Google Shape;224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9632" y="3573016"/>
              <a:ext cx="6754586" cy="185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39"/>
            <p:cNvSpPr/>
            <p:nvPr/>
          </p:nvSpPr>
          <p:spPr>
            <a:xfrm>
              <a:off x="6588224" y="5013176"/>
              <a:ext cx="1308100" cy="190500"/>
            </a:xfrm>
            <a:prstGeom prst="rect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9"/>
            <p:cNvSpPr/>
            <p:nvPr/>
          </p:nvSpPr>
          <p:spPr>
            <a:xfrm>
              <a:off x="2435324" y="5203676"/>
              <a:ext cx="5222776" cy="190500"/>
            </a:xfrm>
            <a:prstGeom prst="rect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Then, use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find where we call the function,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set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breakpoint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restart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Example (3/8)</a:t>
            </a:r>
            <a:endParaRPr b="1"/>
          </a:p>
        </p:txBody>
      </p:sp>
      <p:grpSp>
        <p:nvGrpSpPr>
          <p:cNvPr id="233" name="Google Shape;233;p40"/>
          <p:cNvGrpSpPr/>
          <p:nvPr/>
        </p:nvGrpSpPr>
        <p:grpSpPr>
          <a:xfrm>
            <a:off x="1043608" y="2996952"/>
            <a:ext cx="6944692" cy="3340348"/>
            <a:chOff x="1043608" y="2996952"/>
            <a:chExt cx="6733371" cy="3149848"/>
          </a:xfrm>
        </p:grpSpPr>
        <p:pic>
          <p:nvPicPr>
            <p:cNvPr id="234" name="Google Shape;234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3608" y="2996952"/>
              <a:ext cx="6733371" cy="3149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40"/>
            <p:cNvSpPr/>
            <p:nvPr/>
          </p:nvSpPr>
          <p:spPr>
            <a:xfrm>
              <a:off x="1619672" y="2996952"/>
              <a:ext cx="738188" cy="192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0"/>
            <p:cNvSpPr/>
            <p:nvPr/>
          </p:nvSpPr>
          <p:spPr>
            <a:xfrm>
              <a:off x="4139952" y="3356992"/>
              <a:ext cx="1371848" cy="192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0"/>
            <p:cNvSpPr/>
            <p:nvPr/>
          </p:nvSpPr>
          <p:spPr>
            <a:xfrm>
              <a:off x="1628032" y="3530594"/>
              <a:ext cx="738188" cy="192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0"/>
            <p:cNvSpPr/>
            <p:nvPr/>
          </p:nvSpPr>
          <p:spPr>
            <a:xfrm>
              <a:off x="1628032" y="3857724"/>
              <a:ext cx="738188" cy="192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enter sub-function, and use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watch i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check value of i whenever it changes.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" name="Google Shape;244;p4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Example (4/8)</a:t>
            </a:r>
            <a:endParaRPr b="1"/>
          </a:p>
        </p:txBody>
      </p:sp>
      <p:grpSp>
        <p:nvGrpSpPr>
          <p:cNvPr id="245" name="Google Shape;245;p41"/>
          <p:cNvGrpSpPr/>
          <p:nvPr/>
        </p:nvGrpSpPr>
        <p:grpSpPr>
          <a:xfrm>
            <a:off x="1354138" y="2819758"/>
            <a:ext cx="6164262" cy="2909353"/>
            <a:chOff x="1354138" y="2819758"/>
            <a:chExt cx="6164262" cy="2909353"/>
          </a:xfrm>
        </p:grpSpPr>
        <p:pic>
          <p:nvPicPr>
            <p:cNvPr id="246" name="Google Shape;246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54138" y="2819758"/>
              <a:ext cx="6164262" cy="2909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41"/>
            <p:cNvSpPr/>
            <p:nvPr/>
          </p:nvSpPr>
          <p:spPr>
            <a:xfrm>
              <a:off x="1835696" y="4005064"/>
              <a:ext cx="761355" cy="203718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1354138" y="4970264"/>
              <a:ext cx="2024062" cy="401836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 that -1 &amp; unsigned cause this error.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p4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Example (5/8)</a:t>
            </a:r>
            <a:endParaRPr b="1"/>
          </a:p>
        </p:txBody>
      </p:sp>
      <p:pic>
        <p:nvPicPr>
          <p:cNvPr id="255" name="Google Shape;25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6" y="2432050"/>
            <a:ext cx="6449099" cy="397899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/>
          <p:nvPr/>
        </p:nvSpPr>
        <p:spPr>
          <a:xfrm>
            <a:off x="1138236" y="4421546"/>
            <a:ext cx="2100264" cy="37905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 unsigned part and compile again, find program can execute successfully, but final answer seems wrong.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Therefore use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watch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trace variable of sub-function.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Example (6/8)</a:t>
            </a:r>
            <a:endParaRPr b="1"/>
          </a:p>
        </p:txBody>
      </p:sp>
      <p:pic>
        <p:nvPicPr>
          <p:cNvPr id="263" name="Google Shape;2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921" y="4035325"/>
            <a:ext cx="7055149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3"/>
          <p:cNvSpPr/>
          <p:nvPr/>
        </p:nvSpPr>
        <p:spPr>
          <a:xfrm>
            <a:off x="1231920" y="5220975"/>
            <a:ext cx="1066800" cy="19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 that due to the wrong index i, cause array read undefined space.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 modify it to the correct index.</a:t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0" name="Google Shape;27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80" y="3717032"/>
            <a:ext cx="3316630" cy="265836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Example (7/8)</a:t>
            </a:r>
            <a:endParaRPr b="1"/>
          </a:p>
        </p:txBody>
      </p:sp>
      <p:grpSp>
        <p:nvGrpSpPr>
          <p:cNvPr id="272" name="Google Shape;272;p44"/>
          <p:cNvGrpSpPr/>
          <p:nvPr/>
        </p:nvGrpSpPr>
        <p:grpSpPr>
          <a:xfrm>
            <a:off x="739080" y="3724237"/>
            <a:ext cx="4150420" cy="2399234"/>
            <a:chOff x="739080" y="3724237"/>
            <a:chExt cx="4150420" cy="2399234"/>
          </a:xfrm>
        </p:grpSpPr>
        <p:pic>
          <p:nvPicPr>
            <p:cNvPr id="273" name="Google Shape;273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9080" y="3724237"/>
              <a:ext cx="4150420" cy="2399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44"/>
            <p:cNvSpPr/>
            <p:nvPr/>
          </p:nvSpPr>
          <p:spPr>
            <a:xfrm>
              <a:off x="1331640" y="5035499"/>
              <a:ext cx="1212428" cy="203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4"/>
            <p:cNvSpPr/>
            <p:nvPr/>
          </p:nvSpPr>
          <p:spPr>
            <a:xfrm>
              <a:off x="1331640" y="5373216"/>
              <a:ext cx="763860" cy="203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44"/>
          <p:cNvSpPr/>
          <p:nvPr/>
        </p:nvSpPr>
        <p:spPr>
          <a:xfrm>
            <a:off x="5292080" y="4470200"/>
            <a:ext cx="2289820" cy="38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4"/>
          <p:cNvSpPr/>
          <p:nvPr/>
        </p:nvSpPr>
        <p:spPr>
          <a:xfrm>
            <a:off x="5292080" y="5991200"/>
            <a:ext cx="2010420" cy="38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1" lang="en-US"/>
              <a:t>Introduction to GDB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GDB (GNU Debugger) is a debugging tool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UNIX system to debug C and C++  programs.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Especially useful for segmentation fault , it can directly tell you where segmentation fault happened.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028" y="4674881"/>
            <a:ext cx="7312152" cy="70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/>
          <p:nvPr/>
        </p:nvSpPr>
        <p:spPr>
          <a:xfrm>
            <a:off x="6562650" y="5028099"/>
            <a:ext cx="1524000" cy="3531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Compile again, and find final answer is correct.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=&gt; finish.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Example (8/8)</a:t>
            </a:r>
            <a:endParaRPr b="1"/>
          </a:p>
        </p:txBody>
      </p:sp>
      <p:pic>
        <p:nvPicPr>
          <p:cNvPr id="284" name="Google Shape;2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910" y="3306508"/>
            <a:ext cx="7450388" cy="195129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5"/>
          <p:cNvSpPr/>
          <p:nvPr/>
        </p:nvSpPr>
        <p:spPr>
          <a:xfrm>
            <a:off x="827584" y="4365104"/>
            <a:ext cx="1552790" cy="38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can also use GUI interface to get more intuitive information, all instructions are same as previous 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After gdb ./executable file, you can use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ctrl+x+a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enter GUI interface.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GUI (1/5)</a:t>
            </a:r>
            <a:endParaRPr b="1"/>
          </a:p>
        </p:txBody>
      </p:sp>
      <p:pic>
        <p:nvPicPr>
          <p:cNvPr id="292" name="Google Shape;29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350" y="3924300"/>
            <a:ext cx="6056858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GUI (2/5)</a:t>
            </a:r>
            <a:endParaRPr b="1"/>
          </a:p>
        </p:txBody>
      </p:sp>
      <p:grpSp>
        <p:nvGrpSpPr>
          <p:cNvPr id="299" name="Google Shape;299;p47"/>
          <p:cNvGrpSpPr/>
          <p:nvPr/>
        </p:nvGrpSpPr>
        <p:grpSpPr>
          <a:xfrm>
            <a:off x="3001911" y="1667594"/>
            <a:ext cx="5581650" cy="4857750"/>
            <a:chOff x="3001911" y="1667594"/>
            <a:chExt cx="5581650" cy="4857750"/>
          </a:xfrm>
        </p:grpSpPr>
        <p:pic>
          <p:nvPicPr>
            <p:cNvPr id="300" name="Google Shape;300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1911" y="1667594"/>
              <a:ext cx="5581650" cy="4857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47"/>
            <p:cNvSpPr/>
            <p:nvPr/>
          </p:nvSpPr>
          <p:spPr>
            <a:xfrm>
              <a:off x="6771184" y="5952604"/>
              <a:ext cx="1661616" cy="384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where to find where sub-function was called.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 breakpoint and restart.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GUI (3/5)</a:t>
            </a:r>
            <a:endParaRPr b="1"/>
          </a:p>
        </p:txBody>
      </p:sp>
      <p:grpSp>
        <p:nvGrpSpPr>
          <p:cNvPr id="308" name="Google Shape;308;p48"/>
          <p:cNvGrpSpPr/>
          <p:nvPr/>
        </p:nvGrpSpPr>
        <p:grpSpPr>
          <a:xfrm>
            <a:off x="1530350" y="2782019"/>
            <a:ext cx="5911850" cy="3898250"/>
            <a:chOff x="1530350" y="2782019"/>
            <a:chExt cx="5911850" cy="3898250"/>
          </a:xfrm>
        </p:grpSpPr>
        <p:pic>
          <p:nvPicPr>
            <p:cNvPr id="309" name="Google Shape;309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0350" y="2782019"/>
              <a:ext cx="5911850" cy="389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48"/>
            <p:cNvSpPr/>
            <p:nvPr/>
          </p:nvSpPr>
          <p:spPr>
            <a:xfrm>
              <a:off x="1530350" y="4269054"/>
              <a:ext cx="215900" cy="192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watch to check the variable you want to trace.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GUI (4/5)</a:t>
            </a:r>
            <a:endParaRPr b="1"/>
          </a:p>
        </p:txBody>
      </p:sp>
      <p:grpSp>
        <p:nvGrpSpPr>
          <p:cNvPr id="317" name="Google Shape;317;p49"/>
          <p:cNvGrpSpPr/>
          <p:nvPr/>
        </p:nvGrpSpPr>
        <p:grpSpPr>
          <a:xfrm>
            <a:off x="1901824" y="2410544"/>
            <a:ext cx="5619751" cy="4114800"/>
            <a:chOff x="2143124" y="2410544"/>
            <a:chExt cx="5619751" cy="4114800"/>
          </a:xfrm>
        </p:grpSpPr>
        <p:pic>
          <p:nvPicPr>
            <p:cNvPr id="318" name="Google Shape;318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43125" y="2410544"/>
              <a:ext cx="561975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49"/>
            <p:cNvSpPr/>
            <p:nvPr/>
          </p:nvSpPr>
          <p:spPr>
            <a:xfrm>
              <a:off x="2143124" y="5800204"/>
              <a:ext cx="1743075" cy="384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Repeat above steps, until all bugs are removed.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GUI (5/5)</a:t>
            </a:r>
            <a:endParaRPr b="1"/>
          </a:p>
        </p:txBody>
      </p:sp>
      <p:grpSp>
        <p:nvGrpSpPr>
          <p:cNvPr id="326" name="Google Shape;326;p50"/>
          <p:cNvGrpSpPr/>
          <p:nvPr/>
        </p:nvGrpSpPr>
        <p:grpSpPr>
          <a:xfrm>
            <a:off x="2012950" y="2295525"/>
            <a:ext cx="5600700" cy="4324350"/>
            <a:chOff x="2012950" y="2295525"/>
            <a:chExt cx="5600700" cy="4324350"/>
          </a:xfrm>
        </p:grpSpPr>
        <p:pic>
          <p:nvPicPr>
            <p:cNvPr id="327" name="Google Shape;327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12950" y="2295525"/>
              <a:ext cx="5600700" cy="43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50"/>
            <p:cNvSpPr/>
            <p:nvPr/>
          </p:nvSpPr>
          <p:spPr>
            <a:xfrm>
              <a:off x="5220073" y="6309320"/>
              <a:ext cx="1434728" cy="192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/>
        </p:nvSpPr>
        <p:spPr>
          <a:xfrm>
            <a:off x="612648" y="1600200"/>
            <a:ext cx="8150352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63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80"/>
              <a:buFont typeface="Twentieth Century"/>
              <a:buChar char="◆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mathematics, a polynomial is an expression of finite length constructed from variables and constants, using only the operations of addition, subtraction, multiplication, and non-negative integer exponents. </a:t>
            </a:r>
            <a:b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62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80"/>
              <a:buFont typeface="Noto Sans Symbols"/>
              <a:buChar char="◆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example, 				 is a polynomial, but 			   is not, because its second term involves division by the variable (4/𝑥) and because its third term contains an exponent that is not an integer.</a:t>
            </a:r>
            <a:b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52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◆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this problem, your job is to </a:t>
            </a:r>
            <a:r>
              <a:rPr lang="en-US" sz="22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 the following </a:t>
            </a:r>
            <a:r>
              <a:rPr lang="en-US" sz="22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polynomial member functions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try to </a:t>
            </a:r>
            <a:r>
              <a:rPr lang="en-US" sz="22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debug with </a:t>
            </a:r>
            <a:r>
              <a:rPr b="1" lang="en-US" sz="22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GDB tool</a:t>
            </a:r>
            <a:r>
              <a:rPr lang="en-US" sz="22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2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4" name="Google Shape;334;p5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Exercise (1/4) - </a:t>
            </a:r>
            <a:r>
              <a:rPr b="1" lang="en-US"/>
              <a:t>Description</a:t>
            </a:r>
            <a:endParaRPr b="1"/>
          </a:p>
        </p:txBody>
      </p:sp>
      <p:pic>
        <p:nvPicPr>
          <p:cNvPr id="335" name="Google Shape;3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3302425"/>
            <a:ext cx="1641375" cy="4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125" y="3193885"/>
            <a:ext cx="1534476" cy="6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/>
        </p:nvSpPr>
        <p:spPr>
          <a:xfrm>
            <a:off x="612648" y="1600200"/>
            <a:ext cx="7971000" cy="4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3380" lvl="0" marL="457200" rtl="0" algn="l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Clr>
                <a:schemeClr val="accent2"/>
              </a:buClr>
              <a:buSzPts val="2280"/>
              <a:buFont typeface="Twentieth Century"/>
              <a:buChar char="◆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must implement the PolySeq class with the following public member functions:</a:t>
            </a:r>
            <a:endParaRPr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2" name="Google Shape;342;p5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Exercis</a:t>
            </a:r>
            <a:r>
              <a:rPr b="1" lang="en-US"/>
              <a:t>e (2</a:t>
            </a:r>
            <a:r>
              <a:rPr b="1" lang="en-US"/>
              <a:t>/4) -</a:t>
            </a:r>
            <a:r>
              <a:rPr b="1" lang="en-US"/>
              <a:t> Specification</a:t>
            </a:r>
            <a:endParaRPr b="1"/>
          </a:p>
        </p:txBody>
      </p:sp>
      <p:pic>
        <p:nvPicPr>
          <p:cNvPr id="343" name="Google Shape;3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775" y="2495825"/>
            <a:ext cx="6115725" cy="425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245a1f3ea_0_22"/>
          <p:cNvSpPr txBox="1"/>
          <p:nvPr/>
        </p:nvSpPr>
        <p:spPr>
          <a:xfrm>
            <a:off x="544285" y="1515850"/>
            <a:ext cx="7971000" cy="4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9" name="Google Shape;349;g12245a1f3ea_0_2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Exercise (3/4) - Specification</a:t>
            </a:r>
            <a:endParaRPr b="1"/>
          </a:p>
        </p:txBody>
      </p:sp>
      <p:pic>
        <p:nvPicPr>
          <p:cNvPr id="350" name="Google Shape;350;g12245a1f3e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00" y="3001700"/>
            <a:ext cx="7617949" cy="31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2245a1f3ea_0_22"/>
          <p:cNvSpPr txBox="1"/>
          <p:nvPr/>
        </p:nvSpPr>
        <p:spPr>
          <a:xfrm>
            <a:off x="612650" y="1651225"/>
            <a:ext cx="79710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6080" lvl="0" marL="457200" rtl="0" algn="l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Clr>
                <a:schemeClr val="accent2"/>
              </a:buClr>
              <a:buSzPts val="2480"/>
              <a:buFont typeface="Twentieth Century"/>
              <a:buChar char="◆"/>
            </a:pPr>
            <a:r>
              <a:rPr lang="en-US" sz="2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Follow the function calling rules as the following example.</a:t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63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accent2"/>
              </a:buClr>
              <a:buSzPts val="1780"/>
              <a:buFont typeface="Twentieth Century"/>
              <a:buChar char="◆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output should print the following integers in order. </a:t>
            </a:r>
            <a:r>
              <a:rPr lang="en-US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br>
              <a:rPr lang="en-US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(1) The sum of the first and the second polynomials with parameter x1.</a:t>
            </a:r>
            <a:br>
              <a:rPr lang="en-US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(2) The product of the first and the second polynomials with parameter x1.</a:t>
            </a:r>
            <a:br>
              <a:rPr lang="en-US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(3) The derivative of the first polynomial with parameter x1. </a:t>
            </a:r>
            <a:br>
              <a:rPr lang="en-US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(4) The result of the definite integral of the second polynomial with parameter lower bound x1 and upper bound x2.</a:t>
            </a:r>
            <a:endParaRPr sz="3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7" name="Google Shape;357;p5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Exercise (4/4) - </a:t>
            </a:r>
            <a:r>
              <a:rPr b="1" lang="en-US"/>
              <a:t>Output</a:t>
            </a:r>
            <a:endParaRPr b="1"/>
          </a:p>
        </p:txBody>
      </p:sp>
      <p:pic>
        <p:nvPicPr>
          <p:cNvPr id="358" name="Google Shape;3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50" y="3804478"/>
            <a:ext cx="8153400" cy="289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/>
              <a:t>How to execute</a:t>
            </a:r>
            <a:endParaRPr b="1"/>
          </a:p>
        </p:txBody>
      </p:sp>
      <p:sp>
        <p:nvSpPr>
          <p:cNvPr id="119" name="Google Shape;119;p3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use GDB, we need to add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argument while compiling	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-q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argument can hide copyright related messages</a:t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79" y="3527622"/>
            <a:ext cx="74009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81" y="4545620"/>
            <a:ext cx="59531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/>
              <a:t>Submission</a:t>
            </a:r>
            <a:endParaRPr b="1"/>
          </a:p>
        </p:txBody>
      </p:sp>
      <p:sp>
        <p:nvSpPr>
          <p:cNvPr id="364" name="Google Shape;364;p54"/>
          <p:cNvSpPr txBox="1"/>
          <p:nvPr>
            <p:ph idx="1" type="body"/>
          </p:nvPr>
        </p:nvSpPr>
        <p:spPr>
          <a:xfrm>
            <a:off x="609600" y="1589567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sz="2800"/>
              <a:t>Ask TAs for demo </a:t>
            </a:r>
            <a:endParaRPr sz="2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sz="2800"/>
              <a:t>Try your best to debug your code by yourself</a:t>
            </a:r>
            <a:endParaRPr sz="2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sz="2800"/>
              <a:t>Upload all your </a:t>
            </a:r>
            <a:r>
              <a:rPr lang="en-US" sz="2800">
                <a:solidFill>
                  <a:srgbClr val="FF0000"/>
                </a:solidFill>
              </a:rPr>
              <a:t>cpp</a:t>
            </a:r>
            <a:r>
              <a:rPr lang="en-US" sz="2800"/>
              <a:t> to new E3</a:t>
            </a:r>
            <a:endParaRPr sz="2800"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sz="2800"/>
              <a:t>Naming rule : studentID_lab7.cpp</a:t>
            </a:r>
            <a:endParaRPr sz="2800"/>
          </a:p>
          <a:p>
            <a: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/>
              <a:t>Common instructions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can use the full name or abbreviation to execute an instruction.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 |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run | 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breakpoint | break | b / continue |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next | n  /  step |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display | dis / print | p / watch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info |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delete | d / quit | q</a:t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/>
              <a:t>List | l</a:t>
            </a:r>
            <a:endParaRPr b="1"/>
          </a:p>
        </p:txBody>
      </p:sp>
      <p:sp>
        <p:nvSpPr>
          <p:cNvPr id="133" name="Google Shape;133;p16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 show the last 10 lines of code</a:t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797" y="3094038"/>
            <a:ext cx="6928613" cy="227806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1651000" y="3094038"/>
            <a:ext cx="774700" cy="1952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/>
              <a:t>Run | r  </a:t>
            </a:r>
            <a:endParaRPr b="1"/>
          </a:p>
        </p:txBody>
      </p:sp>
      <p:sp>
        <p:nvSpPr>
          <p:cNvPr id="141" name="Google Shape;141;p17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command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start executing GDB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Once a breakpoint is encountered or an error occurs, it will pause.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63" y="3374769"/>
            <a:ext cx="7323138" cy="137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462" y="4969466"/>
            <a:ext cx="7221538" cy="155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/>
          <p:nvPr/>
        </p:nvSpPr>
        <p:spPr>
          <a:xfrm>
            <a:off x="4098130" y="3796072"/>
            <a:ext cx="1870869" cy="266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906462" y="5747405"/>
            <a:ext cx="1468438" cy="266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/>
              <a:t>Breakpoint | b / Continue | c</a:t>
            </a:r>
            <a:endParaRPr b="1"/>
          </a:p>
        </p:txBody>
      </p:sp>
      <p:sp>
        <p:nvSpPr>
          <p:cNvPr id="151" name="Google Shape;151;p20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way to set a breakpoint 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8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 name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8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specific line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can use command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continue execution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002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from a pause caused by the breakpoint.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764" y="3973872"/>
            <a:ext cx="6705080" cy="162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764" y="5831607"/>
            <a:ext cx="6450636" cy="6937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1841500" y="4203700"/>
            <a:ext cx="838200" cy="266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835696" y="4725144"/>
            <a:ext cx="838200" cy="266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/>
              <a:t>Next | n / Step | s</a:t>
            </a:r>
            <a:endParaRPr b="1"/>
          </a:p>
        </p:txBody>
      </p:sp>
      <p:sp>
        <p:nvSpPr>
          <p:cNvPr id="161" name="Google Shape;161;p21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you only want to execute one line of code each time, you can do it through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/ 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don't need to set the breakpoint one by 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difference between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/ 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that once encounters the sub function,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will enter it while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will not.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48" y="5546176"/>
            <a:ext cx="4919662" cy="75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848" y="4406429"/>
            <a:ext cx="7545514" cy="89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1" lang="en-US"/>
              <a:t>Display | d / print | p / watch</a:t>
            </a:r>
            <a:endParaRPr b="1"/>
          </a:p>
        </p:txBody>
      </p:sp>
      <p:sp>
        <p:nvSpPr>
          <p:cNvPr id="169" name="Google Shape;169;p24"/>
          <p:cNvSpPr txBox="1"/>
          <p:nvPr/>
        </p:nvSpPr>
        <p:spPr>
          <a:xfrm>
            <a:off x="612648" y="1600200"/>
            <a:ext cx="7970913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d/p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 show the value of certain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difference is that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will automatically show the value each step, while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needs to be entered manually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◆"/>
            </a:pPr>
            <a:r>
              <a:rPr b="1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Watch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can keep trace a certain variable, once its value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change, GDB will pause.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275" y="4797684"/>
            <a:ext cx="4079050" cy="1471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1007" y="4868688"/>
            <a:ext cx="3715729" cy="17062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4"/>
          <p:cNvGrpSpPr/>
          <p:nvPr/>
        </p:nvGrpSpPr>
        <p:grpSpPr>
          <a:xfrm>
            <a:off x="735275" y="6269289"/>
            <a:ext cx="3378198" cy="410210"/>
            <a:chOff x="762000" y="6320239"/>
            <a:chExt cx="3378198" cy="410210"/>
          </a:xfrm>
        </p:grpSpPr>
        <p:pic>
          <p:nvPicPr>
            <p:cNvPr id="173" name="Google Shape;173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2000" y="6320239"/>
              <a:ext cx="3378198" cy="410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4"/>
            <p:cNvSpPr/>
            <p:nvPr/>
          </p:nvSpPr>
          <p:spPr>
            <a:xfrm>
              <a:off x="1333500" y="6320239"/>
              <a:ext cx="1270000" cy="203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24"/>
          <p:cNvSpPr/>
          <p:nvPr/>
        </p:nvSpPr>
        <p:spPr>
          <a:xfrm>
            <a:off x="1193750" y="5751675"/>
            <a:ext cx="947700" cy="15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5395850" y="5219500"/>
            <a:ext cx="1320600" cy="15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1193750" y="5163025"/>
            <a:ext cx="947700" cy="15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2011-03-17T06:50:40Z</dcterms:created>
  <dc:creator>VDA</dc:creator>
</cp:coreProperties>
</file>