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711" r:id="rId2"/>
  </p:sldMasterIdLst>
  <p:notesMasterIdLst>
    <p:notesMasterId r:id="rId25"/>
  </p:notesMasterIdLst>
  <p:sldIdLst>
    <p:sldId id="256" r:id="rId3"/>
    <p:sldId id="257" r:id="rId4"/>
    <p:sldId id="258" r:id="rId5"/>
    <p:sldId id="260" r:id="rId6"/>
    <p:sldId id="259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14" r:id="rId18"/>
    <p:sldId id="332" r:id="rId19"/>
    <p:sldId id="333" r:id="rId20"/>
    <p:sldId id="334" r:id="rId21"/>
    <p:sldId id="336" r:id="rId22"/>
    <p:sldId id="315" r:id="rId23"/>
    <p:sldId id="335" r:id="rId24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008000"/>
    <a:srgbClr val="00FFFF"/>
    <a:srgbClr val="0000FF"/>
    <a:srgbClr val="00FF00"/>
    <a:srgbClr val="FA1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65" autoAdjust="0"/>
  </p:normalViewPr>
  <p:slideViewPr>
    <p:cSldViewPr snapToGrid="0">
      <p:cViewPr varScale="1">
        <p:scale>
          <a:sx n="54" d="100"/>
          <a:sy n="54" d="100"/>
        </p:scale>
        <p:origin x="164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7B696439-ACA3-4036-80A8-0851305F9A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9BF2729-D958-43C3-A974-ED7C9C957B4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CA75CBC-28A4-4216-B130-0DCE69697CF4}" type="datetimeFigureOut">
              <a:rPr lang="zh-TW" altLang="en-US"/>
              <a:pPr>
                <a:defRPr/>
              </a:pPr>
              <a:t>2022/5/2</a:t>
            </a:fld>
            <a:endParaRPr lang="zh-TW" altLang="en-US"/>
          </a:p>
        </p:txBody>
      </p:sp>
      <p:sp>
        <p:nvSpPr>
          <p:cNvPr id="4" name="投影片影像版面配置區 3">
            <a:extLst>
              <a:ext uri="{FF2B5EF4-FFF2-40B4-BE49-F238E27FC236}">
                <a16:creationId xmlns:a16="http://schemas.microsoft.com/office/drawing/2014/main" id="{FB99C344-F104-49D4-BDD7-6EC1CEE140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4F3E92A1-7898-4361-943A-9B8ED1FC2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DA9504-314C-4C72-978B-E978789E27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E21475-C126-4BE9-8EFC-63D79DBF6A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D014F78-361A-4E12-8B95-65C47F814B9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影像版面配置區 1">
            <a:extLst>
              <a:ext uri="{FF2B5EF4-FFF2-40B4-BE49-F238E27FC236}">
                <a16:creationId xmlns:a16="http://schemas.microsoft.com/office/drawing/2014/main" id="{67A47C17-90A2-4CB3-A77D-DB81DADE90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備忘稿版面配置區 2">
            <a:extLst>
              <a:ext uri="{FF2B5EF4-FFF2-40B4-BE49-F238E27FC236}">
                <a16:creationId xmlns:a16="http://schemas.microsoft.com/office/drawing/2014/main" id="{DD4451BF-3669-469A-8BB3-D722A8F774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/>
              <a:t>在物件導向中的繼承概念，核心的概念就是宣告一個</a:t>
            </a:r>
            <a:r>
              <a:rPr lang="en-US" altLang="zh-TW"/>
              <a:t>general</a:t>
            </a:r>
            <a:r>
              <a:rPr lang="zh-TW" altLang="en-US"/>
              <a:t>的</a:t>
            </a:r>
            <a:r>
              <a:rPr lang="en-US" altLang="zh-TW"/>
              <a:t>base class</a:t>
            </a:r>
            <a:r>
              <a:rPr lang="zh-TW" altLang="en-US"/>
              <a:t>，繼承這個</a:t>
            </a:r>
            <a:r>
              <a:rPr lang="en-US" altLang="zh-TW"/>
              <a:t>class</a:t>
            </a:r>
            <a:r>
              <a:rPr lang="zh-TW" altLang="en-US"/>
              <a:t>再去定義</a:t>
            </a:r>
            <a:r>
              <a:rPr lang="en-US" altLang="zh-TW"/>
              <a:t>specialized</a:t>
            </a:r>
            <a:r>
              <a:rPr lang="zh-TW" altLang="en-US"/>
              <a:t>的</a:t>
            </a:r>
            <a:r>
              <a:rPr lang="en-US" altLang="zh-TW"/>
              <a:t>derived class</a:t>
            </a:r>
            <a:r>
              <a:rPr lang="zh-TW" altLang="en-US"/>
              <a:t>，讓它有</a:t>
            </a:r>
            <a:r>
              <a:rPr lang="en-US" altLang="zh-TW"/>
              <a:t>general</a:t>
            </a:r>
            <a:r>
              <a:rPr lang="zh-TW" altLang="en-US"/>
              <a:t>的</a:t>
            </a:r>
            <a:r>
              <a:rPr lang="en-US" altLang="zh-TW"/>
              <a:t>member</a:t>
            </a:r>
            <a:r>
              <a:rPr lang="zh-TW" altLang="en-US"/>
              <a:t>之外，也能定義它自己新增的</a:t>
            </a:r>
            <a:r>
              <a:rPr lang="en-US" altLang="zh-TW"/>
              <a:t>member</a:t>
            </a:r>
            <a:endParaRPr lang="zh-TW" altLang="en-US"/>
          </a:p>
        </p:txBody>
      </p:sp>
      <p:sp>
        <p:nvSpPr>
          <p:cNvPr id="8196" name="投影片編號版面配置區 3">
            <a:extLst>
              <a:ext uri="{FF2B5EF4-FFF2-40B4-BE49-F238E27FC236}">
                <a16:creationId xmlns:a16="http://schemas.microsoft.com/office/drawing/2014/main" id="{4B23BCC6-4DC2-4565-97E4-B108D09E38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9BAB55A8-C31A-4428-B78A-BAFB8C20C064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影像版面配置區 1">
            <a:extLst>
              <a:ext uri="{FF2B5EF4-FFF2-40B4-BE49-F238E27FC236}">
                <a16:creationId xmlns:a16="http://schemas.microsoft.com/office/drawing/2014/main" id="{F9B67FA1-98AE-4DEC-ADAD-21DB198B93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備忘稿版面配置區 2">
            <a:extLst>
              <a:ext uri="{FF2B5EF4-FFF2-40B4-BE49-F238E27FC236}">
                <a16:creationId xmlns:a16="http://schemas.microsoft.com/office/drawing/2014/main" id="{616CC2A9-97D5-47D3-9B3A-6CE2C0784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/>
              <a:t>(((this:</a:t>
            </a:r>
            <a:r>
              <a:rPr lang="zh-TW" altLang="en-US"/>
              <a:t> 指向成員函數當前操作對象的</a:t>
            </a:r>
            <a:r>
              <a:rPr lang="en-US" altLang="zh-TW"/>
              <a:t>pointer)))</a:t>
            </a:r>
          </a:p>
          <a:p>
            <a:pPr eaLnBrk="1" hangingPunct="1">
              <a:spcBef>
                <a:spcPct val="0"/>
              </a:spcBef>
            </a:pPr>
            <a:r>
              <a:rPr lang="zh-TW" altLang="en-US"/>
              <a:t>這邊說的是</a:t>
            </a:r>
            <a:r>
              <a:rPr lang="en-US" altLang="zh-TW"/>
              <a:t>Copy constructer</a:t>
            </a:r>
            <a:r>
              <a:rPr lang="zh-TW" altLang="en-US"/>
              <a:t>和</a:t>
            </a:r>
            <a:r>
              <a:rPr lang="en-US" altLang="zh-TW"/>
              <a:t>operator</a:t>
            </a:r>
            <a:r>
              <a:rPr lang="zh-TW" altLang="en-US"/>
              <a:t>不會繼承 所以在宣告的時候要呼叫</a:t>
            </a:r>
            <a:r>
              <a:rPr lang="en-US" altLang="zh-TW"/>
              <a:t>base</a:t>
            </a:r>
            <a:r>
              <a:rPr lang="zh-TW" altLang="en-US"/>
              <a:t> </a:t>
            </a:r>
            <a:r>
              <a:rPr lang="en-US" altLang="zh-TW"/>
              <a:t>class</a:t>
            </a:r>
            <a:r>
              <a:rPr lang="zh-TW" altLang="en-US"/>
              <a:t>的</a:t>
            </a:r>
          </a:p>
        </p:txBody>
      </p:sp>
      <p:sp>
        <p:nvSpPr>
          <p:cNvPr id="26628" name="投影片編號版面配置區 3">
            <a:extLst>
              <a:ext uri="{FF2B5EF4-FFF2-40B4-BE49-F238E27FC236}">
                <a16:creationId xmlns:a16="http://schemas.microsoft.com/office/drawing/2014/main" id="{E1906F82-2E8A-4957-81E3-638FAFAA1A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A839B82A-41DF-455A-BEFF-D9ECAD11C308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影像版面配置區 1">
            <a:extLst>
              <a:ext uri="{FF2B5EF4-FFF2-40B4-BE49-F238E27FC236}">
                <a16:creationId xmlns:a16="http://schemas.microsoft.com/office/drawing/2014/main" id="{29AD94C1-F636-44E0-806A-95761723F9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備忘稿版面配置區 2">
            <a:extLst>
              <a:ext uri="{FF2B5EF4-FFF2-40B4-BE49-F238E27FC236}">
                <a16:creationId xmlns:a16="http://schemas.microsoft.com/office/drawing/2014/main" id="{27A56995-B045-4250-8805-B2CA6A862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/>
              <a:t>這邊介紹除了</a:t>
            </a:r>
            <a:r>
              <a:rPr lang="en-US" altLang="zh-TW"/>
              <a:t>private public</a:t>
            </a:r>
            <a:r>
              <a:rPr lang="zh-TW" altLang="en-US"/>
              <a:t>外還有一種</a:t>
            </a:r>
            <a:r>
              <a:rPr lang="en-US" altLang="zh-TW"/>
              <a:t>protected</a:t>
            </a:r>
            <a:r>
              <a:rPr lang="zh-TW" altLang="en-US"/>
              <a:t>的</a:t>
            </a:r>
            <a:r>
              <a:rPr lang="en-US" altLang="zh-TW"/>
              <a:t>member</a:t>
            </a:r>
            <a:r>
              <a:rPr lang="zh-TW" altLang="en-US"/>
              <a:t>，它的寬鬆程度界在</a:t>
            </a:r>
            <a:r>
              <a:rPr lang="en-US" altLang="zh-TW"/>
              <a:t>private </a:t>
            </a:r>
            <a:r>
              <a:rPr lang="zh-TW" altLang="en-US"/>
              <a:t>和</a:t>
            </a:r>
            <a:r>
              <a:rPr lang="en-US" altLang="zh-TW"/>
              <a:t>public</a:t>
            </a:r>
            <a:r>
              <a:rPr lang="zh-TW" altLang="en-US"/>
              <a:t>之間</a:t>
            </a:r>
            <a:endParaRPr lang="en-US" altLang="zh-TW"/>
          </a:p>
          <a:p>
            <a:pPr eaLnBrk="1" hangingPunct="1">
              <a:spcBef>
                <a:spcPct val="0"/>
              </a:spcBef>
            </a:pPr>
            <a:r>
              <a:rPr lang="en-US" altLang="zh-TW"/>
              <a:t>Protected</a:t>
            </a:r>
            <a:r>
              <a:rPr lang="zh-TW" altLang="en-US"/>
              <a:t>的</a:t>
            </a:r>
            <a:r>
              <a:rPr lang="en-US" altLang="zh-TW"/>
              <a:t>memeber</a:t>
            </a:r>
            <a:r>
              <a:rPr lang="zh-TW" altLang="en-US"/>
              <a:t>就是繼承的</a:t>
            </a:r>
            <a:r>
              <a:rPr lang="en-US" altLang="zh-TW"/>
              <a:t>derived class</a:t>
            </a:r>
            <a:r>
              <a:rPr lang="zh-TW" altLang="en-US"/>
              <a:t>的</a:t>
            </a:r>
            <a:r>
              <a:rPr lang="en-US" altLang="zh-TW"/>
              <a:t>member</a:t>
            </a:r>
            <a:r>
              <a:rPr lang="zh-TW" altLang="en-US"/>
              <a:t> </a:t>
            </a:r>
            <a:r>
              <a:rPr lang="en-US" altLang="zh-TW"/>
              <a:t>function&amp;friend</a:t>
            </a:r>
            <a:r>
              <a:rPr lang="zh-TW" altLang="en-US"/>
              <a:t>可以直接存取它 但一般的外部</a:t>
            </a:r>
            <a:r>
              <a:rPr lang="en-US" altLang="zh-TW"/>
              <a:t>function</a:t>
            </a:r>
            <a:r>
              <a:rPr lang="zh-TW" altLang="en-US"/>
              <a:t>仍不可以直接用，那這邊就是一個</a:t>
            </a:r>
            <a:r>
              <a:rPr lang="en-US" altLang="zh-TW"/>
              <a:t>D</a:t>
            </a:r>
            <a:r>
              <a:rPr lang="zh-TW" altLang="en-US"/>
              <a:t>繼承</a:t>
            </a:r>
            <a:r>
              <a:rPr lang="en-US" altLang="zh-TW"/>
              <a:t>B</a:t>
            </a:r>
            <a:r>
              <a:rPr lang="zh-TW" altLang="en-US"/>
              <a:t>之後可以調用</a:t>
            </a:r>
            <a:r>
              <a:rPr lang="en-US" altLang="zh-TW"/>
              <a:t>B</a:t>
            </a:r>
            <a:r>
              <a:rPr lang="zh-TW" altLang="en-US"/>
              <a:t>的</a:t>
            </a:r>
            <a:r>
              <a:rPr lang="en-US" altLang="zh-TW"/>
              <a:t>protected</a:t>
            </a:r>
            <a:r>
              <a:rPr lang="zh-TW" altLang="en-US"/>
              <a:t>的</a:t>
            </a:r>
            <a:r>
              <a:rPr lang="en-US" altLang="zh-TW"/>
              <a:t>member function</a:t>
            </a:r>
            <a:r>
              <a:rPr lang="zh-TW" altLang="en-US"/>
              <a:t>的例子</a:t>
            </a:r>
          </a:p>
        </p:txBody>
      </p:sp>
      <p:sp>
        <p:nvSpPr>
          <p:cNvPr id="28676" name="投影片編號版面配置區 3">
            <a:extLst>
              <a:ext uri="{FF2B5EF4-FFF2-40B4-BE49-F238E27FC236}">
                <a16:creationId xmlns:a16="http://schemas.microsoft.com/office/drawing/2014/main" id="{931A0CE4-DD28-490F-B582-5D1F1B001D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5A167040-CF1C-4A45-8BCE-3FF6071360C6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影像版面配置區 1">
            <a:extLst>
              <a:ext uri="{FF2B5EF4-FFF2-40B4-BE49-F238E27FC236}">
                <a16:creationId xmlns:a16="http://schemas.microsoft.com/office/drawing/2014/main" id="{F71C9807-9BFF-4DE5-9FA7-57462FF640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備忘稿版面配置區 2">
            <a:extLst>
              <a:ext uri="{FF2B5EF4-FFF2-40B4-BE49-F238E27FC236}">
                <a16:creationId xmlns:a16="http://schemas.microsoft.com/office/drawing/2014/main" id="{7646C8F8-488E-4670-8867-832C1DE74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/>
              <a:t>這邊講用不同的繼承種類可以在繼承後改變</a:t>
            </a:r>
            <a:r>
              <a:rPr lang="en-US" altLang="zh-TW"/>
              <a:t>member</a:t>
            </a:r>
            <a:r>
              <a:rPr lang="zh-TW" altLang="en-US"/>
              <a:t>的屬性，整理在這個表格，不過這次應該是都先用</a:t>
            </a:r>
            <a:r>
              <a:rPr lang="en-US" altLang="zh-TW"/>
              <a:t>public</a:t>
            </a:r>
            <a:r>
              <a:rPr lang="zh-TW" altLang="en-US"/>
              <a:t>繼承就可以了</a:t>
            </a:r>
          </a:p>
        </p:txBody>
      </p:sp>
      <p:sp>
        <p:nvSpPr>
          <p:cNvPr id="30724" name="投影片編號版面配置區 3">
            <a:extLst>
              <a:ext uri="{FF2B5EF4-FFF2-40B4-BE49-F238E27FC236}">
                <a16:creationId xmlns:a16="http://schemas.microsoft.com/office/drawing/2014/main" id="{FA0FF23C-69CA-4067-8FA4-1405CC263E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28089843-230B-41C7-BED0-120C9D2C9D0A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影像版面配置區 1">
            <a:extLst>
              <a:ext uri="{FF2B5EF4-FFF2-40B4-BE49-F238E27FC236}">
                <a16:creationId xmlns:a16="http://schemas.microsoft.com/office/drawing/2014/main" id="{AB1C03F0-0B2B-4F89-8AAF-4CFD631A4B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備忘稿版面配置區 2">
            <a:extLst>
              <a:ext uri="{FF2B5EF4-FFF2-40B4-BE49-F238E27FC236}">
                <a16:creationId xmlns:a16="http://schemas.microsoft.com/office/drawing/2014/main" id="{A954180A-9427-4742-9F9D-9EE07A3DB7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/>
              <a:t>用</a:t>
            </a:r>
            <a:r>
              <a:rPr lang="en-US" altLang="zh-TW"/>
              <a:t>is a , has a </a:t>
            </a:r>
            <a:r>
              <a:rPr lang="zh-TW" altLang="en-US"/>
              <a:t>白話的方式理解物件導向 大家可以看一下</a:t>
            </a:r>
          </a:p>
        </p:txBody>
      </p:sp>
      <p:sp>
        <p:nvSpPr>
          <p:cNvPr id="32772" name="投影片編號版面配置區 3">
            <a:extLst>
              <a:ext uri="{FF2B5EF4-FFF2-40B4-BE49-F238E27FC236}">
                <a16:creationId xmlns:a16="http://schemas.microsoft.com/office/drawing/2014/main" id="{70EF8C0C-7E46-4CCF-8931-C8648A15A3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2ED39118-A5C7-4EFA-82C9-9D301A8BD90B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影像版面配置區 1">
            <a:extLst>
              <a:ext uri="{FF2B5EF4-FFF2-40B4-BE49-F238E27FC236}">
                <a16:creationId xmlns:a16="http://schemas.microsoft.com/office/drawing/2014/main" id="{1710BF14-C97E-4A3F-9342-9DB51C0061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備忘稿版面配置區 2">
            <a:extLst>
              <a:ext uri="{FF2B5EF4-FFF2-40B4-BE49-F238E27FC236}">
                <a16:creationId xmlns:a16="http://schemas.microsoft.com/office/drawing/2014/main" id="{25F4A39B-A12D-420D-8AA6-6243CC10DA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4820" name="投影片編號版面配置區 3">
            <a:extLst>
              <a:ext uri="{FF2B5EF4-FFF2-40B4-BE49-F238E27FC236}">
                <a16:creationId xmlns:a16="http://schemas.microsoft.com/office/drawing/2014/main" id="{5C67E524-D095-4DBC-A65C-65ABF06D9F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F94D0AE-5405-4B84-802E-F92A6B9987BB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影像版面配置區 1">
            <a:extLst>
              <a:ext uri="{FF2B5EF4-FFF2-40B4-BE49-F238E27FC236}">
                <a16:creationId xmlns:a16="http://schemas.microsoft.com/office/drawing/2014/main" id="{15303504-2C46-4927-98A6-102833A95B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備忘稿版面配置區 2">
            <a:extLst>
              <a:ext uri="{FF2B5EF4-FFF2-40B4-BE49-F238E27FC236}">
                <a16:creationId xmlns:a16="http://schemas.microsoft.com/office/drawing/2014/main" id="{02D03BFE-D3D8-40CE-93E7-D54602518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6868" name="投影片編號版面配置區 3">
            <a:extLst>
              <a:ext uri="{FF2B5EF4-FFF2-40B4-BE49-F238E27FC236}">
                <a16:creationId xmlns:a16="http://schemas.microsoft.com/office/drawing/2014/main" id="{3F2E3C18-9373-4B9D-BD7F-75B46A9DA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0E6D5D9B-531D-4286-81A1-37FC3DBC39C6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影像版面配置區 1">
            <a:extLst>
              <a:ext uri="{FF2B5EF4-FFF2-40B4-BE49-F238E27FC236}">
                <a16:creationId xmlns:a16="http://schemas.microsoft.com/office/drawing/2014/main" id="{981CEB4C-6AA0-456B-89EA-397CD63F46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備忘稿版面配置區 2">
            <a:extLst>
              <a:ext uri="{FF2B5EF4-FFF2-40B4-BE49-F238E27FC236}">
                <a16:creationId xmlns:a16="http://schemas.microsoft.com/office/drawing/2014/main" id="{98044740-B5FE-4B47-AD8E-91B65255BF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/>
              <a:t>所以這邊就是在介紹一下剛剛講的，在繼承的關係中，</a:t>
            </a:r>
            <a:r>
              <a:rPr lang="en-US" altLang="zh-TW"/>
              <a:t>base class</a:t>
            </a:r>
            <a:r>
              <a:rPr lang="zh-TW" altLang="en-US"/>
              <a:t>就是那個比較</a:t>
            </a:r>
            <a:r>
              <a:rPr lang="en-US" altLang="zh-TW"/>
              <a:t>general</a:t>
            </a:r>
            <a:r>
              <a:rPr lang="zh-TW" altLang="en-US"/>
              <a:t>的</a:t>
            </a:r>
            <a:r>
              <a:rPr lang="en-US" altLang="zh-TW"/>
              <a:t>class</a:t>
            </a:r>
            <a:r>
              <a:rPr lang="zh-TW" altLang="en-US"/>
              <a:t>，繼承它的</a:t>
            </a:r>
            <a:r>
              <a:rPr lang="en-US" altLang="zh-TW"/>
              <a:t>derived class</a:t>
            </a:r>
            <a:r>
              <a:rPr lang="zh-TW" altLang="en-US"/>
              <a:t>就會有</a:t>
            </a:r>
            <a:r>
              <a:rPr lang="en-US" altLang="zh-TW"/>
              <a:t>base class</a:t>
            </a:r>
            <a:r>
              <a:rPr lang="zh-TW" altLang="en-US"/>
              <a:t>的</a:t>
            </a:r>
            <a:r>
              <a:rPr lang="en-US" altLang="zh-TW"/>
              <a:t>member</a:t>
            </a:r>
            <a:r>
              <a:rPr lang="zh-TW" altLang="en-US"/>
              <a:t>，然後除此之外也可以定義</a:t>
            </a:r>
            <a:r>
              <a:rPr lang="en-US" altLang="zh-TW"/>
              <a:t>derived class</a:t>
            </a:r>
            <a:r>
              <a:rPr lang="zh-TW" altLang="en-US"/>
              <a:t>才有的</a:t>
            </a:r>
            <a:r>
              <a:rPr lang="en-US" altLang="zh-TW"/>
              <a:t>member</a:t>
            </a:r>
            <a:endParaRPr lang="zh-TW" altLang="en-US"/>
          </a:p>
        </p:txBody>
      </p:sp>
      <p:sp>
        <p:nvSpPr>
          <p:cNvPr id="10244" name="投影片編號版面配置區 3">
            <a:extLst>
              <a:ext uri="{FF2B5EF4-FFF2-40B4-BE49-F238E27FC236}">
                <a16:creationId xmlns:a16="http://schemas.microsoft.com/office/drawing/2014/main" id="{CE4FE14E-CA78-453E-B890-C666B29451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61E833D-58EF-4A31-A51E-AD8CEEC1787B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影像版面配置區 1">
            <a:extLst>
              <a:ext uri="{FF2B5EF4-FFF2-40B4-BE49-F238E27FC236}">
                <a16:creationId xmlns:a16="http://schemas.microsoft.com/office/drawing/2014/main" id="{487F4BE2-DC11-48A2-B619-B42C8B01D1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>
            <a:extLst>
              <a:ext uri="{FF2B5EF4-FFF2-40B4-BE49-F238E27FC236}">
                <a16:creationId xmlns:a16="http://schemas.microsoft.com/office/drawing/2014/main" id="{954FB6FE-16E7-44E4-9E87-73F06A5DF1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/>
              <a:t>這邊就舉一個例子來說明繼承的概念，</a:t>
            </a:r>
            <a:r>
              <a:rPr lang="en-US" altLang="zh-TW"/>
              <a:t>base class</a:t>
            </a:r>
            <a:r>
              <a:rPr lang="zh-TW" altLang="en-US"/>
              <a:t>可能是</a:t>
            </a:r>
            <a:r>
              <a:rPr lang="en-US" altLang="zh-TW"/>
              <a:t>employee</a:t>
            </a:r>
            <a:r>
              <a:rPr lang="zh-TW" altLang="en-US"/>
              <a:t>，它裡面包含每個員工都會有的姓名、</a:t>
            </a:r>
            <a:r>
              <a:rPr lang="en-US" altLang="zh-TW"/>
              <a:t>SSN</a:t>
            </a:r>
            <a:r>
              <a:rPr lang="zh-TW" altLang="en-US"/>
              <a:t>、和該付給他的薪資，繼承</a:t>
            </a:r>
            <a:r>
              <a:rPr lang="en-US" altLang="zh-TW"/>
              <a:t>employee</a:t>
            </a:r>
            <a:r>
              <a:rPr lang="zh-TW" altLang="en-US"/>
              <a:t>的</a:t>
            </a:r>
            <a:r>
              <a:rPr lang="en-US" altLang="zh-TW"/>
              <a:t>derived</a:t>
            </a:r>
            <a:r>
              <a:rPr lang="zh-TW" altLang="en-US"/>
              <a:t> </a:t>
            </a:r>
            <a:r>
              <a:rPr lang="en-US" altLang="zh-TW"/>
              <a:t>class</a:t>
            </a:r>
            <a:r>
              <a:rPr lang="zh-TW" altLang="en-US"/>
              <a:t>可能是這種固定薪水的</a:t>
            </a:r>
            <a:r>
              <a:rPr lang="en-US" altLang="zh-TW"/>
              <a:t>salaried employee</a:t>
            </a:r>
            <a:r>
              <a:rPr lang="zh-TW" altLang="en-US"/>
              <a:t>，或是算時薪的</a:t>
            </a:r>
            <a:r>
              <a:rPr lang="en-US" altLang="zh-TW"/>
              <a:t>hourly employee</a:t>
            </a:r>
            <a:r>
              <a:rPr lang="zh-TW" altLang="en-US"/>
              <a:t>，代表說</a:t>
            </a:r>
            <a:r>
              <a:rPr lang="en-US" altLang="zh-TW"/>
              <a:t>salaried employee</a:t>
            </a:r>
            <a:r>
              <a:rPr lang="zh-TW" altLang="en-US"/>
              <a:t>和</a:t>
            </a:r>
            <a:r>
              <a:rPr lang="en-US" altLang="zh-TW"/>
              <a:t>hourly employee</a:t>
            </a:r>
            <a:r>
              <a:rPr lang="zh-TW" altLang="en-US"/>
              <a:t>是兩種更特定的</a:t>
            </a:r>
            <a:r>
              <a:rPr lang="en-US" altLang="zh-TW"/>
              <a:t>employee</a:t>
            </a:r>
            <a:endParaRPr lang="zh-TW" altLang="en-US"/>
          </a:p>
        </p:txBody>
      </p:sp>
      <p:sp>
        <p:nvSpPr>
          <p:cNvPr id="12292" name="投影片編號版面配置區 3">
            <a:extLst>
              <a:ext uri="{FF2B5EF4-FFF2-40B4-BE49-F238E27FC236}">
                <a16:creationId xmlns:a16="http://schemas.microsoft.com/office/drawing/2014/main" id="{E63B7FAD-0356-4999-A0FF-D18B1A01ED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BDE93397-66E3-48D2-9C1C-2E4569BE3411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影像版面配置區 1">
            <a:extLst>
              <a:ext uri="{FF2B5EF4-FFF2-40B4-BE49-F238E27FC236}">
                <a16:creationId xmlns:a16="http://schemas.microsoft.com/office/drawing/2014/main" id="{4439D005-1323-498E-A840-F992D14D30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備忘稿版面配置區 2">
            <a:extLst>
              <a:ext uri="{FF2B5EF4-FFF2-40B4-BE49-F238E27FC236}">
                <a16:creationId xmlns:a16="http://schemas.microsoft.com/office/drawing/2014/main" id="{B69BD70F-1F28-407C-B004-E17B6B16D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/>
              <a:t>Base class employee</a:t>
            </a:r>
            <a:r>
              <a:rPr lang="zh-TW" altLang="en-US"/>
              <a:t>的宣告範例就跟之前一樣</a:t>
            </a:r>
          </a:p>
        </p:txBody>
      </p:sp>
      <p:sp>
        <p:nvSpPr>
          <p:cNvPr id="14340" name="投影片編號版面配置區 3">
            <a:extLst>
              <a:ext uri="{FF2B5EF4-FFF2-40B4-BE49-F238E27FC236}">
                <a16:creationId xmlns:a16="http://schemas.microsoft.com/office/drawing/2014/main" id="{6F282270-3664-4AB5-9396-2A6B4F9EE7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AAE64633-4F34-43B7-A3DE-973B4909847F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影像版面配置區 1">
            <a:extLst>
              <a:ext uri="{FF2B5EF4-FFF2-40B4-BE49-F238E27FC236}">
                <a16:creationId xmlns:a16="http://schemas.microsoft.com/office/drawing/2014/main" id="{E5949A2D-8A36-46FE-B4F3-604CD5E163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備忘稿版面配置區 2">
            <a:extLst>
              <a:ext uri="{FF2B5EF4-FFF2-40B4-BE49-F238E27FC236}">
                <a16:creationId xmlns:a16="http://schemas.microsoft.com/office/drawing/2014/main" id="{E4AF00C5-96E5-4BDB-9BBF-328DFC0019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/>
              <a:t>宣告</a:t>
            </a:r>
            <a:r>
              <a:rPr lang="en-US" altLang="zh-TW"/>
              <a:t>derived class</a:t>
            </a:r>
            <a:r>
              <a:rPr lang="zh-TW" altLang="en-US"/>
              <a:t> </a:t>
            </a:r>
            <a:r>
              <a:rPr lang="en-US" altLang="zh-TW"/>
              <a:t>hourly employee</a:t>
            </a:r>
            <a:r>
              <a:rPr lang="zh-TW" altLang="en-US"/>
              <a:t>的例子像這樣，只需要寫出新增上去屬於</a:t>
            </a:r>
            <a:r>
              <a:rPr lang="en-US" altLang="zh-TW"/>
              <a:t>hourly employee</a:t>
            </a:r>
            <a:r>
              <a:rPr lang="zh-TW" altLang="en-US"/>
              <a:t>的</a:t>
            </a:r>
            <a:r>
              <a:rPr lang="en-US" altLang="zh-TW"/>
              <a:t>member</a:t>
            </a:r>
            <a:r>
              <a:rPr lang="zh-TW" altLang="en-US"/>
              <a:t>就好，其他剛剛</a:t>
            </a:r>
            <a:r>
              <a:rPr lang="en-US" altLang="zh-TW"/>
              <a:t>base class employee</a:t>
            </a:r>
            <a:r>
              <a:rPr lang="zh-TW" altLang="en-US"/>
              <a:t>已經有的</a:t>
            </a:r>
            <a:r>
              <a:rPr lang="en-US" altLang="zh-TW"/>
              <a:t>member</a:t>
            </a:r>
            <a:r>
              <a:rPr lang="zh-TW" altLang="en-US"/>
              <a:t>像是姓名這些，</a:t>
            </a:r>
            <a:r>
              <a:rPr lang="en-US" altLang="zh-TW"/>
              <a:t>hourly employee</a:t>
            </a:r>
            <a:r>
              <a:rPr lang="zh-TW" altLang="en-US"/>
              <a:t>也會自動繼承擁有他們</a:t>
            </a:r>
          </a:p>
        </p:txBody>
      </p:sp>
      <p:sp>
        <p:nvSpPr>
          <p:cNvPr id="16388" name="投影片編號版面配置區 3">
            <a:extLst>
              <a:ext uri="{FF2B5EF4-FFF2-40B4-BE49-F238E27FC236}">
                <a16:creationId xmlns:a16="http://schemas.microsoft.com/office/drawing/2014/main" id="{63CA7A0D-BF5D-4974-AFF1-50E1B6222E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07DB8135-7EAA-48F4-95A5-486FD2C2CE9F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影像版面配置區 1">
            <a:extLst>
              <a:ext uri="{FF2B5EF4-FFF2-40B4-BE49-F238E27FC236}">
                <a16:creationId xmlns:a16="http://schemas.microsoft.com/office/drawing/2014/main" id="{A63E26F9-647F-429E-829B-B7E043004E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備忘稿版面配置區 2">
            <a:extLst>
              <a:ext uri="{FF2B5EF4-FFF2-40B4-BE49-F238E27FC236}">
                <a16:creationId xmlns:a16="http://schemas.microsoft.com/office/drawing/2014/main" id="{F0DE4FAB-E2E7-4AD8-B4E9-95DD1C010C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/>
              <a:t>這頁說的是關於</a:t>
            </a:r>
            <a:r>
              <a:rPr lang="en-US" altLang="zh-TW"/>
              <a:t>pointer</a:t>
            </a:r>
            <a:r>
              <a:rPr lang="zh-TW" altLang="en-US"/>
              <a:t>的使用，如果你宣告一個指向</a:t>
            </a:r>
            <a:r>
              <a:rPr lang="en-US" altLang="zh-TW"/>
              <a:t>employee</a:t>
            </a:r>
            <a:r>
              <a:rPr lang="zh-TW" altLang="en-US"/>
              <a:t>的指標</a:t>
            </a:r>
            <a:r>
              <a:rPr lang="en-US" altLang="zh-TW"/>
              <a:t>pe</a:t>
            </a:r>
            <a:r>
              <a:rPr lang="zh-TW" altLang="en-US" sz="1100"/>
              <a:t>，你可以拿它來指向一個</a:t>
            </a:r>
            <a:r>
              <a:rPr lang="en-US" altLang="zh-TW" sz="1100"/>
              <a:t>hourly employee</a:t>
            </a:r>
            <a:r>
              <a:rPr lang="zh-TW" altLang="en-US" sz="1100"/>
              <a:t> </a:t>
            </a:r>
            <a:r>
              <a:rPr lang="en-US" altLang="zh-TW" sz="1100"/>
              <a:t>h</a:t>
            </a:r>
            <a:r>
              <a:rPr lang="zh-TW" altLang="en-US" sz="1100"/>
              <a:t>，因為</a:t>
            </a:r>
            <a:r>
              <a:rPr lang="en-US" altLang="zh-TW" sz="1100"/>
              <a:t>hourly employee</a:t>
            </a:r>
            <a:r>
              <a:rPr lang="zh-TW" altLang="en-US" sz="1100"/>
              <a:t>是</a:t>
            </a:r>
            <a:r>
              <a:rPr lang="en-US" altLang="zh-TW" sz="1100"/>
              <a:t>employee</a:t>
            </a:r>
            <a:r>
              <a:rPr lang="zh-TW" altLang="en-US" sz="1100"/>
              <a:t>馬，但反過來不行，因為這樣的階層關係就不對</a:t>
            </a:r>
            <a:endParaRPr lang="zh-TW" altLang="en-US"/>
          </a:p>
        </p:txBody>
      </p:sp>
      <p:sp>
        <p:nvSpPr>
          <p:cNvPr id="18436" name="投影片編號版面配置區 3">
            <a:extLst>
              <a:ext uri="{FF2B5EF4-FFF2-40B4-BE49-F238E27FC236}">
                <a16:creationId xmlns:a16="http://schemas.microsoft.com/office/drawing/2014/main" id="{10667B01-AAF8-47DB-945D-E8EA6CB259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A858450B-085C-42AC-ABA3-9F68D22A7847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影像版面配置區 1">
            <a:extLst>
              <a:ext uri="{FF2B5EF4-FFF2-40B4-BE49-F238E27FC236}">
                <a16:creationId xmlns:a16="http://schemas.microsoft.com/office/drawing/2014/main" id="{B6823062-FBE0-42E9-843E-725196113C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備忘稿版面配置區 2">
            <a:extLst>
              <a:ext uri="{FF2B5EF4-FFF2-40B4-BE49-F238E27FC236}">
                <a16:creationId xmlns:a16="http://schemas.microsoft.com/office/drawing/2014/main" id="{76AC5E5F-3AF8-44F0-A132-FBA51996A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/>
              <a:t>這邊在說關於你要存取</a:t>
            </a:r>
            <a:r>
              <a:rPr lang="en-US" altLang="zh-TW"/>
              <a:t>data</a:t>
            </a:r>
            <a:r>
              <a:rPr lang="zh-TW" altLang="en-US"/>
              <a:t>的時候那些</a:t>
            </a:r>
            <a:r>
              <a:rPr lang="en-US" altLang="zh-TW"/>
              <a:t>public private</a:t>
            </a:r>
            <a:r>
              <a:rPr lang="zh-TW" altLang="en-US"/>
              <a:t>的</a:t>
            </a:r>
            <a:r>
              <a:rPr lang="en-US" altLang="zh-TW"/>
              <a:t>member</a:t>
            </a:r>
            <a:r>
              <a:rPr lang="zh-TW" altLang="en-US"/>
              <a:t>屬性一樣要注意，像這個例子就是在說</a:t>
            </a:r>
            <a:r>
              <a:rPr lang="en-US" altLang="zh-TW"/>
              <a:t>hourly employee</a:t>
            </a:r>
            <a:r>
              <a:rPr lang="zh-TW" altLang="en-US"/>
              <a:t>的</a:t>
            </a:r>
            <a:r>
              <a:rPr lang="en-US" altLang="zh-TW"/>
              <a:t>member</a:t>
            </a:r>
            <a:r>
              <a:rPr lang="zh-TW" altLang="en-US"/>
              <a:t> </a:t>
            </a:r>
            <a:r>
              <a:rPr lang="en-US" altLang="zh-TW"/>
              <a:t>function</a:t>
            </a:r>
            <a:r>
              <a:rPr lang="zh-TW" altLang="en-US"/>
              <a:t>不能直接存取</a:t>
            </a:r>
            <a:r>
              <a:rPr lang="en-US" altLang="zh-TW"/>
              <a:t>name</a:t>
            </a:r>
            <a:r>
              <a:rPr lang="zh-TW" altLang="en-US"/>
              <a:t>，因為它在</a:t>
            </a:r>
            <a:r>
              <a:rPr lang="en-US" altLang="zh-TW"/>
              <a:t>base class</a:t>
            </a:r>
            <a:r>
              <a:rPr lang="zh-TW" altLang="en-US"/>
              <a:t>你是宣告成</a:t>
            </a:r>
            <a:r>
              <a:rPr lang="en-US" altLang="zh-TW"/>
              <a:t>private</a:t>
            </a:r>
            <a:r>
              <a:rPr lang="zh-TW" altLang="en-US"/>
              <a:t>，所以即使是繼承的關係，你還是要用</a:t>
            </a:r>
            <a:r>
              <a:rPr lang="en-US" altLang="zh-TW"/>
              <a:t>getname</a:t>
            </a:r>
            <a:r>
              <a:rPr lang="zh-TW" altLang="en-US"/>
              <a:t>這個宣告在</a:t>
            </a:r>
            <a:r>
              <a:rPr lang="en-US" altLang="zh-TW"/>
              <a:t>base class</a:t>
            </a:r>
            <a:r>
              <a:rPr lang="zh-TW" altLang="en-US"/>
              <a:t>裡的</a:t>
            </a:r>
            <a:r>
              <a:rPr lang="en-US" altLang="zh-TW"/>
              <a:t>public member function</a:t>
            </a:r>
            <a:r>
              <a:rPr lang="zh-TW" altLang="en-US"/>
              <a:t>才能去</a:t>
            </a:r>
            <a:r>
              <a:rPr lang="en-US" altLang="zh-TW"/>
              <a:t>access</a:t>
            </a:r>
            <a:r>
              <a:rPr lang="zh-TW" altLang="en-US"/>
              <a:t> </a:t>
            </a:r>
            <a:r>
              <a:rPr lang="en-US" altLang="zh-TW"/>
              <a:t>name</a:t>
            </a:r>
            <a:r>
              <a:rPr lang="zh-TW" altLang="en-US"/>
              <a:t>這個</a:t>
            </a:r>
            <a:r>
              <a:rPr lang="en-US" altLang="zh-TW"/>
              <a:t>data</a:t>
            </a:r>
          </a:p>
        </p:txBody>
      </p:sp>
      <p:sp>
        <p:nvSpPr>
          <p:cNvPr id="20484" name="投影片編號版面配置區 3">
            <a:extLst>
              <a:ext uri="{FF2B5EF4-FFF2-40B4-BE49-F238E27FC236}">
                <a16:creationId xmlns:a16="http://schemas.microsoft.com/office/drawing/2014/main" id="{C04F180E-7516-42F9-A2BB-87CCC3E105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2CF11731-52D4-40E0-B6DD-DA064DC9F856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影像版面配置區 1">
            <a:extLst>
              <a:ext uri="{FF2B5EF4-FFF2-40B4-BE49-F238E27FC236}">
                <a16:creationId xmlns:a16="http://schemas.microsoft.com/office/drawing/2014/main" id="{E6876BF0-49B4-45DC-886B-6CB5F6C55D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備忘稿版面配置區 2">
            <a:extLst>
              <a:ext uri="{FF2B5EF4-FFF2-40B4-BE49-F238E27FC236}">
                <a16:creationId xmlns:a16="http://schemas.microsoft.com/office/drawing/2014/main" id="{1D9DE10C-96B3-4C9E-86F9-2FA704675C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/>
              <a:t>那這邊</a:t>
            </a:r>
            <a:r>
              <a:rPr lang="en-US" altLang="zh-TW"/>
              <a:t>constructor</a:t>
            </a:r>
            <a:r>
              <a:rPr lang="zh-TW" altLang="en-US"/>
              <a:t>要注意的就是，你要定義 </a:t>
            </a:r>
            <a:r>
              <a:rPr lang="en-US" altLang="zh-TW"/>
              <a:t>Derived class</a:t>
            </a:r>
            <a:r>
              <a:rPr lang="zh-TW" altLang="en-US"/>
              <a:t>的</a:t>
            </a:r>
            <a:r>
              <a:rPr lang="en-US" altLang="zh-TW"/>
              <a:t>constructor</a:t>
            </a:r>
            <a:r>
              <a:rPr lang="zh-TW" altLang="en-US"/>
              <a:t>，可以</a:t>
            </a:r>
            <a:r>
              <a:rPr lang="en-US" altLang="zh-TW"/>
              <a:t>call </a:t>
            </a:r>
            <a:r>
              <a:rPr lang="zh-TW" altLang="en-US"/>
              <a:t>你定義的</a:t>
            </a:r>
            <a:r>
              <a:rPr lang="en-US" altLang="zh-TW"/>
              <a:t>base class</a:t>
            </a:r>
            <a:r>
              <a:rPr lang="zh-TW" altLang="en-US"/>
              <a:t>的</a:t>
            </a:r>
            <a:r>
              <a:rPr lang="en-US" altLang="zh-TW"/>
              <a:t>constructor</a:t>
            </a:r>
            <a:r>
              <a:rPr lang="zh-TW" altLang="en-US"/>
              <a:t>，不然它會自己用</a:t>
            </a:r>
            <a:r>
              <a:rPr lang="en-US" altLang="zh-TW"/>
              <a:t>base class default</a:t>
            </a:r>
            <a:r>
              <a:rPr lang="zh-TW" altLang="en-US"/>
              <a:t>的</a:t>
            </a:r>
            <a:r>
              <a:rPr lang="en-US" altLang="zh-TW"/>
              <a:t> constructor</a:t>
            </a:r>
            <a:r>
              <a:rPr lang="zh-TW" altLang="en-US"/>
              <a:t>，使用的例子就像這邊</a:t>
            </a:r>
          </a:p>
        </p:txBody>
      </p:sp>
      <p:sp>
        <p:nvSpPr>
          <p:cNvPr id="22532" name="投影片編號版面配置區 3">
            <a:extLst>
              <a:ext uri="{FF2B5EF4-FFF2-40B4-BE49-F238E27FC236}">
                <a16:creationId xmlns:a16="http://schemas.microsoft.com/office/drawing/2014/main" id="{9866C8CA-9A8F-4F88-9A5D-0CFB8A56A5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0CDC23FD-9F7F-4060-ABE8-39BB60017B15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影像版面配置區 1">
            <a:extLst>
              <a:ext uri="{FF2B5EF4-FFF2-40B4-BE49-F238E27FC236}">
                <a16:creationId xmlns:a16="http://schemas.microsoft.com/office/drawing/2014/main" id="{192283EF-5B3C-45A6-94E6-7A8815835A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備忘稿版面配置區 2">
            <a:extLst>
              <a:ext uri="{FF2B5EF4-FFF2-40B4-BE49-F238E27FC236}">
                <a16:creationId xmlns:a16="http://schemas.microsoft.com/office/drawing/2014/main" id="{81C8D464-5079-44AA-97F6-6D4C97C776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TW" altLang="en-US"/>
              <a:t>這邊是</a:t>
            </a:r>
            <a:r>
              <a:rPr lang="en-US" altLang="zh-TW"/>
              <a:t>constructor</a:t>
            </a:r>
            <a:r>
              <a:rPr lang="zh-TW" altLang="en-US"/>
              <a:t>執行順序</a:t>
            </a:r>
            <a:r>
              <a:rPr lang="en-US" altLang="zh-TW"/>
              <a:t>: base class</a:t>
            </a:r>
            <a:r>
              <a:rPr lang="zh-TW" altLang="en-US"/>
              <a:t>的 </a:t>
            </a:r>
            <a:r>
              <a:rPr lang="en-US" altLang="zh-TW"/>
              <a:t>member-&gt;base class-&gt; derived class</a:t>
            </a:r>
            <a:r>
              <a:rPr lang="zh-TW" altLang="en-US"/>
              <a:t>的</a:t>
            </a:r>
            <a:r>
              <a:rPr lang="en-US" altLang="zh-TW"/>
              <a:t>member-&gt;</a:t>
            </a:r>
            <a:r>
              <a:rPr lang="zh-TW" altLang="en-US"/>
              <a:t> </a:t>
            </a:r>
            <a:r>
              <a:rPr lang="en-US" altLang="zh-TW"/>
              <a:t>derived class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/>
              <a:t>Deconcstructor</a:t>
            </a:r>
            <a:r>
              <a:rPr lang="zh-TW" altLang="en-US"/>
              <a:t>相反</a:t>
            </a:r>
          </a:p>
        </p:txBody>
      </p:sp>
      <p:sp>
        <p:nvSpPr>
          <p:cNvPr id="24580" name="投影片編號版面配置區 3">
            <a:extLst>
              <a:ext uri="{FF2B5EF4-FFF2-40B4-BE49-F238E27FC236}">
                <a16:creationId xmlns:a16="http://schemas.microsoft.com/office/drawing/2014/main" id="{EA47E9BE-F279-4894-AFEC-68BF8FEE09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72BEB77D-79B6-4BF4-9445-67364F8B075B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13">
            <a:extLst>
              <a:ext uri="{FF2B5EF4-FFF2-40B4-BE49-F238E27FC236}">
                <a16:creationId xmlns:a16="http://schemas.microsoft.com/office/drawing/2014/main" id="{62DE5D17-836F-46EF-9C1E-3B674D0E5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D0772-DE22-4B10-8AFA-1CAF7B14BA46}" type="datetimeFigureOut">
              <a:rPr lang="zh-TW" altLang="en-US"/>
              <a:pPr>
                <a:defRPr/>
              </a:pPr>
              <a:t>2022/5/2</a:t>
            </a:fld>
            <a:endParaRPr lang="zh-TW" altLang="en-US"/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0E5C74A3-A08D-465A-B569-7DB458A9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>
            <a:extLst>
              <a:ext uri="{FF2B5EF4-FFF2-40B4-BE49-F238E27FC236}">
                <a16:creationId xmlns:a16="http://schemas.microsoft.com/office/drawing/2014/main" id="{7DC77207-4AD7-46E7-9CE2-459ED0A7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4C5FF-1C59-4753-A03A-27AD88E671C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61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13">
            <a:extLst>
              <a:ext uri="{FF2B5EF4-FFF2-40B4-BE49-F238E27FC236}">
                <a16:creationId xmlns:a16="http://schemas.microsoft.com/office/drawing/2014/main" id="{E4B2506D-FC0A-454B-A93B-BA32639B3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2D0D9-7D1B-48F5-9796-11C45EF859E1}" type="datetimeFigureOut">
              <a:rPr lang="zh-TW" altLang="en-US"/>
              <a:pPr>
                <a:defRPr/>
              </a:pPr>
              <a:t>2022/5/2</a:t>
            </a:fld>
            <a:endParaRPr lang="zh-TW" altLang="en-US"/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3F74D254-F6EF-4A1F-BC13-7E07FC69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>
            <a:extLst>
              <a:ext uri="{FF2B5EF4-FFF2-40B4-BE49-F238E27FC236}">
                <a16:creationId xmlns:a16="http://schemas.microsoft.com/office/drawing/2014/main" id="{44AD0C20-137C-4AE1-8F97-E710D468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266A-6D44-4BF7-9ADD-B7D7A32E561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6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27825" y="228600"/>
            <a:ext cx="2038350" cy="58975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65825" cy="589756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13">
            <a:extLst>
              <a:ext uri="{FF2B5EF4-FFF2-40B4-BE49-F238E27FC236}">
                <a16:creationId xmlns:a16="http://schemas.microsoft.com/office/drawing/2014/main" id="{92353E53-2528-4DD3-87B9-58F8B811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C8EBE-29A0-499E-8565-B35EEE654327}" type="datetimeFigureOut">
              <a:rPr lang="zh-TW" altLang="en-US"/>
              <a:pPr>
                <a:defRPr/>
              </a:pPr>
              <a:t>2022/5/2</a:t>
            </a:fld>
            <a:endParaRPr lang="zh-TW" altLang="en-US"/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84A94A3F-0C1E-4F76-80CD-210E0BB4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>
            <a:extLst>
              <a:ext uri="{FF2B5EF4-FFF2-40B4-BE49-F238E27FC236}">
                <a16:creationId xmlns:a16="http://schemas.microsoft.com/office/drawing/2014/main" id="{3C186255-7E2B-4532-83F4-C2CE6E7B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7F1A3-8B18-43DD-A7B6-9B47A4F4BE4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380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026024A-4B34-4D13-A9B0-0BC41B152EF2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9699EE-E9E5-4846-8626-8B424E298D6B}"/>
              </a:ext>
            </a:extLst>
          </p:cNvPr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B9826E-0A35-4C71-ADF5-F7B71175FEA0}"/>
              </a:ext>
            </a:extLst>
          </p:cNvPr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7" name="日期版面配置區 27">
            <a:extLst>
              <a:ext uri="{FF2B5EF4-FFF2-40B4-BE49-F238E27FC236}">
                <a16:creationId xmlns:a16="http://schemas.microsoft.com/office/drawing/2014/main" id="{28B0456C-5F32-4CC8-9A95-06CA9ECA1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F8FF45A-7445-4DF9-B322-912A5AE15ECA}" type="datetimeFigureOut">
              <a:rPr lang="zh-TW" altLang="en-US"/>
              <a:pPr>
                <a:defRPr/>
              </a:pPr>
              <a:t>2022/5/2</a:t>
            </a:fld>
            <a:endParaRPr lang="zh-TW" altLang="en-US"/>
          </a:p>
        </p:txBody>
      </p:sp>
      <p:sp>
        <p:nvSpPr>
          <p:cNvPr id="10" name="頁尾版面配置區 16">
            <a:extLst>
              <a:ext uri="{FF2B5EF4-FFF2-40B4-BE49-F238E27FC236}">
                <a16:creationId xmlns:a16="http://schemas.microsoft.com/office/drawing/2014/main" id="{6293D7B9-99BF-4410-A00B-56139BE0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1" name="投影片編號版面配置區 28">
            <a:extLst>
              <a:ext uri="{FF2B5EF4-FFF2-40B4-BE49-F238E27FC236}">
                <a16:creationId xmlns:a16="http://schemas.microsoft.com/office/drawing/2014/main" id="{08B23D39-519C-4906-845B-F013764A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786B7-4A83-42E6-A0F3-C25EA98D50A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687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13">
            <a:extLst>
              <a:ext uri="{FF2B5EF4-FFF2-40B4-BE49-F238E27FC236}">
                <a16:creationId xmlns:a16="http://schemas.microsoft.com/office/drawing/2014/main" id="{E2AC1E6F-3ECA-42D6-9A6E-2F734D83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3A839-F540-464A-A092-1DE1A04CA812}" type="datetimeFigureOut">
              <a:rPr lang="zh-TW" altLang="en-US"/>
              <a:pPr>
                <a:defRPr/>
              </a:pPr>
              <a:t>2022/5/2</a:t>
            </a:fld>
            <a:endParaRPr lang="zh-TW" altLang="en-US"/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D193E09D-A450-46F4-87D7-EB0168348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>
            <a:extLst>
              <a:ext uri="{FF2B5EF4-FFF2-40B4-BE49-F238E27FC236}">
                <a16:creationId xmlns:a16="http://schemas.microsoft.com/office/drawing/2014/main" id="{C13F7133-A8AE-4F22-81EC-5E7FCF46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CD78B-D3FF-461F-8EC9-D574F6F84D3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27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13">
            <a:extLst>
              <a:ext uri="{FF2B5EF4-FFF2-40B4-BE49-F238E27FC236}">
                <a16:creationId xmlns:a16="http://schemas.microsoft.com/office/drawing/2014/main" id="{2115B9C1-9CC9-4873-89D5-58D7260D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A244C-9FF7-4A66-9146-2456161B75E9}" type="datetimeFigureOut">
              <a:rPr lang="zh-TW" altLang="en-US"/>
              <a:pPr>
                <a:defRPr/>
              </a:pPr>
              <a:t>2022/5/2</a:t>
            </a:fld>
            <a:endParaRPr lang="zh-TW" altLang="en-US"/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C03F25C8-8D6F-4847-8336-D6ED18B4C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>
            <a:extLst>
              <a:ext uri="{FF2B5EF4-FFF2-40B4-BE49-F238E27FC236}">
                <a16:creationId xmlns:a16="http://schemas.microsoft.com/office/drawing/2014/main" id="{A86B03C1-EB9D-4E65-9581-25D1BDBF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0307B-C162-48BB-B8B3-2458268EF85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88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13">
            <a:extLst>
              <a:ext uri="{FF2B5EF4-FFF2-40B4-BE49-F238E27FC236}">
                <a16:creationId xmlns:a16="http://schemas.microsoft.com/office/drawing/2014/main" id="{8E17D6AC-D5D6-4A56-A84F-8E128D5F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54627-4839-4D9E-843B-8AFBD37BC182}" type="datetimeFigureOut">
              <a:rPr lang="zh-TW" altLang="en-US"/>
              <a:pPr>
                <a:defRPr/>
              </a:pPr>
              <a:t>2022/5/2</a:t>
            </a:fld>
            <a:endParaRPr lang="zh-TW" altLang="en-US"/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B09DB3DC-F8EA-4602-9492-8EC754EC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2">
            <a:extLst>
              <a:ext uri="{FF2B5EF4-FFF2-40B4-BE49-F238E27FC236}">
                <a16:creationId xmlns:a16="http://schemas.microsoft.com/office/drawing/2014/main" id="{DA7C2390-16B1-41BB-8350-B7BDC49C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B251E-2239-4B95-B171-1D43FC4C38C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14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13">
            <a:extLst>
              <a:ext uri="{FF2B5EF4-FFF2-40B4-BE49-F238E27FC236}">
                <a16:creationId xmlns:a16="http://schemas.microsoft.com/office/drawing/2014/main" id="{9E292E07-A03F-4790-8F20-0E5AF74D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29301-256C-4FE1-895F-48FA24C7A8EC}" type="datetimeFigureOut">
              <a:rPr lang="zh-TW" altLang="en-US"/>
              <a:pPr>
                <a:defRPr/>
              </a:pPr>
              <a:t>2022/5/2</a:t>
            </a:fld>
            <a:endParaRPr lang="zh-TW" altLang="en-US"/>
          </a:p>
        </p:txBody>
      </p:sp>
      <p:sp>
        <p:nvSpPr>
          <p:cNvPr id="8" name="頁尾版面配置區 2">
            <a:extLst>
              <a:ext uri="{FF2B5EF4-FFF2-40B4-BE49-F238E27FC236}">
                <a16:creationId xmlns:a16="http://schemas.microsoft.com/office/drawing/2014/main" id="{9E6D9EEC-A7AC-4580-80A5-0B436B6C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22">
            <a:extLst>
              <a:ext uri="{FF2B5EF4-FFF2-40B4-BE49-F238E27FC236}">
                <a16:creationId xmlns:a16="http://schemas.microsoft.com/office/drawing/2014/main" id="{35CD7AF4-A6CC-42DE-B4E6-B006089B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F9FBD-82CA-4EFE-9188-890A41B2A28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49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13">
            <a:extLst>
              <a:ext uri="{FF2B5EF4-FFF2-40B4-BE49-F238E27FC236}">
                <a16:creationId xmlns:a16="http://schemas.microsoft.com/office/drawing/2014/main" id="{6C41C004-391E-4770-99C1-49D0E413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1DC38-EAAB-4743-A4D2-1176D3F7460B}" type="datetimeFigureOut">
              <a:rPr lang="zh-TW" altLang="en-US"/>
              <a:pPr>
                <a:defRPr/>
              </a:pPr>
              <a:t>2022/5/2</a:t>
            </a:fld>
            <a:endParaRPr lang="zh-TW" altLang="en-US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9F1F6E1B-7CB0-46B2-857C-888D7E62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22">
            <a:extLst>
              <a:ext uri="{FF2B5EF4-FFF2-40B4-BE49-F238E27FC236}">
                <a16:creationId xmlns:a16="http://schemas.microsoft.com/office/drawing/2014/main" id="{006D41E7-9C6E-49BD-BABC-33758EE31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21B06-B061-4732-B013-2EC6133A19E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28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>
            <a:extLst>
              <a:ext uri="{FF2B5EF4-FFF2-40B4-BE49-F238E27FC236}">
                <a16:creationId xmlns:a16="http://schemas.microsoft.com/office/drawing/2014/main" id="{5CA101D7-1668-4374-9832-83DD9673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4043C-57AE-4A21-9B59-64C3E802B118}" type="datetimeFigureOut">
              <a:rPr lang="zh-TW" altLang="en-US"/>
              <a:pPr>
                <a:defRPr/>
              </a:pPr>
              <a:t>2022/5/2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4C6FA6B-4795-439A-921D-45EA5955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22">
            <a:extLst>
              <a:ext uri="{FF2B5EF4-FFF2-40B4-BE49-F238E27FC236}">
                <a16:creationId xmlns:a16="http://schemas.microsoft.com/office/drawing/2014/main" id="{EDCD4CB6-EBAF-4F0C-BD9C-8CCA5BA1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F8B7B-082D-467D-B93E-BBE80E4187C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32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13">
            <a:extLst>
              <a:ext uri="{FF2B5EF4-FFF2-40B4-BE49-F238E27FC236}">
                <a16:creationId xmlns:a16="http://schemas.microsoft.com/office/drawing/2014/main" id="{6A8E1934-99B3-48F2-A0FC-039F6AB87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250F7-3030-4D99-B1C0-1645143591E9}" type="datetimeFigureOut">
              <a:rPr lang="zh-TW" altLang="en-US"/>
              <a:pPr>
                <a:defRPr/>
              </a:pPr>
              <a:t>2022/5/2</a:t>
            </a:fld>
            <a:endParaRPr lang="zh-TW" altLang="en-US"/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ABB919F4-EDEC-40B6-884F-89BB6029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2">
            <a:extLst>
              <a:ext uri="{FF2B5EF4-FFF2-40B4-BE49-F238E27FC236}">
                <a16:creationId xmlns:a16="http://schemas.microsoft.com/office/drawing/2014/main" id="{CD237696-5651-4D6D-8E6C-080D4CFA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8576F-57D6-4775-83EF-4477565297C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16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13">
            <a:extLst>
              <a:ext uri="{FF2B5EF4-FFF2-40B4-BE49-F238E27FC236}">
                <a16:creationId xmlns:a16="http://schemas.microsoft.com/office/drawing/2014/main" id="{77D4D1F7-9F37-499D-832E-62347DAF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559E3-5C3B-457A-85F6-C074BBD1144D}" type="datetimeFigureOut">
              <a:rPr lang="zh-TW" altLang="en-US"/>
              <a:pPr>
                <a:defRPr/>
              </a:pPr>
              <a:t>2022/5/2</a:t>
            </a:fld>
            <a:endParaRPr lang="zh-TW" altLang="en-US"/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93E58B91-A660-4CA4-A1C6-12A666CB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2">
            <a:extLst>
              <a:ext uri="{FF2B5EF4-FFF2-40B4-BE49-F238E27FC236}">
                <a16:creationId xmlns:a16="http://schemas.microsoft.com/office/drawing/2014/main" id="{55D37DCA-B2A1-40FE-90E6-9E711363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76D04-62F9-4503-82D0-C6050AE1004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18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21">
            <a:extLst>
              <a:ext uri="{FF2B5EF4-FFF2-40B4-BE49-F238E27FC236}">
                <a16:creationId xmlns:a16="http://schemas.microsoft.com/office/drawing/2014/main" id="{014E3B1E-53F6-4DDF-9DC2-0E729B74F06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7" name="文字版面配置區 12">
            <a:extLst>
              <a:ext uri="{FF2B5EF4-FFF2-40B4-BE49-F238E27FC236}">
                <a16:creationId xmlns:a16="http://schemas.microsoft.com/office/drawing/2014/main" id="{398F9157-684F-43E2-A64F-C197DA5B309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4" name="日期版面配置區 13">
            <a:extLst>
              <a:ext uri="{FF2B5EF4-FFF2-40B4-BE49-F238E27FC236}">
                <a16:creationId xmlns:a16="http://schemas.microsoft.com/office/drawing/2014/main" id="{D8235E74-54C0-4B0F-BA23-0B1755169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55D8E35-3A12-4AC8-8228-16C36DC5D96B}" type="datetimeFigureOut">
              <a:rPr lang="zh-TW" altLang="en-US"/>
              <a:pPr>
                <a:defRPr/>
              </a:pPr>
              <a:t>2022/5/2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9BD06EE-F47B-4E72-89C0-0F3ACF7BD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80D64CC-53CA-42C1-A4BE-C388626DD2CD}"/>
              </a:ext>
            </a:extLst>
          </p:cNvPr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5C901C-2AF2-41C8-8A24-2FD7E976454D}"/>
              </a:ext>
            </a:extLst>
          </p:cNvPr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F971FA-DC0E-4416-A025-15DBE0CE1843}"/>
              </a:ext>
            </a:extLst>
          </p:cNvPr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C302D44A-304B-4986-B262-968A5FE2D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kumimoji="0" sz="1400" b="1">
                <a:solidFill>
                  <a:srgbClr val="FFFFFF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3DC16A85-D970-4BFF-B807-0A2DBD91F7A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>
          <a:solidFill>
            <a:schemeClr val="tx1"/>
          </a:solidFill>
          <a:latin typeface="+mn-lt"/>
          <a:ea typeface="+mn-ea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>
          <a:solidFill>
            <a:schemeClr val="tx1"/>
          </a:solidFill>
          <a:latin typeface="+mn-lt"/>
          <a:ea typeface="+mn-ea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5pPr>
      <a:lvl6pPr marL="22860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6pPr>
      <a:lvl7pPr marL="27432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7pPr>
      <a:lvl8pPr marL="32004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8pPr>
      <a:lvl9pPr marL="36576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21">
            <a:extLst>
              <a:ext uri="{FF2B5EF4-FFF2-40B4-BE49-F238E27FC236}">
                <a16:creationId xmlns:a16="http://schemas.microsoft.com/office/drawing/2014/main" id="{D7788B59-7891-4A1D-A813-99A0B38E4B3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2051" name="文字版面配置區 12">
            <a:extLst>
              <a:ext uri="{FF2B5EF4-FFF2-40B4-BE49-F238E27FC236}">
                <a16:creationId xmlns:a16="http://schemas.microsoft.com/office/drawing/2014/main" id="{D7D8A4CE-B1FA-48B6-B67B-D9A0731CA9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3" name="日期版面配置區 27">
            <a:extLst>
              <a:ext uri="{FF2B5EF4-FFF2-40B4-BE49-F238E27FC236}">
                <a16:creationId xmlns:a16="http://schemas.microsoft.com/office/drawing/2014/main" id="{ADA06D56-299F-4439-B938-C1F29F298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200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067539-ADE7-4936-83C5-85A4BA1F317F}" type="datetimeFigureOut">
              <a:rPr lang="zh-TW" altLang="en-US"/>
              <a:pPr>
                <a:defRPr/>
              </a:pPr>
              <a:t>2022/5/2</a:t>
            </a:fld>
            <a:endParaRPr lang="zh-TW" altLang="en-US"/>
          </a:p>
        </p:txBody>
      </p:sp>
      <p:sp>
        <p:nvSpPr>
          <p:cNvPr id="15" name="頁尾版面配置區 16">
            <a:extLst>
              <a:ext uri="{FF2B5EF4-FFF2-40B4-BE49-F238E27FC236}">
                <a16:creationId xmlns:a16="http://schemas.microsoft.com/office/drawing/2014/main" id="{BB4A2018-8BC5-4BAA-8934-E53B9C42E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6" name="投影片編號版面配置區 28">
            <a:extLst>
              <a:ext uri="{FF2B5EF4-FFF2-40B4-BE49-F238E27FC236}">
                <a16:creationId xmlns:a16="http://schemas.microsoft.com/office/drawing/2014/main" id="{80AC027F-3431-4169-B501-A22F7BDAE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kumimoji="0" sz="1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A7367F3-D0F0-49DA-92EF-58AAF1F3EE8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6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89CEA4-459C-4E65-A8DD-2F24923F1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188" y="2852738"/>
            <a:ext cx="7921625" cy="23749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br>
              <a:rPr lang="en-US" altLang="zh-TW" sz="4000" cap="none" dirty="0">
                <a:latin typeface="Tw Cen MT" pitchFamily="34" charset="0"/>
                <a:ea typeface="微軟正黑體" pitchFamily="34" charset="-120"/>
              </a:rPr>
            </a:br>
            <a:br>
              <a:rPr lang="en-US" altLang="zh-TW" sz="4000" cap="none" dirty="0">
                <a:latin typeface="Tw Cen MT" pitchFamily="34" charset="0"/>
                <a:ea typeface="微軟正黑體" pitchFamily="34" charset="-120"/>
              </a:rPr>
            </a:br>
            <a:br>
              <a:rPr lang="en-US" altLang="zh-TW" sz="4000" cap="none" dirty="0">
                <a:latin typeface="Tw Cen MT" pitchFamily="34" charset="0"/>
                <a:ea typeface="微軟正黑體" pitchFamily="34" charset="-120"/>
              </a:rPr>
            </a:br>
            <a:br>
              <a:rPr lang="en-US" altLang="zh-TW" sz="4000" cap="none" dirty="0">
                <a:latin typeface="Tw Cen MT" pitchFamily="34" charset="0"/>
                <a:ea typeface="微軟正黑體" pitchFamily="34" charset="-120"/>
              </a:rPr>
            </a:br>
            <a:br>
              <a:rPr lang="en-US" altLang="zh-TW" sz="4000" cap="none" dirty="0">
                <a:latin typeface="Tw Cen MT" pitchFamily="34" charset="0"/>
                <a:ea typeface="微軟正黑體" pitchFamily="34" charset="-120"/>
              </a:rPr>
            </a:br>
            <a:br>
              <a:rPr lang="en-US" altLang="zh-TW" sz="4000" cap="none" dirty="0">
                <a:latin typeface="Tw Cen MT" pitchFamily="34" charset="0"/>
                <a:ea typeface="微軟正黑體" pitchFamily="34" charset="-120"/>
              </a:rPr>
            </a:br>
            <a:br>
              <a:rPr lang="en-US" altLang="zh-TW" sz="4000" cap="none" dirty="0">
                <a:latin typeface="Tw Cen MT" pitchFamily="34" charset="0"/>
                <a:ea typeface="微軟正黑體" pitchFamily="34" charset="-120"/>
              </a:rPr>
            </a:br>
            <a:br>
              <a:rPr lang="en-US" altLang="zh-TW" sz="4000" cap="none" dirty="0">
                <a:latin typeface="Tw Cen MT" pitchFamily="34" charset="0"/>
                <a:ea typeface="微軟正黑體" pitchFamily="34" charset="-120"/>
              </a:rPr>
            </a:br>
            <a:br>
              <a:rPr lang="en-US" altLang="zh-TW" sz="4000" cap="none" dirty="0">
                <a:latin typeface="Tw Cen MT" pitchFamily="34" charset="0"/>
                <a:ea typeface="微軟正黑體" pitchFamily="34" charset="-120"/>
              </a:rPr>
            </a:br>
            <a:r>
              <a:rPr lang="en-US" altLang="zh-TW" sz="4800" b="1" cap="none" dirty="0">
                <a:solidFill>
                  <a:srgbClr val="D8B25C"/>
                </a:solidFill>
                <a:latin typeface="Tw Cen MT" pitchFamily="34" charset="0"/>
                <a:ea typeface="Arial Unicode MS" pitchFamily="34" charset="-120"/>
                <a:cs typeface="Arial Unicode MS" pitchFamily="34" charset="-120"/>
              </a:rPr>
              <a:t>LAB8</a:t>
            </a:r>
            <a:br>
              <a:rPr lang="en-US" altLang="zh-TW" sz="4800" b="1" cap="none" dirty="0">
                <a:solidFill>
                  <a:srgbClr val="D8B25C"/>
                </a:solidFill>
                <a:latin typeface="Tw Cen MT" pitchFamily="34" charset="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800" b="1" cap="none" dirty="0">
                <a:solidFill>
                  <a:srgbClr val="D8B25C"/>
                </a:solidFill>
                <a:latin typeface="Tw Cen MT" pitchFamily="34" charset="0"/>
                <a:ea typeface="Arial Unicode MS" pitchFamily="34" charset="-120"/>
                <a:cs typeface="Arial Unicode MS" pitchFamily="34" charset="-120"/>
              </a:rPr>
              <a:t>Inheritance</a:t>
            </a:r>
            <a:br>
              <a:rPr lang="en-US" altLang="zh-TW" sz="4000" cap="none" dirty="0">
                <a:latin typeface="Tw Cen MT" pitchFamily="34" charset="0"/>
                <a:ea typeface="微軟正黑體" pitchFamily="34" charset="-120"/>
              </a:rPr>
            </a:br>
            <a:endParaRPr lang="zh-TW" altLang="en-US" sz="4000" cap="none" dirty="0">
              <a:latin typeface="Tw Cen MT" pitchFamily="34" charset="0"/>
              <a:ea typeface="微軟正黑體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4A79A05-2C96-4CDC-85A5-807767B90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400" dirty="0">
                <a:latin typeface="+mn-lt"/>
              </a:rPr>
              <a:t>Department of Electronics Engineering</a:t>
            </a:r>
          </a:p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400" dirty="0">
                <a:latin typeface="+mn-lt"/>
              </a:rPr>
              <a:t>National </a:t>
            </a:r>
            <a:r>
              <a:rPr lang="en-US" altLang="zh-TW" sz="2400" dirty="0" err="1">
                <a:latin typeface="+mn-lt"/>
              </a:rPr>
              <a:t>Chiao</a:t>
            </a:r>
            <a:r>
              <a:rPr lang="en-US" altLang="zh-TW" sz="2400" dirty="0">
                <a:latin typeface="+mn-lt"/>
              </a:rPr>
              <a:t> Tung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>
            <a:extLst>
              <a:ext uri="{FF2B5EF4-FFF2-40B4-BE49-F238E27FC236}">
                <a16:creationId xmlns:a16="http://schemas.microsoft.com/office/drawing/2014/main" id="{DA33BED1-BD8A-4382-8A28-2C23DD1A0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Constructor</a:t>
            </a:r>
            <a:endParaRPr lang="zh-TW" altLang="en-US"/>
          </a:p>
        </p:txBody>
      </p:sp>
      <p:sp>
        <p:nvSpPr>
          <p:cNvPr id="13315" name="內容版面配置區 2">
            <a:extLst>
              <a:ext uri="{FF2B5EF4-FFF2-40B4-BE49-F238E27FC236}">
                <a16:creationId xmlns:a16="http://schemas.microsoft.com/office/drawing/2014/main" id="{FE0E8EE3-A4C0-420A-8A83-02FB9B6B5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Constructor (</a:t>
            </a:r>
            <a:r>
              <a:rPr lang="en-US" altLang="zh-TW" dirty="0" err="1"/>
              <a:t>Ctor</a:t>
            </a:r>
            <a:r>
              <a:rPr lang="en-US" altLang="zh-TW" dirty="0"/>
              <a:t>) of derived class is responsible to call </a:t>
            </a:r>
            <a:r>
              <a:rPr lang="en-US" altLang="zh-TW" dirty="0" err="1"/>
              <a:t>ctors</a:t>
            </a:r>
            <a:r>
              <a:rPr lang="en-US" altLang="zh-TW" dirty="0"/>
              <a:t> for its </a:t>
            </a:r>
            <a:r>
              <a:rPr lang="en-US" altLang="zh-TW" dirty="0">
                <a:solidFill>
                  <a:srgbClr val="C00000"/>
                </a:solidFill>
              </a:rPr>
              <a:t>base classes</a:t>
            </a:r>
            <a:r>
              <a:rPr lang="en-US" altLang="zh-TW" dirty="0"/>
              <a:t> (and its own non-static</a:t>
            </a:r>
            <a:r>
              <a:rPr lang="zh-TW" altLang="en-US" dirty="0"/>
              <a:t> </a:t>
            </a:r>
            <a:r>
              <a:rPr lang="en-US" altLang="zh-TW" dirty="0"/>
              <a:t>class data members)</a:t>
            </a:r>
          </a:p>
          <a:p>
            <a:pPr lvl="1">
              <a:defRPr/>
            </a:pPr>
            <a:r>
              <a:rPr lang="en-US" altLang="zh-TW" i="1" dirty="0"/>
              <a:t>Example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sz="20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HourlyEmployee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altLang="zh-TW" sz="2000" dirty="0" err="1">
                <a:latin typeface="Arial" pitchFamily="34" charset="0"/>
                <a:cs typeface="Arial" pitchFamily="34" charset="0"/>
              </a:rPr>
              <a:t>HourlyEmployee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TW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000" dirty="0" err="1">
                <a:latin typeface="Arial" pitchFamily="34" charset="0"/>
                <a:cs typeface="Arial" pitchFamily="34" charset="0"/>
              </a:rPr>
              <a:t>theName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TW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000" dirty="0" err="1">
                <a:latin typeface="Arial" pitchFamily="34" charset="0"/>
                <a:cs typeface="Arial" pitchFamily="34" charset="0"/>
              </a:rPr>
              <a:t>theSSN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TW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000" dirty="0" err="1">
                <a:latin typeface="Arial" pitchFamily="34" charset="0"/>
                <a:cs typeface="Arial" pitchFamily="34" charset="0"/>
              </a:rPr>
              <a:t>wr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)</a:t>
            </a:r>
            <a:br>
              <a:rPr lang="en-US" altLang="zh-TW" sz="2000" dirty="0">
                <a:latin typeface="Arial" pitchFamily="34" charset="0"/>
                <a:cs typeface="Arial" pitchFamily="34" charset="0"/>
              </a:rPr>
            </a:br>
            <a:r>
              <a:rPr lang="en-US" altLang="zh-TW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altLang="zh-TW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Employee(</a:t>
            </a:r>
            <a:r>
              <a:rPr lang="en-US" altLang="zh-TW" sz="2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theName</a:t>
            </a:r>
            <a:r>
              <a:rPr lang="en-US" altLang="zh-TW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zh-TW" sz="2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theSsn</a:t>
            </a:r>
            <a:r>
              <a:rPr lang="en-US" altLang="zh-TW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TW" sz="2000" dirty="0" err="1">
                <a:latin typeface="Arial" pitchFamily="34" charset="0"/>
                <a:cs typeface="Arial" pitchFamily="34" charset="0"/>
              </a:rPr>
              <a:t>wageRate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TW" sz="2000" dirty="0" err="1">
                <a:latin typeface="Arial" pitchFamily="34" charset="0"/>
                <a:cs typeface="Arial" pitchFamily="34" charset="0"/>
              </a:rPr>
              <a:t>wr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) {	// … } </a:t>
            </a:r>
            <a:br>
              <a:rPr lang="en-US" altLang="zh-TW" sz="2000" dirty="0">
                <a:latin typeface="Arial" pitchFamily="34" charset="0"/>
                <a:cs typeface="Arial" pitchFamily="34" charset="0"/>
              </a:rPr>
            </a:br>
            <a:r>
              <a:rPr lang="en-US" altLang="zh-TW" sz="2000" dirty="0">
                <a:latin typeface="Arial" pitchFamily="34" charset="0"/>
                <a:cs typeface="Arial" pitchFamily="34" charset="0"/>
              </a:rPr>
              <a:t>			// initialize base and non-static data members</a:t>
            </a:r>
            <a:br>
              <a:rPr lang="en-US" altLang="zh-TW" sz="2000" dirty="0">
                <a:latin typeface="Arial" pitchFamily="34" charset="0"/>
                <a:cs typeface="Arial" pitchFamily="34" charset="0"/>
              </a:rPr>
            </a:br>
            <a:endParaRPr lang="en-US" altLang="zh-TW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altLang="zh-TW" dirty="0"/>
              <a:t>Initialize base and non-static data members </a:t>
            </a:r>
            <a:r>
              <a:rPr lang="en-US" altLang="zh-TW" dirty="0">
                <a:solidFill>
                  <a:srgbClr val="C00000"/>
                </a:solidFill>
              </a:rPr>
              <a:t>using their corresponding </a:t>
            </a:r>
            <a:r>
              <a:rPr lang="en-US" altLang="zh-TW" dirty="0" err="1">
                <a:solidFill>
                  <a:srgbClr val="C00000"/>
                </a:solidFill>
              </a:rPr>
              <a:t>ctors</a:t>
            </a:r>
            <a:endParaRPr lang="en-US" altLang="zh-TW" dirty="0">
              <a:solidFill>
                <a:srgbClr val="C00000"/>
              </a:solidFill>
            </a:endParaRPr>
          </a:p>
          <a:p>
            <a:pPr lvl="1">
              <a:defRPr/>
            </a:pPr>
            <a:r>
              <a:rPr lang="en-US" altLang="zh-TW" dirty="0">
                <a:solidFill>
                  <a:srgbClr val="008000"/>
                </a:solidFill>
              </a:rPr>
              <a:t>Default </a:t>
            </a:r>
            <a:r>
              <a:rPr lang="en-US" altLang="zh-TW" dirty="0" err="1">
                <a:solidFill>
                  <a:srgbClr val="008000"/>
                </a:solidFill>
              </a:rPr>
              <a:t>ctor</a:t>
            </a:r>
            <a:r>
              <a:rPr lang="en-US" altLang="zh-TW" dirty="0"/>
              <a:t> for base/derived should be well defined</a:t>
            </a:r>
            <a:endParaRPr lang="zh-TW" altLang="en-US" dirty="0"/>
          </a:p>
        </p:txBody>
      </p:sp>
      <p:sp>
        <p:nvSpPr>
          <p:cNvPr id="4" name="圓角矩形圖說文字 3">
            <a:extLst>
              <a:ext uri="{FF2B5EF4-FFF2-40B4-BE49-F238E27FC236}">
                <a16:creationId xmlns:a16="http://schemas.microsoft.com/office/drawing/2014/main" id="{6E8EEE3D-F7ED-4CBA-8FEC-DFDBF84D2DF1}"/>
              </a:ext>
            </a:extLst>
          </p:cNvPr>
          <p:cNvSpPr/>
          <p:nvPr/>
        </p:nvSpPr>
        <p:spPr>
          <a:xfrm>
            <a:off x="1444625" y="4706938"/>
            <a:ext cx="2986088" cy="446087"/>
          </a:xfrm>
          <a:prstGeom prst="wedgeRoundRectCallout">
            <a:avLst>
              <a:gd name="adj1" fmla="val -36713"/>
              <a:gd name="adj2" fmla="val -1262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Belongs to </a:t>
            </a:r>
            <a:r>
              <a:rPr lang="en-US" altLang="zh-TW" dirty="0">
                <a:solidFill>
                  <a:srgbClr val="C00000"/>
                </a:solidFill>
              </a:rPr>
              <a:t>Employee::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圓角矩形圖說文字 4">
            <a:extLst>
              <a:ext uri="{FF2B5EF4-FFF2-40B4-BE49-F238E27FC236}">
                <a16:creationId xmlns:a16="http://schemas.microsoft.com/office/drawing/2014/main" id="{885ACAC1-7B89-4152-94A0-F1BF3A2E7B92}"/>
              </a:ext>
            </a:extLst>
          </p:cNvPr>
          <p:cNvSpPr/>
          <p:nvPr/>
        </p:nvSpPr>
        <p:spPr>
          <a:xfrm>
            <a:off x="3006725" y="2949575"/>
            <a:ext cx="2986088" cy="444500"/>
          </a:xfrm>
          <a:prstGeom prst="wedgeRoundRectCallout">
            <a:avLst>
              <a:gd name="adj1" fmla="val -72950"/>
              <a:gd name="adj2" fmla="val 586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Belongs to </a:t>
            </a:r>
            <a:r>
              <a:rPr lang="en-US" altLang="zh-TW" dirty="0" err="1">
                <a:solidFill>
                  <a:srgbClr val="C00000"/>
                </a:solidFill>
              </a:rPr>
              <a:t>HourlyEmployee</a:t>
            </a:r>
            <a:r>
              <a:rPr lang="en-US" altLang="zh-TW" dirty="0">
                <a:solidFill>
                  <a:srgbClr val="C00000"/>
                </a:solidFill>
              </a:rPr>
              <a:t>::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>
            <a:extLst>
              <a:ext uri="{FF2B5EF4-FFF2-40B4-BE49-F238E27FC236}">
                <a16:creationId xmlns:a16="http://schemas.microsoft.com/office/drawing/2014/main" id="{03DF99B7-EBD0-430B-B365-DDC08C5D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Execution Order of Constructor</a:t>
            </a:r>
            <a:endParaRPr lang="zh-TW" altLang="en-US"/>
          </a:p>
        </p:txBody>
      </p:sp>
      <p:sp>
        <p:nvSpPr>
          <p:cNvPr id="14339" name="內容版面配置區 2">
            <a:extLst>
              <a:ext uri="{FF2B5EF4-FFF2-40B4-BE49-F238E27FC236}">
                <a16:creationId xmlns:a16="http://schemas.microsoft.com/office/drawing/2014/main" id="{6A3FCAF6-D0A1-4AA4-84D4-66FB00BC1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20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struct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 A {</a:t>
            </a:r>
            <a:br>
              <a:rPr lang="en-US" altLang="zh-TW" sz="2000" dirty="0">
                <a:latin typeface="Arial" pitchFamily="34" charset="0"/>
                <a:cs typeface="Arial" pitchFamily="34" charset="0"/>
              </a:rPr>
            </a:br>
            <a:r>
              <a:rPr lang="zh-TW" altLang="en-US" sz="20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A() { </a:t>
            </a:r>
            <a:r>
              <a:rPr lang="en-US" altLang="zh-TW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&lt;&lt; “</a:t>
            </a:r>
            <a:r>
              <a:rPr lang="en-US" altLang="zh-TW" sz="2000" dirty="0" err="1">
                <a:latin typeface="Arial" pitchFamily="34" charset="0"/>
                <a:cs typeface="Arial" pitchFamily="34" charset="0"/>
              </a:rPr>
              <a:t>ctorA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” &lt;&lt; </a:t>
            </a:r>
            <a:r>
              <a:rPr lang="en-US" altLang="zh-TW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; }</a:t>
            </a:r>
            <a:br>
              <a:rPr lang="en-US" altLang="zh-TW" sz="2000" dirty="0">
                <a:latin typeface="Arial" pitchFamily="34" charset="0"/>
                <a:cs typeface="Arial" pitchFamily="34" charset="0"/>
              </a:rPr>
            </a:br>
            <a:r>
              <a:rPr lang="zh-TW" altLang="en-US" sz="20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~A() { </a:t>
            </a:r>
            <a:r>
              <a:rPr lang="en-US" altLang="zh-TW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&lt;&lt; “</a:t>
            </a:r>
            <a:r>
              <a:rPr lang="en-US" altLang="zh-TW" sz="2000" dirty="0" err="1">
                <a:latin typeface="Arial" pitchFamily="34" charset="0"/>
                <a:cs typeface="Arial" pitchFamily="34" charset="0"/>
              </a:rPr>
              <a:t>dtorA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” &lt;&lt; </a:t>
            </a:r>
            <a:r>
              <a:rPr lang="en-US" altLang="zh-TW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;</a:t>
            </a:r>
            <a:r>
              <a:rPr lang="zh-TW" alt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}</a:t>
            </a:r>
            <a:r>
              <a:rPr lang="zh-TW" alt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};</a:t>
            </a:r>
            <a:br>
              <a:rPr lang="en-US" altLang="zh-TW" sz="2000" dirty="0">
                <a:latin typeface="Arial" pitchFamily="34" charset="0"/>
                <a:cs typeface="Arial" pitchFamily="34" charset="0"/>
              </a:rPr>
            </a:br>
            <a:br>
              <a:rPr lang="en-US" altLang="zh-TW" sz="2000" dirty="0">
                <a:latin typeface="Arial" pitchFamily="34" charset="0"/>
                <a:cs typeface="Arial" pitchFamily="34" charset="0"/>
              </a:rPr>
            </a:br>
            <a:r>
              <a:rPr lang="en-US" altLang="zh-TW" sz="20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struct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 B {</a:t>
            </a:r>
            <a:br>
              <a:rPr lang="en-US" altLang="zh-TW" sz="2000" dirty="0">
                <a:latin typeface="Arial" pitchFamily="34" charset="0"/>
                <a:cs typeface="Arial" pitchFamily="34" charset="0"/>
              </a:rPr>
            </a:br>
            <a:r>
              <a:rPr lang="zh-TW" altLang="en-US" sz="20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B() { </a:t>
            </a:r>
            <a:r>
              <a:rPr lang="en-US" altLang="zh-TW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&lt;&lt; “</a:t>
            </a:r>
            <a:r>
              <a:rPr lang="en-US" altLang="zh-TW" sz="2000" dirty="0" err="1">
                <a:latin typeface="Arial" pitchFamily="34" charset="0"/>
                <a:cs typeface="Arial" pitchFamily="34" charset="0"/>
              </a:rPr>
              <a:t>ctorB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” &lt;&lt; </a:t>
            </a:r>
            <a:r>
              <a:rPr lang="en-US" altLang="zh-TW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; }</a:t>
            </a:r>
            <a:br>
              <a:rPr lang="en-US" altLang="zh-TW" sz="2000" dirty="0">
                <a:latin typeface="Arial" pitchFamily="34" charset="0"/>
                <a:cs typeface="Arial" pitchFamily="34" charset="0"/>
              </a:rPr>
            </a:br>
            <a:r>
              <a:rPr lang="zh-TW" altLang="en-US" sz="20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~B() { </a:t>
            </a:r>
            <a:r>
              <a:rPr lang="en-US" altLang="zh-TW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&lt;&lt; “</a:t>
            </a:r>
            <a:r>
              <a:rPr lang="en-US" altLang="zh-TW" sz="2000" dirty="0" err="1">
                <a:latin typeface="Arial" pitchFamily="34" charset="0"/>
                <a:cs typeface="Arial" pitchFamily="34" charset="0"/>
              </a:rPr>
              <a:t>dtorB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” &lt;&lt; </a:t>
            </a:r>
            <a:r>
              <a:rPr lang="en-US" altLang="zh-TW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; }</a:t>
            </a:r>
            <a:r>
              <a:rPr lang="zh-TW" alt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};</a:t>
            </a:r>
            <a:br>
              <a:rPr lang="en-US" altLang="zh-TW" sz="2000" dirty="0">
                <a:latin typeface="Arial" pitchFamily="34" charset="0"/>
                <a:cs typeface="Arial" pitchFamily="34" charset="0"/>
              </a:rPr>
            </a:br>
            <a:br>
              <a:rPr lang="en-US" altLang="zh-TW" sz="2000" dirty="0">
                <a:latin typeface="Arial" pitchFamily="34" charset="0"/>
                <a:cs typeface="Arial" pitchFamily="34" charset="0"/>
              </a:rPr>
            </a:br>
            <a:r>
              <a:rPr lang="en-US" altLang="zh-TW" sz="20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struct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 C : </a:t>
            </a:r>
            <a:r>
              <a:rPr lang="en-US" altLang="zh-TW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 B {</a:t>
            </a:r>
            <a:br>
              <a:rPr lang="en-US" altLang="zh-TW" sz="2000" dirty="0">
                <a:latin typeface="Arial" pitchFamily="34" charset="0"/>
                <a:cs typeface="Arial" pitchFamily="34" charset="0"/>
              </a:rPr>
            </a:br>
            <a:r>
              <a:rPr lang="zh-TW" altLang="en-US" sz="20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A </a:t>
            </a:r>
            <a:r>
              <a:rPr lang="en-US" altLang="zh-TW" sz="2000" dirty="0" err="1">
                <a:latin typeface="Arial" pitchFamily="34" charset="0"/>
                <a:cs typeface="Arial" pitchFamily="34" charset="0"/>
              </a:rPr>
              <a:t>a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;</a:t>
            </a:r>
            <a:br>
              <a:rPr lang="en-US" altLang="zh-TW" sz="2000" dirty="0">
                <a:latin typeface="Arial" pitchFamily="34" charset="0"/>
                <a:cs typeface="Arial" pitchFamily="34" charset="0"/>
              </a:rPr>
            </a:br>
            <a:r>
              <a:rPr lang="zh-TW" altLang="en-US" sz="20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C()::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B()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TW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a()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 { </a:t>
            </a:r>
            <a:r>
              <a:rPr lang="en-US" altLang="zh-TW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&lt;&lt; “</a:t>
            </a:r>
            <a:r>
              <a:rPr lang="en-US" altLang="zh-TW" sz="2000" dirty="0" err="1">
                <a:latin typeface="Arial" pitchFamily="34" charset="0"/>
                <a:cs typeface="Arial" pitchFamily="34" charset="0"/>
              </a:rPr>
              <a:t>ctorC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” &lt;&lt; </a:t>
            </a:r>
            <a:r>
              <a:rPr lang="en-US" altLang="zh-TW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; }</a:t>
            </a:r>
            <a:br>
              <a:rPr lang="en-US" altLang="zh-TW" sz="2000" dirty="0">
                <a:latin typeface="Arial" pitchFamily="34" charset="0"/>
                <a:cs typeface="Arial" pitchFamily="34" charset="0"/>
              </a:rPr>
            </a:br>
            <a:r>
              <a:rPr lang="zh-TW" altLang="en-US" sz="20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~C() { </a:t>
            </a:r>
            <a:r>
              <a:rPr lang="en-US" altLang="zh-TW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&lt;&lt; “</a:t>
            </a:r>
            <a:r>
              <a:rPr lang="en-US" altLang="zh-TW" sz="2000" dirty="0" err="1">
                <a:latin typeface="Arial" pitchFamily="34" charset="0"/>
                <a:cs typeface="Arial" pitchFamily="34" charset="0"/>
              </a:rPr>
              <a:t>dtorC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” &lt;&lt; </a:t>
            </a:r>
            <a:r>
              <a:rPr lang="en-US" altLang="zh-TW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; }</a:t>
            </a:r>
            <a:r>
              <a:rPr lang="zh-TW" alt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};</a:t>
            </a:r>
            <a:br>
              <a:rPr lang="en-US" altLang="zh-TW" sz="2000" dirty="0">
                <a:latin typeface="Arial" pitchFamily="34" charset="0"/>
                <a:cs typeface="Arial" pitchFamily="34" charset="0"/>
              </a:rPr>
            </a:br>
            <a:br>
              <a:rPr lang="en-US" altLang="zh-TW" sz="2000" dirty="0">
                <a:latin typeface="Arial" pitchFamily="34" charset="0"/>
                <a:cs typeface="Arial" pitchFamily="34" charset="0"/>
              </a:rPr>
            </a:br>
            <a:r>
              <a:rPr lang="en-US" altLang="zh-TW" sz="20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zh-TW" alt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main() {</a:t>
            </a:r>
            <a:br>
              <a:rPr lang="en-US" altLang="zh-TW" sz="2000" dirty="0">
                <a:latin typeface="Arial" pitchFamily="34" charset="0"/>
                <a:cs typeface="Arial" pitchFamily="34" charset="0"/>
              </a:rPr>
            </a:br>
            <a:r>
              <a:rPr lang="zh-TW" altLang="en-US" sz="20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C </a:t>
            </a:r>
            <a:r>
              <a:rPr lang="en-US" altLang="zh-TW" sz="2000" dirty="0" err="1">
                <a:latin typeface="Arial" pitchFamily="34" charset="0"/>
                <a:cs typeface="Arial" pitchFamily="34" charset="0"/>
              </a:rPr>
              <a:t>c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;</a:t>
            </a:r>
            <a:br>
              <a:rPr lang="en-US" altLang="zh-TW" sz="2000" dirty="0">
                <a:latin typeface="Arial" pitchFamily="34" charset="0"/>
                <a:cs typeface="Arial" pitchFamily="34" charset="0"/>
              </a:rPr>
            </a:br>
            <a:r>
              <a:rPr lang="zh-TW" altLang="en-US" sz="20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TW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 0;</a:t>
            </a:r>
            <a:r>
              <a:rPr lang="zh-TW" alt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}</a:t>
            </a:r>
            <a:endParaRPr lang="zh-TW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49A4416-FD3F-4D73-9351-7589C63A8521}"/>
              </a:ext>
            </a:extLst>
          </p:cNvPr>
          <p:cNvSpPr txBox="1"/>
          <p:nvPr/>
        </p:nvSpPr>
        <p:spPr>
          <a:xfrm>
            <a:off x="6610350" y="3925888"/>
            <a:ext cx="1262063" cy="23082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dirty="0">
                <a:solidFill>
                  <a:schemeClr val="bg1"/>
                </a:solidFill>
                <a:latin typeface="Arial" charset="0"/>
                <a:ea typeface="新細明體" charset="-120"/>
              </a:rPr>
              <a:t>Output:</a:t>
            </a:r>
          </a:p>
          <a:p>
            <a:pPr eaLnBrk="1" hangingPunct="1">
              <a:defRPr/>
            </a:pPr>
            <a:r>
              <a:rPr lang="en-US" altLang="zh-TW" dirty="0">
                <a:solidFill>
                  <a:schemeClr val="bg1"/>
                </a:solidFill>
                <a:latin typeface="Arial" charset="0"/>
                <a:ea typeface="新細明體" charset="-120"/>
              </a:rPr>
              <a:t>========</a:t>
            </a:r>
          </a:p>
          <a:p>
            <a:pPr eaLnBrk="1" hangingPunct="1">
              <a:defRPr/>
            </a:pPr>
            <a:r>
              <a:rPr lang="en-US" altLang="zh-TW" dirty="0" err="1">
                <a:solidFill>
                  <a:schemeClr val="bg1"/>
                </a:solidFill>
                <a:latin typeface="Arial" charset="0"/>
                <a:ea typeface="新細明體" charset="-120"/>
              </a:rPr>
              <a:t>ctor</a:t>
            </a:r>
            <a:r>
              <a:rPr lang="en-US" altLang="zh-TW" dirty="0">
                <a:solidFill>
                  <a:schemeClr val="bg1"/>
                </a:solidFill>
                <a:latin typeface="Arial" charset="0"/>
                <a:ea typeface="新細明體" charset="-120"/>
              </a:rPr>
              <a:t> B</a:t>
            </a:r>
          </a:p>
          <a:p>
            <a:pPr eaLnBrk="1" hangingPunct="1">
              <a:defRPr/>
            </a:pPr>
            <a:r>
              <a:rPr lang="en-US" altLang="zh-TW" dirty="0" err="1">
                <a:solidFill>
                  <a:schemeClr val="bg1"/>
                </a:solidFill>
                <a:latin typeface="Arial" charset="0"/>
                <a:ea typeface="新細明體" charset="-120"/>
              </a:rPr>
              <a:t>ctor</a:t>
            </a:r>
            <a:r>
              <a:rPr lang="en-US" altLang="zh-TW" dirty="0">
                <a:solidFill>
                  <a:schemeClr val="bg1"/>
                </a:solidFill>
                <a:latin typeface="Arial" charset="0"/>
                <a:ea typeface="新細明體" charset="-120"/>
              </a:rPr>
              <a:t> A</a:t>
            </a:r>
          </a:p>
          <a:p>
            <a:pPr eaLnBrk="1" hangingPunct="1">
              <a:defRPr/>
            </a:pPr>
            <a:r>
              <a:rPr lang="en-US" altLang="zh-TW" dirty="0" err="1">
                <a:solidFill>
                  <a:schemeClr val="bg1"/>
                </a:solidFill>
                <a:latin typeface="Arial" charset="0"/>
                <a:ea typeface="新細明體" charset="-120"/>
              </a:rPr>
              <a:t>ctor</a:t>
            </a:r>
            <a:r>
              <a:rPr lang="en-US" altLang="zh-TW" dirty="0">
                <a:solidFill>
                  <a:schemeClr val="bg1"/>
                </a:solidFill>
                <a:latin typeface="Arial" charset="0"/>
                <a:ea typeface="新細明體" charset="-120"/>
              </a:rPr>
              <a:t> C</a:t>
            </a:r>
          </a:p>
          <a:p>
            <a:pPr eaLnBrk="1" hangingPunct="1">
              <a:defRPr/>
            </a:pPr>
            <a:r>
              <a:rPr lang="en-US" altLang="zh-TW" dirty="0" err="1">
                <a:solidFill>
                  <a:schemeClr val="bg1"/>
                </a:solidFill>
                <a:latin typeface="Arial" charset="0"/>
                <a:ea typeface="新細明體" charset="-120"/>
              </a:rPr>
              <a:t>dtor</a:t>
            </a:r>
            <a:r>
              <a:rPr lang="en-US" altLang="zh-TW" dirty="0">
                <a:solidFill>
                  <a:schemeClr val="bg1"/>
                </a:solidFill>
                <a:latin typeface="Arial" charset="0"/>
                <a:ea typeface="新細明體" charset="-120"/>
              </a:rPr>
              <a:t> C</a:t>
            </a:r>
          </a:p>
          <a:p>
            <a:pPr eaLnBrk="1" hangingPunct="1">
              <a:defRPr/>
            </a:pPr>
            <a:r>
              <a:rPr lang="en-US" altLang="zh-TW" dirty="0" err="1">
                <a:solidFill>
                  <a:schemeClr val="bg1"/>
                </a:solidFill>
                <a:latin typeface="Arial" charset="0"/>
                <a:ea typeface="新細明體" charset="-120"/>
              </a:rPr>
              <a:t>dtor</a:t>
            </a:r>
            <a:r>
              <a:rPr lang="en-US" altLang="zh-TW" dirty="0">
                <a:solidFill>
                  <a:schemeClr val="bg1"/>
                </a:solidFill>
                <a:latin typeface="Arial" charset="0"/>
                <a:ea typeface="新細明體" charset="-120"/>
              </a:rPr>
              <a:t> A</a:t>
            </a:r>
          </a:p>
          <a:p>
            <a:pPr eaLnBrk="1" hangingPunct="1">
              <a:defRPr/>
            </a:pPr>
            <a:r>
              <a:rPr lang="en-US" altLang="zh-TW" dirty="0" err="1">
                <a:solidFill>
                  <a:schemeClr val="bg1"/>
                </a:solidFill>
                <a:latin typeface="Arial" charset="0"/>
                <a:ea typeface="新細明體" charset="-120"/>
              </a:rPr>
              <a:t>dtor</a:t>
            </a:r>
            <a:r>
              <a:rPr lang="en-US" altLang="zh-TW" dirty="0">
                <a:solidFill>
                  <a:schemeClr val="bg1"/>
                </a:solidFill>
                <a:latin typeface="Arial" charset="0"/>
                <a:ea typeface="新細明體" charset="-120"/>
              </a:rPr>
              <a:t> B</a:t>
            </a:r>
            <a:endParaRPr lang="zh-TW" altLang="en-US" dirty="0">
              <a:solidFill>
                <a:schemeClr val="bg1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5" name="向右箭號 4">
            <a:extLst>
              <a:ext uri="{FF2B5EF4-FFF2-40B4-BE49-F238E27FC236}">
                <a16:creationId xmlns:a16="http://schemas.microsoft.com/office/drawing/2014/main" id="{F7BF4FA6-4B49-40EB-8825-E6022E514B0E}"/>
              </a:ext>
            </a:extLst>
          </p:cNvPr>
          <p:cNvSpPr/>
          <p:nvPr/>
        </p:nvSpPr>
        <p:spPr>
          <a:xfrm rot="16200000" flipV="1">
            <a:off x="1024731" y="5368132"/>
            <a:ext cx="1042987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6" name="向右箭號 5">
            <a:extLst>
              <a:ext uri="{FF2B5EF4-FFF2-40B4-BE49-F238E27FC236}">
                <a16:creationId xmlns:a16="http://schemas.microsoft.com/office/drawing/2014/main" id="{22D9BC58-46A6-498F-84DD-972EC249277F}"/>
              </a:ext>
            </a:extLst>
          </p:cNvPr>
          <p:cNvSpPr/>
          <p:nvPr/>
        </p:nvSpPr>
        <p:spPr>
          <a:xfrm rot="18230925">
            <a:off x="1627188" y="4029075"/>
            <a:ext cx="1460500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7" name="向右箭號 6">
            <a:extLst>
              <a:ext uri="{FF2B5EF4-FFF2-40B4-BE49-F238E27FC236}">
                <a16:creationId xmlns:a16="http://schemas.microsoft.com/office/drawing/2014/main" id="{89CFAE0F-5F9F-4164-966B-CF5E3599655B}"/>
              </a:ext>
            </a:extLst>
          </p:cNvPr>
          <p:cNvSpPr/>
          <p:nvPr/>
        </p:nvSpPr>
        <p:spPr>
          <a:xfrm rot="16659984">
            <a:off x="1341437" y="3403601"/>
            <a:ext cx="2517775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8" name="向右箭號 7">
            <a:extLst>
              <a:ext uri="{FF2B5EF4-FFF2-40B4-BE49-F238E27FC236}">
                <a16:creationId xmlns:a16="http://schemas.microsoft.com/office/drawing/2014/main" id="{36B62514-AF4A-48DC-B564-C1ED1352A6B8}"/>
              </a:ext>
            </a:extLst>
          </p:cNvPr>
          <p:cNvSpPr/>
          <p:nvPr/>
        </p:nvSpPr>
        <p:spPr>
          <a:xfrm rot="16200000">
            <a:off x="696119" y="5865019"/>
            <a:ext cx="1344612" cy="133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9" name="向右箭號 8">
            <a:extLst>
              <a:ext uri="{FF2B5EF4-FFF2-40B4-BE49-F238E27FC236}">
                <a16:creationId xmlns:a16="http://schemas.microsoft.com/office/drawing/2014/main" id="{4231FBE2-C008-4EE7-9D98-7B28960EFAA2}"/>
              </a:ext>
            </a:extLst>
          </p:cNvPr>
          <p:cNvSpPr/>
          <p:nvPr/>
        </p:nvSpPr>
        <p:spPr>
          <a:xfrm rot="15300000">
            <a:off x="601663" y="3748088"/>
            <a:ext cx="2465387" cy="166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0" name="向右箭號 9">
            <a:extLst>
              <a:ext uri="{FF2B5EF4-FFF2-40B4-BE49-F238E27FC236}">
                <a16:creationId xmlns:a16="http://schemas.microsoft.com/office/drawing/2014/main" id="{58CEF275-E490-4D44-A539-B7BB55C2D867}"/>
              </a:ext>
            </a:extLst>
          </p:cNvPr>
          <p:cNvSpPr/>
          <p:nvPr/>
        </p:nvSpPr>
        <p:spPr>
          <a:xfrm rot="15300000">
            <a:off x="1500188" y="4333875"/>
            <a:ext cx="1284287" cy="14446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4B275595-8BB2-4F4E-AA44-ADA807FFACE0}"/>
              </a:ext>
            </a:extLst>
          </p:cNvPr>
          <p:cNvSpPr/>
          <p:nvPr/>
        </p:nvSpPr>
        <p:spPr>
          <a:xfrm>
            <a:off x="5475288" y="1866900"/>
            <a:ext cx="2024062" cy="927100"/>
          </a:xfrm>
          <a:prstGeom prst="roundRect">
            <a:avLst>
              <a:gd name="adj" fmla="val 85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defRPr/>
            </a:pPr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17" name="圓角矩形 16">
            <a:extLst>
              <a:ext uri="{FF2B5EF4-FFF2-40B4-BE49-F238E27FC236}">
                <a16:creationId xmlns:a16="http://schemas.microsoft.com/office/drawing/2014/main" id="{9EB913F1-F66B-4798-BB3A-C1957AC92A9B}"/>
              </a:ext>
            </a:extLst>
          </p:cNvPr>
          <p:cNvSpPr/>
          <p:nvPr/>
        </p:nvSpPr>
        <p:spPr>
          <a:xfrm>
            <a:off x="5938838" y="2008188"/>
            <a:ext cx="1292225" cy="1465262"/>
          </a:xfrm>
          <a:prstGeom prst="roundRect">
            <a:avLst>
              <a:gd name="adj" fmla="val 1017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defRPr/>
            </a:pPr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9" name="圓角矩形 18">
            <a:extLst>
              <a:ext uri="{FF2B5EF4-FFF2-40B4-BE49-F238E27FC236}">
                <a16:creationId xmlns:a16="http://schemas.microsoft.com/office/drawing/2014/main" id="{0E99412C-E33E-4D60-B4BE-D5811BCEBD7C}"/>
              </a:ext>
            </a:extLst>
          </p:cNvPr>
          <p:cNvSpPr/>
          <p:nvPr/>
        </p:nvSpPr>
        <p:spPr>
          <a:xfrm>
            <a:off x="7399338" y="2965450"/>
            <a:ext cx="947737" cy="4238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defRPr/>
            </a:pPr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9AD474C8-F7E3-44F6-B067-4B9A17136D95}"/>
              </a:ext>
            </a:extLst>
          </p:cNvPr>
          <p:cNvSpPr/>
          <p:nvPr/>
        </p:nvSpPr>
        <p:spPr>
          <a:xfrm>
            <a:off x="6300788" y="3028950"/>
            <a:ext cx="309562" cy="30956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B107867-2F4D-48F3-A084-57686CC08CB7}"/>
              </a:ext>
            </a:extLst>
          </p:cNvPr>
          <p:cNvCxnSpPr>
            <a:stCxn id="20" idx="6"/>
            <a:endCxn id="19" idx="1"/>
          </p:cNvCxnSpPr>
          <p:nvPr/>
        </p:nvCxnSpPr>
        <p:spPr>
          <a:xfrm flipV="1">
            <a:off x="6610350" y="3176588"/>
            <a:ext cx="788988" cy="635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向右箭號 31">
            <a:extLst>
              <a:ext uri="{FF2B5EF4-FFF2-40B4-BE49-F238E27FC236}">
                <a16:creationId xmlns:a16="http://schemas.microsoft.com/office/drawing/2014/main" id="{360CF4B2-483B-43E1-8EE6-FCCD1009E81A}"/>
              </a:ext>
            </a:extLst>
          </p:cNvPr>
          <p:cNvSpPr/>
          <p:nvPr/>
        </p:nvSpPr>
        <p:spPr>
          <a:xfrm rot="10800000" flipH="1" flipV="1">
            <a:off x="2547938" y="4778375"/>
            <a:ext cx="1068387" cy="15398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2" name="向右箭號 21">
            <a:extLst>
              <a:ext uri="{FF2B5EF4-FFF2-40B4-BE49-F238E27FC236}">
                <a16:creationId xmlns:a16="http://schemas.microsoft.com/office/drawing/2014/main" id="{BEA79477-B17F-4244-937F-59F60FF4F00E}"/>
              </a:ext>
            </a:extLst>
          </p:cNvPr>
          <p:cNvSpPr/>
          <p:nvPr/>
        </p:nvSpPr>
        <p:spPr>
          <a:xfrm>
            <a:off x="1511300" y="5100638"/>
            <a:ext cx="1344613" cy="13335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0" grpId="0" animBg="1"/>
      <p:bldP spid="32" grpId="0" animBg="1"/>
      <p:bldP spid="32" grpId="1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>
            <a:extLst>
              <a:ext uri="{FF2B5EF4-FFF2-40B4-BE49-F238E27FC236}">
                <a16:creationId xmlns:a16="http://schemas.microsoft.com/office/drawing/2014/main" id="{283297BE-34D7-49CC-B4F7-7DFDC75E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Copy Ctor &amp; Assignment Operator</a:t>
            </a:r>
            <a:endParaRPr lang="zh-TW" altLang="en-US"/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EF2A1EF0-CAA7-4F9F-87BB-04FE20004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Copy ctors and copy assignment operators are </a:t>
            </a:r>
            <a:r>
              <a:rPr lang="en-US" altLang="zh-TW">
                <a:solidFill>
                  <a:srgbClr val="C00000"/>
                </a:solidFill>
              </a:rPr>
              <a:t>never inherited </a:t>
            </a:r>
            <a:r>
              <a:rPr lang="en-US" altLang="zh-TW"/>
              <a:t>(should be rewrited)</a:t>
            </a:r>
          </a:p>
          <a:p>
            <a:pPr lvl="1"/>
            <a:r>
              <a:rPr lang="en-US" altLang="zh-TW" i="1"/>
              <a:t>Example</a:t>
            </a:r>
            <a:r>
              <a:rPr lang="en-US" altLang="zh-TW"/>
              <a:t>: </a:t>
            </a:r>
            <a:br>
              <a:rPr lang="en-US" altLang="zh-TW"/>
            </a:br>
            <a:r>
              <a:rPr lang="en-US" altLang="zh-TW" sz="2000">
                <a:solidFill>
                  <a:srgbClr val="0070C0"/>
                </a:solidFill>
                <a:latin typeface="Shruti" panose="020B0502040204020203" pitchFamily="34" charset="0"/>
                <a:cs typeface="Shruti" panose="020B0502040204020203" pitchFamily="34" charset="0"/>
              </a:rPr>
              <a:t>struct </a:t>
            </a:r>
            <a: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  <a:t>C : </a:t>
            </a:r>
            <a:r>
              <a:rPr lang="en-US" altLang="zh-TW" sz="2000">
                <a:solidFill>
                  <a:srgbClr val="0070C0"/>
                </a:solidFill>
                <a:latin typeface="Shruti" panose="020B0502040204020203" pitchFamily="34" charset="0"/>
                <a:cs typeface="Shruti" panose="020B0502040204020203" pitchFamily="34" charset="0"/>
              </a:rPr>
              <a:t>public</a:t>
            </a:r>
            <a: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  <a:t> B {</a:t>
            </a:r>
            <a:b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</a:br>
            <a: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  <a:t>A a; </a:t>
            </a:r>
            <a:r>
              <a:rPr lang="en-US" altLang="zh-TW" sz="2000">
                <a:solidFill>
                  <a:srgbClr val="0070C0"/>
                </a:solidFill>
                <a:latin typeface="Shruti" panose="020B0502040204020203" pitchFamily="34" charset="0"/>
                <a:cs typeface="Shruti" panose="020B0502040204020203" pitchFamily="34" charset="0"/>
              </a:rPr>
              <a:t>int</a:t>
            </a:r>
            <a: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  <a:t> d; </a:t>
            </a:r>
            <a:r>
              <a:rPr lang="en-US" altLang="zh-TW" sz="2000">
                <a:solidFill>
                  <a:srgbClr val="0070C0"/>
                </a:solidFill>
                <a:latin typeface="Shruti" panose="020B0502040204020203" pitchFamily="34" charset="0"/>
                <a:cs typeface="Shruti" panose="020B0502040204020203" pitchFamily="34" charset="0"/>
              </a:rPr>
              <a:t>int</a:t>
            </a:r>
            <a: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  <a:t>* pi;</a:t>
            </a:r>
            <a:b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</a:br>
            <a: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  <a:t>C(</a:t>
            </a:r>
            <a:r>
              <a:rPr lang="en-US" altLang="zh-TW" sz="2000">
                <a:solidFill>
                  <a:srgbClr val="0070C0"/>
                </a:solidFill>
                <a:latin typeface="Shruti" panose="020B0502040204020203" pitchFamily="34" charset="0"/>
                <a:cs typeface="Shruti" panose="020B0502040204020203" pitchFamily="34" charset="0"/>
              </a:rPr>
              <a:t>int</a:t>
            </a:r>
            <a: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  <a:t> n1=0, </a:t>
            </a:r>
            <a:r>
              <a:rPr lang="en-US" altLang="zh-TW" sz="2000">
                <a:solidFill>
                  <a:srgbClr val="0070C0"/>
                </a:solidFill>
                <a:latin typeface="Shruti" panose="020B0502040204020203" pitchFamily="34" charset="0"/>
                <a:cs typeface="Shruti" panose="020B0502040204020203" pitchFamily="34" charset="0"/>
              </a:rPr>
              <a:t>int</a:t>
            </a:r>
            <a: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  <a:t> n2=0, </a:t>
            </a:r>
            <a:r>
              <a:rPr lang="en-US" altLang="zh-TW" sz="2000">
                <a:solidFill>
                  <a:srgbClr val="0070C0"/>
                </a:solidFill>
                <a:latin typeface="Shruti" panose="020B0502040204020203" pitchFamily="34" charset="0"/>
                <a:cs typeface="Shruti" panose="020B0502040204020203" pitchFamily="34" charset="0"/>
              </a:rPr>
              <a:t>int</a:t>
            </a:r>
            <a: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  <a:t> n3 = 0) : </a:t>
            </a:r>
            <a:r>
              <a:rPr lang="en-US" altLang="zh-TW" sz="2000">
                <a:solidFill>
                  <a:srgbClr val="C00000"/>
                </a:solidFill>
                <a:latin typeface="Shruti" panose="020B0502040204020203" pitchFamily="34" charset="0"/>
                <a:cs typeface="Shruti" panose="020B0502040204020203" pitchFamily="34" charset="0"/>
              </a:rPr>
              <a:t>B(n1)</a:t>
            </a:r>
            <a: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  <a:t>, a(n2), d(n3) {</a:t>
            </a:r>
            <a:b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</a:br>
            <a: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  <a:t>     pi = </a:t>
            </a:r>
            <a:r>
              <a:rPr lang="en-US" altLang="zh-TW" sz="2000">
                <a:solidFill>
                  <a:srgbClr val="0070C0"/>
                </a:solidFill>
                <a:latin typeface="Shruti" panose="020B0502040204020203" pitchFamily="34" charset="0"/>
                <a:cs typeface="Shruti" panose="020B0502040204020203" pitchFamily="34" charset="0"/>
              </a:rPr>
              <a:t>new</a:t>
            </a:r>
            <a: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  <a:t> </a:t>
            </a:r>
            <a:r>
              <a:rPr lang="en-US" altLang="zh-TW" sz="2000">
                <a:solidFill>
                  <a:srgbClr val="0070C0"/>
                </a:solidFill>
                <a:latin typeface="Shruti" panose="020B0502040204020203" pitchFamily="34" charset="0"/>
                <a:cs typeface="Shruti" panose="020B0502040204020203" pitchFamily="34" charset="0"/>
              </a:rPr>
              <a:t>int</a:t>
            </a:r>
            <a: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  <a:t>[10]; for(</a:t>
            </a:r>
            <a:r>
              <a:rPr lang="en-US" altLang="zh-TW" sz="2000">
                <a:solidFill>
                  <a:srgbClr val="0070C0"/>
                </a:solidFill>
                <a:latin typeface="Shruti" panose="020B0502040204020203" pitchFamily="34" charset="0"/>
                <a:cs typeface="Shruti" panose="020B0502040204020203" pitchFamily="34" charset="0"/>
              </a:rPr>
              <a:t>int </a:t>
            </a:r>
            <a: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  <a:t>i=0; i&lt;10; ++i) pi[i] = i; } </a:t>
            </a:r>
            <a:b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</a:br>
            <a: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  <a:t>C(</a:t>
            </a:r>
            <a:r>
              <a:rPr lang="en-US" altLang="zh-TW" sz="2000">
                <a:solidFill>
                  <a:srgbClr val="0070C0"/>
                </a:solidFill>
                <a:latin typeface="Shruti" panose="020B0502040204020203" pitchFamily="34" charset="0"/>
                <a:cs typeface="Shruti" panose="020B0502040204020203" pitchFamily="34" charset="0"/>
              </a:rPr>
              <a:t>const</a:t>
            </a:r>
            <a: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  <a:t> C&amp; c) : </a:t>
            </a:r>
            <a:r>
              <a:rPr lang="en-US" altLang="zh-TW" sz="2000">
                <a:solidFill>
                  <a:srgbClr val="C00000"/>
                </a:solidFill>
                <a:latin typeface="Shruti" panose="020B0502040204020203" pitchFamily="34" charset="0"/>
                <a:cs typeface="Shruti" panose="020B0502040204020203" pitchFamily="34" charset="0"/>
              </a:rPr>
              <a:t>B(c)</a:t>
            </a:r>
            <a: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  <a:t>, a(c.a), d(c.d) { // </a:t>
            </a:r>
            <a:r>
              <a:rPr lang="en-US" altLang="zh-TW" sz="2000">
                <a:solidFill>
                  <a:srgbClr val="008000"/>
                </a:solidFill>
                <a:latin typeface="Shruti" panose="020B0502040204020203" pitchFamily="34" charset="0"/>
                <a:cs typeface="Shruti" panose="020B0502040204020203" pitchFamily="34" charset="0"/>
              </a:rPr>
              <a:t>c is also of type B</a:t>
            </a:r>
            <a:b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</a:br>
            <a: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  <a:t>     pi = </a:t>
            </a:r>
            <a:r>
              <a:rPr lang="en-US" altLang="zh-TW" sz="2000">
                <a:solidFill>
                  <a:srgbClr val="0070C0"/>
                </a:solidFill>
                <a:latin typeface="Shruti" panose="020B0502040204020203" pitchFamily="34" charset="0"/>
                <a:cs typeface="Shruti" panose="020B0502040204020203" pitchFamily="34" charset="0"/>
              </a:rPr>
              <a:t>new</a:t>
            </a:r>
            <a: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  <a:t> </a:t>
            </a:r>
            <a:r>
              <a:rPr lang="en-US" altLang="zh-TW" sz="2000">
                <a:solidFill>
                  <a:srgbClr val="0070C0"/>
                </a:solidFill>
                <a:latin typeface="Shruti" panose="020B0502040204020203" pitchFamily="34" charset="0"/>
                <a:cs typeface="Shruti" panose="020B0502040204020203" pitchFamily="34" charset="0"/>
              </a:rPr>
              <a:t>int</a:t>
            </a:r>
            <a: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  <a:t>[10]; for(</a:t>
            </a:r>
            <a:r>
              <a:rPr lang="en-US" altLang="zh-TW" sz="2000">
                <a:solidFill>
                  <a:srgbClr val="0070C0"/>
                </a:solidFill>
                <a:latin typeface="Shruti" panose="020B0502040204020203" pitchFamily="34" charset="0"/>
                <a:cs typeface="Shruti" panose="020B0502040204020203" pitchFamily="34" charset="0"/>
              </a:rPr>
              <a:t>int</a:t>
            </a:r>
            <a: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  <a:t> i=0; i&lt;10; ++i) pi[i] = c.pi[i]; }</a:t>
            </a:r>
            <a:b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</a:br>
            <a: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  <a:t>C&amp; </a:t>
            </a:r>
            <a:r>
              <a:rPr lang="en-US" altLang="zh-TW" sz="2000">
                <a:solidFill>
                  <a:srgbClr val="0070C0"/>
                </a:solidFill>
                <a:latin typeface="Shruti" panose="020B0502040204020203" pitchFamily="34" charset="0"/>
                <a:cs typeface="Shruti" panose="020B0502040204020203" pitchFamily="34" charset="0"/>
              </a:rPr>
              <a:t>operator</a:t>
            </a:r>
            <a: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  <a:t>=(</a:t>
            </a:r>
            <a:r>
              <a:rPr lang="en-US" altLang="zh-TW" sz="2000">
                <a:solidFill>
                  <a:srgbClr val="0070C0"/>
                </a:solidFill>
                <a:latin typeface="Shruti" panose="020B0502040204020203" pitchFamily="34" charset="0"/>
                <a:cs typeface="Shruti" panose="020B0502040204020203" pitchFamily="34" charset="0"/>
              </a:rPr>
              <a:t>const</a:t>
            </a:r>
            <a: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  <a:t> C&amp; c) {</a:t>
            </a:r>
            <a:b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</a:br>
            <a: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  <a:t>     </a:t>
            </a:r>
            <a:r>
              <a:rPr lang="en-US" altLang="zh-TW" sz="2000">
                <a:solidFill>
                  <a:srgbClr val="C00000"/>
                </a:solidFill>
                <a:latin typeface="Shruti" panose="020B0502040204020203" pitchFamily="34" charset="0"/>
                <a:cs typeface="Shruti" panose="020B0502040204020203" pitchFamily="34" charset="0"/>
              </a:rPr>
              <a:t>B::operator=(c)</a:t>
            </a:r>
            <a: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  <a:t>; a = c.a; d = c.d; </a:t>
            </a:r>
            <a:r>
              <a:rPr lang="en-US" altLang="zh-TW" sz="2000">
                <a:solidFill>
                  <a:srgbClr val="0070C0"/>
                </a:solidFill>
                <a:latin typeface="Shruti" panose="020B0502040204020203" pitchFamily="34" charset="0"/>
                <a:cs typeface="Shruti" panose="020B0502040204020203" pitchFamily="34" charset="0"/>
              </a:rPr>
              <a:t>int</a:t>
            </a:r>
            <a: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  <a:t>* tmp= </a:t>
            </a:r>
            <a:r>
              <a:rPr lang="en-US" altLang="zh-TW" sz="2000">
                <a:solidFill>
                  <a:srgbClr val="0070C0"/>
                </a:solidFill>
                <a:latin typeface="Shruti" panose="020B0502040204020203" pitchFamily="34" charset="0"/>
                <a:cs typeface="Shruti" panose="020B0502040204020203" pitchFamily="34" charset="0"/>
              </a:rPr>
              <a:t>new int</a:t>
            </a:r>
            <a: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  <a:t>[10];</a:t>
            </a:r>
            <a:b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</a:br>
            <a: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  <a:t>     for(</a:t>
            </a:r>
            <a:r>
              <a:rPr lang="en-US" altLang="zh-TW" sz="2000">
                <a:solidFill>
                  <a:srgbClr val="0070C0"/>
                </a:solidFill>
                <a:latin typeface="Shruti" panose="020B0502040204020203" pitchFamily="34" charset="0"/>
                <a:cs typeface="Shruti" panose="020B0502040204020203" pitchFamily="34" charset="0"/>
              </a:rPr>
              <a:t>int</a:t>
            </a:r>
            <a: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  <a:t> i=0; i&lt; 10; ++i) tmp[i] = c.pi[i];</a:t>
            </a:r>
            <a:b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</a:br>
            <a: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  <a:t>     </a:t>
            </a:r>
            <a:r>
              <a:rPr lang="en-US" altLang="zh-TW" sz="2000">
                <a:solidFill>
                  <a:srgbClr val="0070C0"/>
                </a:solidFill>
                <a:latin typeface="Shruti" panose="020B0502040204020203" pitchFamily="34" charset="0"/>
                <a:cs typeface="Shruti" panose="020B0502040204020203" pitchFamily="34" charset="0"/>
              </a:rPr>
              <a:t>delete</a:t>
            </a:r>
            <a: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  <a:t>[] pi; pi = tmp; </a:t>
            </a:r>
            <a:r>
              <a:rPr lang="en-US" altLang="zh-TW" sz="2000">
                <a:solidFill>
                  <a:srgbClr val="0070C0"/>
                </a:solidFill>
                <a:latin typeface="Shruti" panose="020B0502040204020203" pitchFamily="34" charset="0"/>
                <a:cs typeface="Shruti" panose="020B0502040204020203" pitchFamily="34" charset="0"/>
              </a:rPr>
              <a:t>return</a:t>
            </a:r>
            <a: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  <a:t> *</a:t>
            </a:r>
            <a:r>
              <a:rPr lang="en-US" altLang="zh-TW" sz="2000">
                <a:solidFill>
                  <a:srgbClr val="0070C0"/>
                </a:solidFill>
                <a:latin typeface="Shruti" panose="020B0502040204020203" pitchFamily="34" charset="0"/>
                <a:cs typeface="Shruti" panose="020B0502040204020203" pitchFamily="34" charset="0"/>
              </a:rPr>
              <a:t>this</a:t>
            </a:r>
            <a: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  <a:t>; }</a:t>
            </a:r>
            <a:b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</a:br>
            <a: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  <a:t>~C() { </a:t>
            </a:r>
            <a:r>
              <a:rPr lang="en-US" altLang="zh-TW" sz="2000">
                <a:solidFill>
                  <a:srgbClr val="0070C0"/>
                </a:solidFill>
                <a:latin typeface="Shruti" panose="020B0502040204020203" pitchFamily="34" charset="0"/>
                <a:cs typeface="Shruti" panose="020B0502040204020203" pitchFamily="34" charset="0"/>
              </a:rPr>
              <a:t>delete</a:t>
            </a:r>
            <a: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  <a:t>[] pi; }</a:t>
            </a:r>
            <a:b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</a:br>
            <a:r>
              <a:rPr lang="en-US" altLang="zh-TW" sz="2000">
                <a:latin typeface="Shruti" panose="020B0502040204020203" pitchFamily="34" charset="0"/>
                <a:cs typeface="Shruti" panose="020B0502040204020203" pitchFamily="34" charset="0"/>
              </a:rPr>
              <a:t>};</a:t>
            </a:r>
            <a:endParaRPr lang="zh-TW" altLang="en-US" sz="2000">
              <a:latin typeface="Shruti" panose="020B0502040204020203" pitchFamily="34" charset="0"/>
              <a:cs typeface="Shruti" panose="020B0502040204020203" pitchFamily="34" charset="0"/>
            </a:endParaRPr>
          </a:p>
        </p:txBody>
      </p:sp>
      <p:sp>
        <p:nvSpPr>
          <p:cNvPr id="4" name="圓角矩形圖說文字 3">
            <a:extLst>
              <a:ext uri="{FF2B5EF4-FFF2-40B4-BE49-F238E27FC236}">
                <a16:creationId xmlns:a16="http://schemas.microsoft.com/office/drawing/2014/main" id="{5F5E4B69-4638-4833-9F27-0FDDDF211259}"/>
              </a:ext>
            </a:extLst>
          </p:cNvPr>
          <p:cNvSpPr/>
          <p:nvPr/>
        </p:nvSpPr>
        <p:spPr>
          <a:xfrm>
            <a:off x="142875" y="5049838"/>
            <a:ext cx="1223963" cy="1066800"/>
          </a:xfrm>
          <a:prstGeom prst="wedgeRoundRectCallout">
            <a:avLst>
              <a:gd name="adj1" fmla="val 72828"/>
              <a:gd name="adj2" fmla="val -306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1600" dirty="0"/>
              <a:t>Rewrite </a:t>
            </a:r>
          </a:p>
          <a:p>
            <a:pPr algn="ctr" eaLnBrk="1" hangingPunct="1">
              <a:defRPr/>
            </a:pPr>
            <a:r>
              <a:rPr lang="en-US" altLang="zh-TW" sz="1600" dirty="0"/>
              <a:t>Assignment </a:t>
            </a:r>
            <a:r>
              <a:rPr lang="en-US" altLang="zh-TW" sz="1600" dirty="0" err="1"/>
              <a:t>operater</a:t>
            </a:r>
            <a:endParaRPr lang="zh-TW" altLang="en-US" sz="1600" dirty="0">
              <a:solidFill>
                <a:srgbClr val="C00000"/>
              </a:solidFill>
            </a:endParaRPr>
          </a:p>
        </p:txBody>
      </p:sp>
      <p:sp>
        <p:nvSpPr>
          <p:cNvPr id="5" name="圓角矩形圖說文字 4">
            <a:extLst>
              <a:ext uri="{FF2B5EF4-FFF2-40B4-BE49-F238E27FC236}">
                <a16:creationId xmlns:a16="http://schemas.microsoft.com/office/drawing/2014/main" id="{A8BE079C-15FE-41E3-B740-D5CD3B7BAE34}"/>
              </a:ext>
            </a:extLst>
          </p:cNvPr>
          <p:cNvSpPr/>
          <p:nvPr/>
        </p:nvSpPr>
        <p:spPr>
          <a:xfrm>
            <a:off x="227013" y="3716338"/>
            <a:ext cx="930275" cy="1066800"/>
          </a:xfrm>
          <a:prstGeom prst="wedgeRoundRectCallout">
            <a:avLst>
              <a:gd name="adj1" fmla="val 73076"/>
              <a:gd name="adj2" fmla="val -62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1600" dirty="0"/>
              <a:t>Rewrite </a:t>
            </a:r>
          </a:p>
          <a:p>
            <a:pPr algn="ctr" eaLnBrk="1" hangingPunct="1">
              <a:defRPr/>
            </a:pPr>
            <a:r>
              <a:rPr lang="en-US" altLang="zh-TW" sz="1600" dirty="0"/>
              <a:t>copy </a:t>
            </a:r>
            <a:r>
              <a:rPr lang="en-US" altLang="zh-TW" sz="1600" dirty="0" err="1"/>
              <a:t>ctor</a:t>
            </a:r>
            <a:endParaRPr lang="zh-TW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圓角矩形圖說文字 5">
            <a:extLst>
              <a:ext uri="{FF2B5EF4-FFF2-40B4-BE49-F238E27FC236}">
                <a16:creationId xmlns:a16="http://schemas.microsoft.com/office/drawing/2014/main" id="{00CCE58F-683E-40EB-8108-7B1B084CBFAD}"/>
              </a:ext>
            </a:extLst>
          </p:cNvPr>
          <p:cNvSpPr/>
          <p:nvPr/>
        </p:nvSpPr>
        <p:spPr>
          <a:xfrm>
            <a:off x="5654675" y="2860675"/>
            <a:ext cx="2071688" cy="536575"/>
          </a:xfrm>
          <a:prstGeom prst="wedgeRoundRectCallout">
            <a:avLst>
              <a:gd name="adj1" fmla="val -47565"/>
              <a:gd name="adj2" fmla="val 757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1600" dirty="0"/>
              <a:t>Call B’s constructor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>
            <a:extLst>
              <a:ext uri="{FF2B5EF4-FFF2-40B4-BE49-F238E27FC236}">
                <a16:creationId xmlns:a16="http://schemas.microsoft.com/office/drawing/2014/main" id="{123D45B1-A851-4AE3-9A3F-BA6CB9CB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Protected Members</a:t>
            </a:r>
            <a:endParaRPr lang="zh-TW" altLang="en-US"/>
          </a:p>
        </p:txBody>
      </p:sp>
      <p:sp>
        <p:nvSpPr>
          <p:cNvPr id="27651" name="內容版面配置區 2">
            <a:extLst>
              <a:ext uri="{FF2B5EF4-FFF2-40B4-BE49-F238E27FC236}">
                <a16:creationId xmlns:a16="http://schemas.microsoft.com/office/drawing/2014/main" id="{205833D2-3377-4513-B062-1DE5BB58A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Protected members (data and functions)</a:t>
            </a:r>
          </a:p>
          <a:p>
            <a:pPr lvl="1"/>
            <a:r>
              <a:rPr lang="en-US" altLang="zh-TW"/>
              <a:t>Its name can be used by </a:t>
            </a:r>
            <a:r>
              <a:rPr lang="en-US" altLang="zh-TW">
                <a:solidFill>
                  <a:srgbClr val="008000"/>
                </a:solidFill>
              </a:rPr>
              <a:t>member functions </a:t>
            </a:r>
            <a:r>
              <a:rPr lang="en-US" altLang="zh-TW"/>
              <a:t>and</a:t>
            </a:r>
            <a:r>
              <a:rPr lang="en-US" altLang="zh-TW">
                <a:solidFill>
                  <a:srgbClr val="008000"/>
                </a:solidFill>
              </a:rPr>
              <a:t> friends</a:t>
            </a:r>
            <a:r>
              <a:rPr lang="en-US" altLang="zh-TW"/>
              <a:t> of the class only in which it is declared, and</a:t>
            </a:r>
            <a:br>
              <a:rPr lang="en-US" altLang="zh-TW"/>
            </a:br>
            <a:r>
              <a:rPr lang="en-US" altLang="zh-TW"/>
              <a:t>by member functions and friends of </a:t>
            </a:r>
            <a:r>
              <a:rPr lang="en-US" altLang="zh-TW">
                <a:solidFill>
                  <a:srgbClr val="C00000"/>
                </a:solidFill>
              </a:rPr>
              <a:t>classes derived from this class</a:t>
            </a:r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27652" name="文字方塊 3">
            <a:extLst>
              <a:ext uri="{FF2B5EF4-FFF2-40B4-BE49-F238E27FC236}">
                <a16:creationId xmlns:a16="http://schemas.microsoft.com/office/drawing/2014/main" id="{E9C1F0D2-8EC6-41E1-8705-BB025DEFF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38" y="3800475"/>
            <a:ext cx="2541587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70C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Class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B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         </a:t>
            </a:r>
            <a:r>
              <a:rPr lang="en-US" altLang="zh-TW" sz="1800">
                <a:solidFill>
                  <a:srgbClr val="0070C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int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b_priv;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    </a:t>
            </a:r>
            <a:r>
              <a:rPr lang="en-US" altLang="zh-TW" sz="1800">
                <a:solidFill>
                  <a:srgbClr val="7030A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protected: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7030A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         </a:t>
            </a:r>
            <a:r>
              <a:rPr lang="en-US" altLang="zh-TW" sz="1800">
                <a:solidFill>
                  <a:srgbClr val="0070C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void</a:t>
            </a:r>
            <a:r>
              <a:rPr lang="en-US" altLang="zh-TW" sz="1800">
                <a:solidFill>
                  <a:srgbClr val="7030A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b_prot();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 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         </a:t>
            </a:r>
            <a:r>
              <a:rPr lang="en-US" altLang="zh-TW" sz="1800">
                <a:solidFill>
                  <a:srgbClr val="0070C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void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b_pub();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70C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class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D : </a:t>
            </a:r>
            <a:r>
              <a:rPr lang="en-US" altLang="zh-TW" sz="1800">
                <a:solidFill>
                  <a:srgbClr val="0070C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public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B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    </a:t>
            </a:r>
            <a:r>
              <a:rPr lang="en-US" altLang="zh-TW" sz="1800">
                <a:solidFill>
                  <a:srgbClr val="0070C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public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         </a:t>
            </a:r>
            <a:r>
              <a:rPr lang="en-US" altLang="zh-TW" sz="1800">
                <a:solidFill>
                  <a:srgbClr val="0070C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void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d_func(); };</a:t>
            </a:r>
            <a:endParaRPr lang="zh-TW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389" name="文字方塊 4">
            <a:extLst>
              <a:ext uri="{FF2B5EF4-FFF2-40B4-BE49-F238E27FC236}">
                <a16:creationId xmlns:a16="http://schemas.microsoft.com/office/drawing/2014/main" id="{D1CA8671-D50F-4A3C-97EA-96EB07D07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988" y="3567113"/>
            <a:ext cx="4219575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dirty="0">
                <a:solidFill>
                  <a:srgbClr val="0070C0"/>
                </a:solidFill>
                <a:latin typeface="Arial" charset="0"/>
                <a:ea typeface="新細明體" charset="-120"/>
              </a:rPr>
              <a:t>void</a:t>
            </a:r>
            <a:r>
              <a:rPr lang="en-US" altLang="zh-TW" dirty="0">
                <a:latin typeface="Arial" charset="0"/>
                <a:ea typeface="新細明體" charset="-12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新細明體" charset="-120"/>
              </a:rPr>
              <a:t>D::</a:t>
            </a:r>
            <a:r>
              <a:rPr lang="en-US" altLang="zh-TW" dirty="0" err="1">
                <a:latin typeface="Arial" charset="0"/>
                <a:ea typeface="新細明體" charset="-120"/>
              </a:rPr>
              <a:t>d_func</a:t>
            </a:r>
            <a:r>
              <a:rPr lang="en-US" altLang="zh-TW" dirty="0">
                <a:latin typeface="Arial" charset="0"/>
                <a:ea typeface="新細明體" charset="-120"/>
              </a:rPr>
              <a:t>() { 	// D is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新細明體" charset="-120"/>
              </a:rPr>
              <a:t>derived from B</a:t>
            </a:r>
          </a:p>
          <a:p>
            <a:pPr eaLnBrk="1" hangingPunct="1">
              <a:defRPr/>
            </a:pPr>
            <a:r>
              <a:rPr lang="nb-NO" altLang="zh-TW" dirty="0">
                <a:latin typeface="Arial" charset="0"/>
                <a:ea typeface="新細明體" charset="-120"/>
              </a:rPr>
              <a:t>     b_priv= 1;  	// error</a:t>
            </a:r>
          </a:p>
          <a:p>
            <a:pPr eaLnBrk="1" hangingPunct="1">
              <a:defRPr/>
            </a:pPr>
            <a:r>
              <a:rPr lang="en-US" altLang="zh-TW" dirty="0">
                <a:latin typeface="Arial" charset="0"/>
                <a:ea typeface="新細明體" charset="-120"/>
              </a:rPr>
              <a:t>     </a:t>
            </a:r>
            <a:r>
              <a:rPr lang="en-US" altLang="zh-TW" dirty="0" err="1">
                <a:latin typeface="Arial" charset="0"/>
                <a:ea typeface="新細明體" charset="-120"/>
              </a:rPr>
              <a:t>b_prot</a:t>
            </a:r>
            <a:r>
              <a:rPr lang="en-US" altLang="zh-TW" dirty="0">
                <a:latin typeface="Arial" charset="0"/>
                <a:ea typeface="新細明體" charset="-120"/>
              </a:rPr>
              <a:t>();    	// </a:t>
            </a:r>
            <a:r>
              <a:rPr lang="en-US" altLang="zh-TW" b="1" dirty="0">
                <a:solidFill>
                  <a:srgbClr val="008000"/>
                </a:solidFill>
                <a:latin typeface="Arial" charset="0"/>
                <a:ea typeface="新細明體" charset="-120"/>
              </a:rPr>
              <a:t>ok</a:t>
            </a:r>
          </a:p>
          <a:p>
            <a:pPr eaLnBrk="1" hangingPunct="1">
              <a:defRPr/>
            </a:pPr>
            <a:r>
              <a:rPr lang="en-US" altLang="zh-TW" dirty="0">
                <a:latin typeface="Arial" charset="0"/>
                <a:ea typeface="新細明體" charset="-120"/>
              </a:rPr>
              <a:t>     </a:t>
            </a:r>
            <a:r>
              <a:rPr lang="en-US" altLang="zh-TW" dirty="0" err="1">
                <a:latin typeface="Arial" charset="0"/>
                <a:ea typeface="新細明體" charset="-120"/>
              </a:rPr>
              <a:t>b_pub</a:t>
            </a:r>
            <a:r>
              <a:rPr lang="en-US" altLang="zh-TW" dirty="0">
                <a:latin typeface="Arial" charset="0"/>
                <a:ea typeface="新細明體" charset="-120"/>
              </a:rPr>
              <a:t>();	// ok</a:t>
            </a:r>
            <a:br>
              <a:rPr lang="en-US" altLang="zh-TW" dirty="0">
                <a:latin typeface="Arial" charset="0"/>
                <a:ea typeface="新細明體" charset="-120"/>
              </a:rPr>
            </a:br>
            <a:r>
              <a:rPr lang="en-US" altLang="zh-TW" dirty="0">
                <a:latin typeface="Arial" charset="0"/>
                <a:ea typeface="新細明體" charset="-120"/>
              </a:rPr>
              <a:t>     // … }</a:t>
            </a:r>
          </a:p>
          <a:p>
            <a:pPr eaLnBrk="1" hangingPunct="1">
              <a:defRPr/>
            </a:pPr>
            <a:endParaRPr lang="en-US" altLang="zh-TW" dirty="0">
              <a:latin typeface="Arial" charset="0"/>
              <a:ea typeface="新細明體" charset="-120"/>
            </a:endParaRPr>
          </a:p>
          <a:p>
            <a:pPr eaLnBrk="1" hangingPunct="1">
              <a:defRPr/>
            </a:pPr>
            <a:r>
              <a:rPr lang="en-US" altLang="zh-TW" dirty="0">
                <a:solidFill>
                  <a:srgbClr val="0070C0"/>
                </a:solidFill>
                <a:latin typeface="Arial" charset="0"/>
                <a:ea typeface="新細明體" charset="-120"/>
              </a:rPr>
              <a:t>void</a:t>
            </a:r>
            <a:r>
              <a:rPr lang="en-US" altLang="zh-TW" dirty="0">
                <a:latin typeface="Arial" charset="0"/>
                <a:ea typeface="新細明體" charset="-12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Arial" charset="0"/>
                <a:ea typeface="新細明體" charset="-120"/>
              </a:rPr>
              <a:t>func</a:t>
            </a:r>
            <a:r>
              <a:rPr lang="en-US" altLang="zh-TW" dirty="0">
                <a:latin typeface="Arial" charset="0"/>
                <a:ea typeface="新細明體" charset="-120"/>
              </a:rPr>
              <a:t>(B&amp; b) {	// a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新細明體" charset="-120"/>
              </a:rPr>
              <a:t>global function</a:t>
            </a:r>
          </a:p>
          <a:p>
            <a:pPr eaLnBrk="1" hangingPunct="1">
              <a:defRPr/>
            </a:pPr>
            <a:r>
              <a:rPr lang="nb-NO" altLang="zh-TW" dirty="0">
                <a:latin typeface="Arial" charset="0"/>
                <a:ea typeface="新細明體" charset="-120"/>
              </a:rPr>
              <a:t>     b.b_priv= 1;	// error</a:t>
            </a:r>
          </a:p>
          <a:p>
            <a:pPr eaLnBrk="1" hangingPunct="1">
              <a:defRPr/>
            </a:pPr>
            <a:r>
              <a:rPr lang="en-US" altLang="zh-TW" dirty="0">
                <a:latin typeface="Arial" charset="0"/>
                <a:ea typeface="新細明體" charset="-120"/>
              </a:rPr>
              <a:t>     </a:t>
            </a:r>
            <a:r>
              <a:rPr lang="en-US" altLang="zh-TW" dirty="0" err="1">
                <a:latin typeface="Arial" charset="0"/>
                <a:ea typeface="新細明體" charset="-120"/>
              </a:rPr>
              <a:t>b.b_prot</a:t>
            </a:r>
            <a:r>
              <a:rPr lang="en-US" altLang="zh-TW" dirty="0">
                <a:latin typeface="Arial" charset="0"/>
                <a:ea typeface="新細明體" charset="-120"/>
              </a:rPr>
              <a:t>();	// </a:t>
            </a:r>
            <a:r>
              <a:rPr lang="en-US" altLang="zh-TW" b="1" dirty="0">
                <a:solidFill>
                  <a:srgbClr val="C00000"/>
                </a:solidFill>
                <a:latin typeface="Arial" charset="0"/>
                <a:ea typeface="新細明體" charset="-120"/>
              </a:rPr>
              <a:t>error</a:t>
            </a:r>
          </a:p>
          <a:p>
            <a:pPr eaLnBrk="1" hangingPunct="1">
              <a:defRPr/>
            </a:pPr>
            <a:r>
              <a:rPr lang="en-US" altLang="zh-TW" dirty="0">
                <a:latin typeface="Arial" charset="0"/>
                <a:ea typeface="新細明體" charset="-120"/>
              </a:rPr>
              <a:t>     </a:t>
            </a:r>
            <a:r>
              <a:rPr lang="en-US" altLang="zh-TW" dirty="0" err="1">
                <a:latin typeface="Arial" charset="0"/>
                <a:ea typeface="新細明體" charset="-120"/>
              </a:rPr>
              <a:t>b.b_pub</a:t>
            </a:r>
            <a:r>
              <a:rPr lang="en-US" altLang="zh-TW" dirty="0">
                <a:latin typeface="Arial" charset="0"/>
                <a:ea typeface="新細明體" charset="-120"/>
              </a:rPr>
              <a:t>();	// ok</a:t>
            </a:r>
          </a:p>
          <a:p>
            <a:pPr eaLnBrk="1" hangingPunct="1">
              <a:defRPr/>
            </a:pPr>
            <a:r>
              <a:rPr lang="en-US" altLang="zh-TW" dirty="0">
                <a:latin typeface="Arial" charset="0"/>
                <a:ea typeface="新細明體" charset="-120"/>
              </a:rPr>
              <a:t>     // … }</a:t>
            </a:r>
            <a:endParaRPr lang="zh-TW" altLang="en-US" dirty="0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>
            <a:extLst>
              <a:ext uri="{FF2B5EF4-FFF2-40B4-BE49-F238E27FC236}">
                <a16:creationId xmlns:a16="http://schemas.microsoft.com/office/drawing/2014/main" id="{08562FE5-0F42-4F5A-ADCD-4EECD480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Different Kind of Inheritance </a:t>
            </a:r>
            <a:endParaRPr lang="zh-TW" altLang="en-US"/>
          </a:p>
        </p:txBody>
      </p:sp>
      <p:sp>
        <p:nvSpPr>
          <p:cNvPr id="29699" name="內容版面配置區 2">
            <a:extLst>
              <a:ext uri="{FF2B5EF4-FFF2-40B4-BE49-F238E27FC236}">
                <a16:creationId xmlns:a16="http://schemas.microsoft.com/office/drawing/2014/main" id="{C11B48EC-8D02-4DEC-A6EB-CA8DD0DCC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Like a member, a base class can be declared </a:t>
            </a:r>
            <a:r>
              <a:rPr lang="en-US" altLang="zh-TW">
                <a:solidFill>
                  <a:srgbClr val="008000"/>
                </a:solidFill>
              </a:rPr>
              <a:t>private</a:t>
            </a:r>
            <a:r>
              <a:rPr lang="en-US" altLang="zh-TW"/>
              <a:t>,</a:t>
            </a:r>
            <a:r>
              <a:rPr lang="en-US" altLang="zh-TW">
                <a:solidFill>
                  <a:srgbClr val="008000"/>
                </a:solidFill>
              </a:rPr>
              <a:t> protected</a:t>
            </a:r>
            <a:r>
              <a:rPr lang="en-US" altLang="zh-TW"/>
              <a:t>, or</a:t>
            </a:r>
            <a:r>
              <a:rPr lang="en-US" altLang="zh-TW">
                <a:solidFill>
                  <a:srgbClr val="008000"/>
                </a:solidFill>
              </a:rPr>
              <a:t> public</a:t>
            </a:r>
          </a:p>
          <a:p>
            <a:pPr lvl="1"/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class X : </a:t>
            </a:r>
            <a:r>
              <a:rPr lang="en-US" altLang="zh-TW" sz="200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 B { / * … */ };	// public inheritance</a:t>
            </a:r>
          </a:p>
          <a:p>
            <a:pPr lvl="2"/>
            <a:r>
              <a:rPr lang="en-US" altLang="zh-TW"/>
              <a:t>Public inheritance models is “</a:t>
            </a:r>
            <a:r>
              <a:rPr lang="en-US" altLang="zh-TW">
                <a:solidFill>
                  <a:srgbClr val="C00000"/>
                </a:solidFill>
              </a:rPr>
              <a:t>is-a</a:t>
            </a:r>
            <a:r>
              <a:rPr lang="en-US" altLang="zh-TW"/>
              <a:t>” relationship</a:t>
            </a:r>
          </a:p>
          <a:p>
            <a:pPr lvl="1"/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class Y : </a:t>
            </a:r>
            <a:r>
              <a:rPr lang="en-US" altLang="zh-TW" sz="200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 B { / * … */ };	// protected inheritance</a:t>
            </a:r>
          </a:p>
          <a:p>
            <a:pPr lvl="1"/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class Z : </a:t>
            </a:r>
            <a:r>
              <a:rPr lang="en-US" altLang="zh-TW" sz="200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 B { /* … */ };	// private inheritance</a:t>
            </a:r>
          </a:p>
          <a:p>
            <a:pPr lvl="2"/>
            <a:r>
              <a:rPr lang="en-US" altLang="zh-TW"/>
              <a:t>both model are “</a:t>
            </a:r>
            <a:r>
              <a:rPr lang="en-US" altLang="zh-TW">
                <a:solidFill>
                  <a:srgbClr val="C00000"/>
                </a:solidFill>
              </a:rPr>
              <a:t>is-implemented-in-terms-of</a:t>
            </a:r>
            <a:r>
              <a:rPr lang="en-US" altLang="zh-TW"/>
              <a:t>” relationship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FDDEF3C-82F0-47ED-8672-BEC5AE880DF3}"/>
              </a:ext>
            </a:extLst>
          </p:cNvPr>
          <p:cNvGraphicFramePr>
            <a:graphicFrameLocks noGrp="1"/>
          </p:cNvGraphicFramePr>
          <p:nvPr/>
        </p:nvGraphicFramePr>
        <p:xfrm>
          <a:off x="1616075" y="4702175"/>
          <a:ext cx="60960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Member in base class</a:t>
                      </a:r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Type of Inheritance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private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public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public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protected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private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8000"/>
                          </a:solidFill>
                        </a:rPr>
                        <a:t>protected</a:t>
                      </a:r>
                      <a:endParaRPr lang="zh-TW" alt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8000"/>
                          </a:solidFill>
                        </a:rPr>
                        <a:t>protected</a:t>
                      </a:r>
                      <a:endParaRPr lang="zh-TW" alt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8000"/>
                          </a:solidFill>
                        </a:rPr>
                        <a:t>protected</a:t>
                      </a:r>
                      <a:endParaRPr lang="zh-TW" alt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private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private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no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no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no access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>
            <a:extLst>
              <a:ext uri="{FF2B5EF4-FFF2-40B4-BE49-F238E27FC236}">
                <a16:creationId xmlns:a16="http://schemas.microsoft.com/office/drawing/2014/main" id="{BB507E07-2C99-4FCC-973E-487CCE03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Is-a vs. Has-a</a:t>
            </a:r>
            <a:endParaRPr lang="zh-TW" altLang="en-US"/>
          </a:p>
        </p:txBody>
      </p:sp>
      <p:sp>
        <p:nvSpPr>
          <p:cNvPr id="31747" name="內容版面配置區 2">
            <a:extLst>
              <a:ext uri="{FF2B5EF4-FFF2-40B4-BE49-F238E27FC236}">
                <a16:creationId xmlns:a16="http://schemas.microsoft.com/office/drawing/2014/main" id="{F142539D-8370-4518-87BE-FBA093B0C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“Is-a” relationship is modeled by </a:t>
            </a:r>
            <a:r>
              <a:rPr lang="en-US" altLang="zh-TW">
                <a:solidFill>
                  <a:srgbClr val="C00000"/>
                </a:solidFill>
              </a:rPr>
              <a:t>public inheritance</a:t>
            </a:r>
          </a:p>
          <a:p>
            <a:pPr lvl="1"/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class HourlyEmployee : public Employee { /* … */ };</a:t>
            </a:r>
          </a:p>
          <a:p>
            <a:pPr lvl="2"/>
            <a:r>
              <a:rPr lang="en-US" altLang="zh-TW"/>
              <a:t>It says a HourlyEmployee </a:t>
            </a:r>
            <a:r>
              <a:rPr lang="en-US" altLang="zh-TW" b="1"/>
              <a:t>is an </a:t>
            </a:r>
            <a:r>
              <a:rPr lang="en-US" altLang="zh-TW"/>
              <a:t>Empoyee</a:t>
            </a:r>
          </a:p>
          <a:p>
            <a:pPr lvl="2"/>
            <a:endParaRPr lang="en-US" altLang="zh-TW"/>
          </a:p>
          <a:p>
            <a:r>
              <a:rPr lang="en-US" altLang="zh-TW"/>
              <a:t>“Has-a” relationship is modeled through </a:t>
            </a:r>
            <a:r>
              <a:rPr lang="en-US" altLang="zh-TW">
                <a:solidFill>
                  <a:srgbClr val="C00000"/>
                </a:solidFill>
              </a:rPr>
              <a:t>composition</a:t>
            </a:r>
          </a:p>
          <a:p>
            <a:pPr lvl="1"/>
            <a:r>
              <a:rPr lang="en-US" altLang="zh-TW"/>
              <a:t>Also called </a:t>
            </a:r>
            <a:r>
              <a:rPr lang="en-US" altLang="zh-TW">
                <a:solidFill>
                  <a:srgbClr val="008000"/>
                </a:solidFill>
              </a:rPr>
              <a:t>layering</a:t>
            </a:r>
          </a:p>
          <a:p>
            <a:pPr lvl="1"/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class Employee {</a:t>
            </a:r>
            <a:b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	string name;</a:t>
            </a:r>
            <a:b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	string ssn;</a:t>
            </a:r>
            <a:b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     // … };</a:t>
            </a:r>
          </a:p>
          <a:p>
            <a:pPr lvl="2"/>
            <a:r>
              <a:rPr lang="en-US" altLang="zh-TW"/>
              <a:t>It says every Employee </a:t>
            </a:r>
            <a:r>
              <a:rPr lang="en-US" altLang="zh-TW" b="1"/>
              <a:t>has a</a:t>
            </a:r>
            <a:r>
              <a:rPr lang="en-US" altLang="zh-TW"/>
              <a:t> name and a ssn</a:t>
            </a:r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標題 1">
            <a:extLst>
              <a:ext uri="{FF2B5EF4-FFF2-40B4-BE49-F238E27FC236}">
                <a16:creationId xmlns:a16="http://schemas.microsoft.com/office/drawing/2014/main" id="{18E7F25B-1A8F-4899-8D3A-316D4545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Lab9 Exercise</a:t>
            </a:r>
            <a:endParaRPr lang="zh-TW" altLang="en-US"/>
          </a:p>
        </p:txBody>
      </p:sp>
      <p:sp>
        <p:nvSpPr>
          <p:cNvPr id="33795" name="內容版面配置區 2">
            <a:extLst>
              <a:ext uri="{FF2B5EF4-FFF2-40B4-BE49-F238E27FC236}">
                <a16:creationId xmlns:a16="http://schemas.microsoft.com/office/drawing/2014/main" id="{178F651D-6057-4CFC-9DB5-4DE57CC4C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3200400"/>
          </a:xfrm>
        </p:spPr>
        <p:txBody>
          <a:bodyPr/>
          <a:lstStyle/>
          <a:p>
            <a:r>
              <a:rPr lang="en-US" altLang="zh-TW"/>
              <a:t>Given a list of three kinds of student’s information (input1.txt), and a list of several groups with their requirements for the students’ grade and scores of specific subjects(input2.txt), print the name of the students who satisfy the requirements of each group.</a:t>
            </a:r>
          </a:p>
          <a:p>
            <a:r>
              <a:rPr lang="en-US" altLang="zh-TW"/>
              <a:t>Then, following the rules of scholarship, calculate how much money does each of the student earn, and print the results in descending order.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標題 1">
            <a:extLst>
              <a:ext uri="{FF2B5EF4-FFF2-40B4-BE49-F238E27FC236}">
                <a16:creationId xmlns:a16="http://schemas.microsoft.com/office/drawing/2014/main" id="{B3964D2F-5522-4F5B-B024-4C1F3409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Lab9 Exercise (Cont.)</a:t>
            </a:r>
            <a:endParaRPr lang="zh-TW" altLang="en-US"/>
          </a:p>
        </p:txBody>
      </p:sp>
      <p:sp>
        <p:nvSpPr>
          <p:cNvPr id="35843" name="內容版面配置區 2">
            <a:extLst>
              <a:ext uri="{FF2B5EF4-FFF2-40B4-BE49-F238E27FC236}">
                <a16:creationId xmlns:a16="http://schemas.microsoft.com/office/drawing/2014/main" id="{5A10D4EE-4F38-48E2-BFBC-61F2C08BC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/>
              <a:t>With input1.txt, build up the following base and derived classes:</a:t>
            </a:r>
          </a:p>
          <a:p>
            <a:pPr marL="823913" lvl="1" indent="-457200">
              <a:buFont typeface="Tw Cen MT" panose="020B0602020104020603" pitchFamily="34" charset="0"/>
              <a:buAutoNum type="arabicParenR"/>
            </a:pPr>
            <a:r>
              <a:rPr lang="en-US" altLang="zh-TW" sz="2100"/>
              <a:t>Base class: </a:t>
            </a:r>
            <a:r>
              <a:rPr lang="en-US" altLang="zh-TW" sz="2100" b="1"/>
              <a:t>student</a:t>
            </a:r>
            <a:r>
              <a:rPr lang="en-US" altLang="zh-TW" sz="2100"/>
              <a:t>, with data member: (1) </a:t>
            </a:r>
            <a:r>
              <a:rPr lang="en-US" altLang="zh-TW" sz="2100" b="1"/>
              <a:t>name </a:t>
            </a:r>
            <a:r>
              <a:rPr lang="en-US" altLang="zh-TW" sz="2100"/>
              <a:t>(2) </a:t>
            </a:r>
            <a:r>
              <a:rPr lang="en-US" altLang="zh-TW" sz="2100" b="1"/>
              <a:t>scholarship</a:t>
            </a:r>
          </a:p>
          <a:p>
            <a:pPr marL="823913" lvl="1" indent="-457200">
              <a:buFont typeface="Tw Cen MT" panose="020B0602020104020603" pitchFamily="34" charset="0"/>
              <a:buAutoNum type="arabicParenR"/>
            </a:pPr>
            <a:r>
              <a:rPr lang="en-US" altLang="zh-TW" sz="2100"/>
              <a:t>Derived from student: </a:t>
            </a:r>
            <a:r>
              <a:rPr lang="en-US" altLang="zh-TW" sz="2100" b="1"/>
              <a:t>freshman</a:t>
            </a:r>
            <a:r>
              <a:rPr lang="en-US" altLang="zh-TW" sz="2100"/>
              <a:t>, with additional data member: score of </a:t>
            </a:r>
            <a:r>
              <a:rPr lang="en-US" altLang="zh-TW" sz="2100" b="1"/>
              <a:t>calculus</a:t>
            </a:r>
          </a:p>
          <a:p>
            <a:pPr marL="823913" lvl="1" indent="-457200">
              <a:buFont typeface="Tw Cen MT" panose="020B0602020104020603" pitchFamily="34" charset="0"/>
              <a:buAutoNum type="arabicParenR"/>
            </a:pPr>
            <a:r>
              <a:rPr lang="en-US" altLang="zh-TW" sz="2100"/>
              <a:t>Derived from freshman: </a:t>
            </a:r>
            <a:r>
              <a:rPr lang="en-US" altLang="zh-TW" sz="2100" b="1"/>
              <a:t>sophomore</a:t>
            </a:r>
            <a:r>
              <a:rPr lang="en-US" altLang="zh-TW" sz="2100"/>
              <a:t>, with</a:t>
            </a:r>
            <a:r>
              <a:rPr lang="zh-TW" altLang="en-US" sz="2100"/>
              <a:t> </a:t>
            </a:r>
            <a:r>
              <a:rPr lang="en-US" altLang="zh-TW" sz="2100"/>
              <a:t>additional data members: scores of (1) </a:t>
            </a:r>
            <a:r>
              <a:rPr lang="en-US" altLang="zh-TW" sz="2100" b="1"/>
              <a:t>electronics</a:t>
            </a:r>
            <a:r>
              <a:rPr lang="en-US" altLang="zh-TW" sz="2100"/>
              <a:t> and (2) </a:t>
            </a:r>
            <a:r>
              <a:rPr lang="en-US" altLang="zh-TW" sz="2100" b="1"/>
              <a:t>probability</a:t>
            </a:r>
          </a:p>
          <a:p>
            <a:pPr marL="823913" lvl="1" indent="-457200">
              <a:buFont typeface="Tw Cen MT" panose="020B0602020104020603" pitchFamily="34" charset="0"/>
              <a:buAutoNum type="arabicParenR"/>
            </a:pPr>
            <a:r>
              <a:rPr lang="en-US" altLang="zh-TW" sz="2100"/>
              <a:t>Derived from sophomore: </a:t>
            </a:r>
            <a:r>
              <a:rPr lang="en-US" altLang="zh-TW" sz="2100" b="1"/>
              <a:t>junior</a:t>
            </a:r>
            <a:r>
              <a:rPr lang="en-US" altLang="zh-TW" sz="2100"/>
              <a:t>, with additional data member: score of </a:t>
            </a:r>
            <a:r>
              <a:rPr lang="en-US" altLang="zh-TW" sz="2100" b="1"/>
              <a:t>VLSI</a:t>
            </a:r>
          </a:p>
        </p:txBody>
      </p:sp>
      <p:sp>
        <p:nvSpPr>
          <p:cNvPr id="35844" name="文字方塊 4">
            <a:extLst>
              <a:ext uri="{FF2B5EF4-FFF2-40B4-BE49-F238E27FC236}">
                <a16:creationId xmlns:a16="http://schemas.microsoft.com/office/drawing/2014/main" id="{72994DAD-3898-44C1-B715-B0BB58B2F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225" y="4875213"/>
            <a:ext cx="2335213" cy="17700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140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pPr algn="ctr"/>
            <a:r>
              <a:rPr lang="zh-TW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endParaRPr lang="en-US" altLang="zh-TW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1400">
                <a:latin typeface="Times New Roman" panose="02020603050405020304" pitchFamily="18" charset="0"/>
                <a:cs typeface="Times New Roman" panose="02020603050405020304" pitchFamily="18" charset="0"/>
              </a:rPr>
              <a:t>Freshman(</a:t>
            </a:r>
            <a:r>
              <a:rPr lang="zh-TW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大一</a:t>
            </a:r>
            <a:r>
              <a:rPr lang="en-US" altLang="zh-TW" sz="1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zh-TW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endParaRPr lang="en-US" altLang="zh-TW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1400">
                <a:latin typeface="Times New Roman" panose="02020603050405020304" pitchFamily="18" charset="0"/>
                <a:cs typeface="Times New Roman" panose="02020603050405020304" pitchFamily="18" charset="0"/>
              </a:rPr>
              <a:t>Sophomore(</a:t>
            </a:r>
            <a:r>
              <a:rPr lang="zh-TW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大二</a:t>
            </a:r>
            <a:r>
              <a:rPr lang="en-US" altLang="zh-TW" sz="1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zh-TW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endParaRPr lang="en-US" altLang="zh-TW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1400">
                <a:latin typeface="Times New Roman" panose="02020603050405020304" pitchFamily="18" charset="0"/>
                <a:cs typeface="Times New Roman" panose="02020603050405020304" pitchFamily="18" charset="0"/>
              </a:rPr>
              <a:t>Junior(</a:t>
            </a:r>
            <a:r>
              <a:rPr lang="zh-TW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大三</a:t>
            </a:r>
            <a:r>
              <a:rPr lang="en-US" altLang="zh-TW" sz="1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>
            <a:extLst>
              <a:ext uri="{FF2B5EF4-FFF2-40B4-BE49-F238E27FC236}">
                <a16:creationId xmlns:a16="http://schemas.microsoft.com/office/drawing/2014/main" id="{EE7E3859-DA09-4789-B1A3-E97AA505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Input1.txt Example</a:t>
            </a:r>
            <a:endParaRPr lang="zh-TW" altLang="en-US"/>
          </a:p>
        </p:txBody>
      </p:sp>
      <p:sp>
        <p:nvSpPr>
          <p:cNvPr id="37891" name="文字方塊 4">
            <a:extLst>
              <a:ext uri="{FF2B5EF4-FFF2-40B4-BE49-F238E27FC236}">
                <a16:creationId xmlns:a16="http://schemas.microsoft.com/office/drawing/2014/main" id="{E36C9109-AB6D-4D2B-98A3-DD43489AF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613" y="1616075"/>
            <a:ext cx="1517650" cy="4524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pt-BR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pt-BR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Andy F</a:t>
            </a:r>
          </a:p>
          <a:p>
            <a:r>
              <a:rPr lang="pt-BR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C 60</a:t>
            </a:r>
          </a:p>
          <a:p>
            <a:r>
              <a:rPr lang="pt-BR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Ken S</a:t>
            </a:r>
          </a:p>
          <a:p>
            <a:r>
              <a:rPr lang="pt-BR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E 95</a:t>
            </a:r>
          </a:p>
          <a:p>
            <a:r>
              <a:rPr lang="pt-BR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P 69</a:t>
            </a:r>
          </a:p>
          <a:p>
            <a:r>
              <a:rPr lang="pt-BR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C 80</a:t>
            </a:r>
          </a:p>
          <a:p>
            <a:r>
              <a:rPr lang="pt-BR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Jane J</a:t>
            </a:r>
          </a:p>
          <a:p>
            <a:r>
              <a:rPr lang="pt-BR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V 79</a:t>
            </a:r>
          </a:p>
          <a:p>
            <a:r>
              <a:rPr lang="pt-BR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E 71</a:t>
            </a:r>
          </a:p>
          <a:p>
            <a:r>
              <a:rPr lang="pt-BR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P 80</a:t>
            </a:r>
          </a:p>
          <a:p>
            <a:r>
              <a:rPr lang="pt-BR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C 75</a:t>
            </a:r>
            <a:endParaRPr lang="zh-TW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2" name="文字方塊 7">
            <a:extLst>
              <a:ext uri="{FF2B5EF4-FFF2-40B4-BE49-F238E27FC236}">
                <a16:creationId xmlns:a16="http://schemas.microsoft.com/office/drawing/2014/main" id="{9884F491-3F83-4304-9CB6-48740D949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604963"/>
            <a:ext cx="51212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pt-BR" altLang="zh-TW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students</a:t>
            </a:r>
            <a:r>
              <a:rPr lang="en-US" altLang="zh-TW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altLang="zh-TW" sz="24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altLang="zh-TW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Andy, freshman</a:t>
            </a:r>
          </a:p>
          <a:p>
            <a:r>
              <a:rPr lang="pt-BR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calculus: 60</a:t>
            </a:r>
          </a:p>
          <a:p>
            <a:r>
              <a:rPr lang="pt-BR" altLang="zh-TW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Ken, sophomore</a:t>
            </a:r>
          </a:p>
          <a:p>
            <a:r>
              <a:rPr lang="pt-BR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electronics: 95</a:t>
            </a:r>
          </a:p>
          <a:p>
            <a:r>
              <a:rPr lang="pt-BR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probability: 69</a:t>
            </a:r>
          </a:p>
          <a:p>
            <a:r>
              <a:rPr lang="pt-BR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calculus: 80</a:t>
            </a:r>
          </a:p>
          <a:p>
            <a:r>
              <a:rPr lang="pt-BR" altLang="zh-TW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Jane, junior </a:t>
            </a:r>
          </a:p>
          <a:p>
            <a:r>
              <a:rPr lang="pt-BR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VLSI: 79</a:t>
            </a:r>
          </a:p>
          <a:p>
            <a:r>
              <a:rPr lang="pt-BR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electronics: 71</a:t>
            </a:r>
          </a:p>
          <a:p>
            <a:r>
              <a:rPr lang="pt-BR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probability: 80</a:t>
            </a:r>
          </a:p>
          <a:p>
            <a:r>
              <a:rPr lang="pt-BR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calculus: 75</a:t>
            </a:r>
            <a:endParaRPr lang="zh-TW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1">
            <a:extLst>
              <a:ext uri="{FF2B5EF4-FFF2-40B4-BE49-F238E27FC236}">
                <a16:creationId xmlns:a16="http://schemas.microsoft.com/office/drawing/2014/main" id="{62572B33-E4F0-49A3-A128-6C4BF927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Input2.txt Example</a:t>
            </a:r>
            <a:endParaRPr lang="zh-TW" altLang="en-US"/>
          </a:p>
        </p:txBody>
      </p:sp>
      <p:sp>
        <p:nvSpPr>
          <p:cNvPr id="38915" name="文字方塊 4">
            <a:extLst>
              <a:ext uri="{FF2B5EF4-FFF2-40B4-BE49-F238E27FC236}">
                <a16:creationId xmlns:a16="http://schemas.microsoft.com/office/drawing/2014/main" id="{4456546D-95F6-4C8A-9F87-CA1D4E20C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" y="1616075"/>
            <a:ext cx="2008188" cy="3786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pt-BR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pt-BR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GroupA F 1</a:t>
            </a:r>
          </a:p>
          <a:p>
            <a:r>
              <a:rPr lang="pt-BR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C 80</a:t>
            </a:r>
          </a:p>
          <a:p>
            <a:r>
              <a:rPr lang="pt-BR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GroupB S 3</a:t>
            </a:r>
          </a:p>
          <a:p>
            <a:r>
              <a:rPr lang="pt-BR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C 60</a:t>
            </a:r>
          </a:p>
          <a:p>
            <a:r>
              <a:rPr lang="pt-BR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E 60</a:t>
            </a:r>
          </a:p>
          <a:p>
            <a:r>
              <a:rPr lang="pt-BR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P 70</a:t>
            </a:r>
          </a:p>
          <a:p>
            <a:r>
              <a:rPr lang="pt-BR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GroupC J 2</a:t>
            </a:r>
          </a:p>
          <a:p>
            <a:r>
              <a:rPr lang="pt-BR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E 70</a:t>
            </a:r>
          </a:p>
          <a:p>
            <a:r>
              <a:rPr lang="pt-BR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V 70</a:t>
            </a:r>
            <a:endParaRPr lang="zh-TW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16" name="文字方塊 7">
            <a:extLst>
              <a:ext uri="{FF2B5EF4-FFF2-40B4-BE49-F238E27FC236}">
                <a16:creationId xmlns:a16="http://schemas.microsoft.com/office/drawing/2014/main" id="{21DA1C95-5DCC-49A6-81D9-D9ACD6D71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589088"/>
            <a:ext cx="647700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pt-BR" altLang="zh-TW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groups</a:t>
            </a:r>
            <a:r>
              <a:rPr lang="en-US" altLang="zh-TW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altLang="zh-TW" sz="24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GroupA</a:t>
            </a:r>
            <a:r>
              <a:rPr lang="pt-BR" altLang="zh-TW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/freshman or above/1 limitation</a:t>
            </a:r>
          </a:p>
          <a:p>
            <a:r>
              <a:rPr lang="pt-BR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score of calculus </a:t>
            </a:r>
            <a:r>
              <a:rPr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≧</a:t>
            </a:r>
            <a:r>
              <a:rPr lang="pt-BR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 80</a:t>
            </a:r>
          </a:p>
          <a:p>
            <a:r>
              <a:rPr lang="en-US" altLang="zh-TW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GroupB</a:t>
            </a:r>
            <a:r>
              <a:rPr lang="pt-BR" altLang="zh-TW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sophomore </a:t>
            </a:r>
            <a:r>
              <a:rPr lang="pt-BR" altLang="zh-TW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above/</a:t>
            </a:r>
            <a:r>
              <a:rPr lang="en-US" altLang="zh-TW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altLang="zh-TW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limitations</a:t>
            </a:r>
          </a:p>
          <a:p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pt-BR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score of calculus </a:t>
            </a:r>
            <a:r>
              <a:rPr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≧</a:t>
            </a:r>
            <a:r>
              <a:rPr lang="pt-BR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 60</a:t>
            </a:r>
          </a:p>
          <a:p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pt-BR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score of electronics </a:t>
            </a:r>
            <a:r>
              <a:rPr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≧</a:t>
            </a:r>
            <a:r>
              <a:rPr lang="pt-BR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 60</a:t>
            </a:r>
            <a:endParaRPr lang="en-US" altLang="zh-TW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(3)score of probability</a:t>
            </a:r>
            <a:r>
              <a:rPr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≧</a:t>
            </a:r>
            <a:r>
              <a:rPr lang="pt-BR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 70</a:t>
            </a:r>
          </a:p>
          <a:p>
            <a:r>
              <a:rPr lang="en-US" altLang="zh-TW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GroupC</a:t>
            </a:r>
            <a:r>
              <a:rPr lang="pt-BR" altLang="zh-TW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junior</a:t>
            </a:r>
            <a:r>
              <a:rPr lang="pt-BR" altLang="zh-TW" sz="2400" b="1" baseline="30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altLang="zh-TW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only/</a:t>
            </a:r>
            <a:r>
              <a:rPr lang="en-US" altLang="zh-TW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TW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limitations </a:t>
            </a:r>
          </a:p>
          <a:p>
            <a:r>
              <a:rPr lang="pt-BR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(1)score of electronics </a:t>
            </a:r>
            <a:r>
              <a:rPr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≧</a:t>
            </a:r>
            <a:r>
              <a:rPr lang="pt-BR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 70</a:t>
            </a:r>
            <a:endParaRPr lang="en-US" altLang="zh-TW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(2)score of VLSI </a:t>
            </a:r>
            <a:r>
              <a:rPr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≧</a:t>
            </a:r>
            <a:r>
              <a:rPr lang="pt-BR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 70</a:t>
            </a:r>
            <a:endParaRPr lang="en-US" altLang="zh-TW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17" name="文字方塊 9">
            <a:extLst>
              <a:ext uri="{FF2B5EF4-FFF2-40B4-BE49-F238E27FC236}">
                <a16:creationId xmlns:a16="http://schemas.microsoft.com/office/drawing/2014/main" id="{C2C91680-0A69-4F20-9C40-83AAC5F4A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551488"/>
            <a:ext cx="90138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TW" sz="2200" u="sng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2200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u="sng">
                <a:latin typeface="Times New Roman" panose="02020603050405020304" pitchFamily="18" charset="0"/>
                <a:cs typeface="Times New Roman" panose="02020603050405020304" pitchFamily="18" charset="0"/>
              </a:rPr>
              <a:t>group freshmen are welcome will only ask for one’s calculus score.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200" u="sng">
                <a:latin typeface="Times New Roman" panose="02020603050405020304" pitchFamily="18" charset="0"/>
                <a:cs typeface="Times New Roman" panose="02020603050405020304" pitchFamily="18" charset="0"/>
              </a:rPr>
              <a:t>A group freshmen or sophomores are welcome won’t ask for one’s VLSI score.</a:t>
            </a:r>
            <a:endParaRPr lang="zh-TW" altLang="en-US" sz="22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>
            <a:extLst>
              <a:ext uri="{FF2B5EF4-FFF2-40B4-BE49-F238E27FC236}">
                <a16:creationId xmlns:a16="http://schemas.microsoft.com/office/drawing/2014/main" id="{B87ADA15-2301-4D1F-A545-35D05E14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  <a:endParaRPr lang="zh-TW" altLang="en-US"/>
          </a:p>
        </p:txBody>
      </p:sp>
      <p:sp>
        <p:nvSpPr>
          <p:cNvPr id="6147" name="內容版面配置區 2">
            <a:extLst>
              <a:ext uri="{FF2B5EF4-FFF2-40B4-BE49-F238E27FC236}">
                <a16:creationId xmlns:a16="http://schemas.microsoft.com/office/drawing/2014/main" id="{A8CC3CF5-A0A1-4753-BFA3-3B4777A5A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Inheritance basics</a:t>
            </a:r>
          </a:p>
          <a:p>
            <a:pPr lvl="1"/>
            <a:r>
              <a:rPr lang="en-US" altLang="zh-TW"/>
              <a:t>Derived classes</a:t>
            </a:r>
          </a:p>
          <a:p>
            <a:pPr lvl="1"/>
            <a:r>
              <a:rPr lang="en-US" altLang="zh-TW"/>
              <a:t>Protected: qualifier</a:t>
            </a:r>
          </a:p>
          <a:p>
            <a:pPr lvl="1"/>
            <a:r>
              <a:rPr lang="en-US" altLang="zh-TW"/>
              <a:t>Redefining member functions</a:t>
            </a:r>
          </a:p>
          <a:p>
            <a:r>
              <a:rPr lang="en-US" altLang="zh-TW"/>
              <a:t>Programming with Inheritance</a:t>
            </a:r>
          </a:p>
          <a:p>
            <a:pPr lvl="1"/>
            <a:r>
              <a:rPr lang="en-US" altLang="zh-TW"/>
              <a:t>Assignment operators and copy constructors</a:t>
            </a:r>
          </a:p>
          <a:p>
            <a:pPr lvl="1"/>
            <a:r>
              <a:rPr lang="en-US" altLang="zh-TW"/>
              <a:t>Destructors in derived classes</a:t>
            </a:r>
          </a:p>
          <a:p>
            <a:r>
              <a:rPr lang="en-US" altLang="zh-TW"/>
              <a:t>Exercise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標題 1">
            <a:extLst>
              <a:ext uri="{FF2B5EF4-FFF2-40B4-BE49-F238E27FC236}">
                <a16:creationId xmlns:a16="http://schemas.microsoft.com/office/drawing/2014/main" id="{C2F53436-6408-4FA7-B260-7E94AE049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Scholarship Rules</a:t>
            </a:r>
            <a:endParaRPr lang="zh-TW" altLang="en-US"/>
          </a:p>
        </p:txBody>
      </p:sp>
      <p:sp>
        <p:nvSpPr>
          <p:cNvPr id="39939" name="內容版面配置區 2">
            <a:extLst>
              <a:ext uri="{FF2B5EF4-FFF2-40B4-BE49-F238E27FC236}">
                <a16:creationId xmlns:a16="http://schemas.microsoft.com/office/drawing/2014/main" id="{FDB7C8A3-9D87-4289-8BB7-987341DD5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5900"/>
            <a:ext cx="8153400" cy="4525963"/>
          </a:xfrm>
        </p:spPr>
        <p:txBody>
          <a:bodyPr/>
          <a:lstStyle/>
          <a:p>
            <a:pPr marL="514350" indent="-514350">
              <a:buFont typeface="Tw Cen MT" panose="020B0602020104020603" pitchFamily="34" charset="0"/>
              <a:buAutoNum type="arabicPeriod"/>
            </a:pPr>
            <a:r>
              <a:rPr lang="en-US" altLang="zh-TW" sz="2600"/>
              <a:t>A student accepted by 1 group gets</a:t>
            </a:r>
            <a:r>
              <a:rPr lang="en-US" altLang="zh-TW" sz="2600" b="1"/>
              <a:t> $200</a:t>
            </a:r>
            <a:r>
              <a:rPr lang="en-US" altLang="zh-TW" sz="2600"/>
              <a:t>,</a:t>
            </a:r>
            <a:br>
              <a:rPr lang="en-US" altLang="zh-TW" sz="2600"/>
            </a:br>
            <a:r>
              <a:rPr lang="en-US" altLang="zh-TW" sz="2600"/>
              <a:t>accepted by 2 groups gets </a:t>
            </a:r>
            <a:r>
              <a:rPr lang="en-US" altLang="zh-TW" sz="2600" b="1"/>
              <a:t>$600</a:t>
            </a:r>
            <a:r>
              <a:rPr lang="en-US" altLang="zh-TW" sz="2600"/>
              <a:t>,</a:t>
            </a:r>
            <a:br>
              <a:rPr lang="en-US" altLang="zh-TW" sz="2600"/>
            </a:br>
            <a:r>
              <a:rPr lang="en-US" altLang="zh-TW" sz="2600"/>
              <a:t>accepted by 3 groups gets </a:t>
            </a:r>
            <a:r>
              <a:rPr lang="en-US" altLang="zh-TW" sz="2600" b="1"/>
              <a:t>$1200</a:t>
            </a:r>
            <a:r>
              <a:rPr lang="zh-TW" altLang="en-US" sz="2600" b="1"/>
              <a:t> </a:t>
            </a:r>
            <a:r>
              <a:rPr lang="en-US" altLang="zh-TW" sz="2600"/>
              <a:t>and so on.</a:t>
            </a:r>
            <a:br>
              <a:rPr lang="en-US" altLang="zh-TW" sz="2600"/>
            </a:br>
            <a:r>
              <a:rPr lang="en-US" altLang="zh-TW" sz="2600"/>
              <a:t>Moreover, if there’s only one student meet a group’s all requirements, the group will give this student</a:t>
            </a:r>
            <a:r>
              <a:rPr lang="zh-TW" altLang="en-US" sz="2600"/>
              <a:t> </a:t>
            </a:r>
            <a:r>
              <a:rPr lang="en-US" altLang="zh-TW" sz="2600"/>
              <a:t>additional </a:t>
            </a:r>
            <a:r>
              <a:rPr lang="en-US" altLang="zh-TW" sz="2600" b="1"/>
              <a:t>$100 </a:t>
            </a:r>
            <a:r>
              <a:rPr lang="en-US" altLang="zh-TW" sz="2600"/>
              <a:t>as bonus.</a:t>
            </a:r>
          </a:p>
          <a:p>
            <a:pPr marL="514350" indent="-514350">
              <a:buFont typeface="Tw Cen MT" panose="020B0602020104020603" pitchFamily="34" charset="0"/>
              <a:buAutoNum type="arabicPeriod"/>
            </a:pPr>
            <a:r>
              <a:rPr lang="en-US" altLang="zh-TW" sz="2600"/>
              <a:t>Second, </a:t>
            </a:r>
            <a:r>
              <a:rPr lang="en-US" altLang="zh-TW" sz="2600" u="sng"/>
              <a:t>for each subject</a:t>
            </a:r>
            <a:r>
              <a:rPr lang="en-US" altLang="zh-TW" sz="2600"/>
              <a:t>, the top three students get </a:t>
            </a:r>
            <a:r>
              <a:rPr lang="en-US" altLang="zh-TW" sz="2600" b="1"/>
              <a:t>$350</a:t>
            </a:r>
            <a:r>
              <a:rPr lang="en-US" altLang="zh-TW" sz="2600"/>
              <a:t>, </a:t>
            </a:r>
            <a:r>
              <a:rPr lang="en-US" altLang="zh-TW" sz="2600" b="1"/>
              <a:t>$250</a:t>
            </a:r>
            <a:r>
              <a:rPr lang="en-US" altLang="zh-TW" sz="2600"/>
              <a:t>, </a:t>
            </a:r>
            <a:r>
              <a:rPr lang="en-US" altLang="zh-TW" sz="2600" b="1"/>
              <a:t>$150 </a:t>
            </a:r>
            <a:r>
              <a:rPr lang="en-US" altLang="zh-TW" sz="2600"/>
              <a:t>respectively. (Don’t worry about the same score condition.)</a:t>
            </a:r>
          </a:p>
          <a:p>
            <a:pPr marL="514350" indent="-514350">
              <a:buFont typeface="Tw Cen MT" panose="020B0602020104020603" pitchFamily="34" charset="0"/>
              <a:buAutoNum type="arabicPeriod"/>
            </a:pPr>
            <a:r>
              <a:rPr lang="en-US" altLang="zh-TW" sz="2600"/>
              <a:t>Last, </a:t>
            </a:r>
            <a:r>
              <a:rPr lang="en-US" altLang="zh-TW" sz="2600" u="sng"/>
              <a:t>for each grade</a:t>
            </a:r>
            <a:r>
              <a:rPr lang="en-US" altLang="zh-TW" sz="2600"/>
              <a:t>, the student with the highest average score gets additional </a:t>
            </a:r>
            <a:r>
              <a:rPr lang="en-US" altLang="zh-TW" sz="2600" b="1"/>
              <a:t>30% of his/her current scholarship</a:t>
            </a:r>
            <a:r>
              <a:rPr lang="en-US" altLang="zh-TW" sz="2600"/>
              <a:t> as bonus.</a:t>
            </a:r>
          </a:p>
        </p:txBody>
      </p:sp>
      <p:sp>
        <p:nvSpPr>
          <p:cNvPr id="5" name="箭號: 弧形左彎 4">
            <a:extLst>
              <a:ext uri="{FF2B5EF4-FFF2-40B4-BE49-F238E27FC236}">
                <a16:creationId xmlns:a16="http://schemas.microsoft.com/office/drawing/2014/main" id="{D0094C99-6FBA-48E4-9EF2-D40A6146E79A}"/>
              </a:ext>
            </a:extLst>
          </p:cNvPr>
          <p:cNvSpPr/>
          <p:nvPr/>
        </p:nvSpPr>
        <p:spPr>
          <a:xfrm>
            <a:off x="6923088" y="1633538"/>
            <a:ext cx="441325" cy="58737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C6DF614-2DF2-4DE9-A3B3-CE3FBF98CF05}"/>
              </a:ext>
            </a:extLst>
          </p:cNvPr>
          <p:cNvSpPr txBox="1"/>
          <p:nvPr/>
        </p:nvSpPr>
        <p:spPr>
          <a:xfrm>
            <a:off x="7478713" y="1550988"/>
            <a:ext cx="166528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</a:rPr>
              <a:t>200</a:t>
            </a:r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</a:rPr>
              <a:t> * 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" name="箭號: 弧形左彎 6">
            <a:extLst>
              <a:ext uri="{FF2B5EF4-FFF2-40B4-BE49-F238E27FC236}">
                <a16:creationId xmlns:a16="http://schemas.microsoft.com/office/drawing/2014/main" id="{714E8BD1-63B1-4C37-A589-99A796BF9F83}"/>
              </a:ext>
            </a:extLst>
          </p:cNvPr>
          <p:cNvSpPr/>
          <p:nvPr/>
        </p:nvSpPr>
        <p:spPr>
          <a:xfrm>
            <a:off x="7337425" y="2160588"/>
            <a:ext cx="439738" cy="58737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E36122E-58F1-43C0-AC84-1AE9E4B5CF63}"/>
              </a:ext>
            </a:extLst>
          </p:cNvPr>
          <p:cNvSpPr txBox="1"/>
          <p:nvPr/>
        </p:nvSpPr>
        <p:spPr>
          <a:xfrm>
            <a:off x="7772400" y="2259013"/>
            <a:ext cx="16652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</a:rPr>
              <a:t>200</a:t>
            </a:r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</a:rPr>
              <a:t> * 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>
            <a:extLst>
              <a:ext uri="{FF2B5EF4-FFF2-40B4-BE49-F238E27FC236}">
                <a16:creationId xmlns:a16="http://schemas.microsoft.com/office/drawing/2014/main" id="{406B2CDB-96DD-4504-9337-27341C7C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Output</a:t>
            </a:r>
            <a:r>
              <a:rPr lang="zh-TW" altLang="en-US"/>
              <a:t> </a:t>
            </a:r>
            <a:r>
              <a:rPr lang="en-US" altLang="zh-TW"/>
              <a:t>Requirement</a:t>
            </a:r>
            <a:endParaRPr lang="zh-TW" altLang="en-US"/>
          </a:p>
        </p:txBody>
      </p:sp>
      <p:sp>
        <p:nvSpPr>
          <p:cNvPr id="40963" name="內容版面配置區 2">
            <a:extLst>
              <a:ext uri="{FF2B5EF4-FFF2-40B4-BE49-F238E27FC236}">
                <a16:creationId xmlns:a16="http://schemas.microsoft.com/office/drawing/2014/main" id="{E9CA857E-D51D-47DE-AF59-342F6B6D8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2514600"/>
          </a:xfrm>
        </p:spPr>
        <p:txBody>
          <a:bodyPr/>
          <a:lstStyle/>
          <a:p>
            <a:r>
              <a:rPr lang="en-US" altLang="zh-TW"/>
              <a:t>First, print out the students who meet the require-ments of each group.</a:t>
            </a:r>
            <a:r>
              <a:rPr lang="zh-TW" altLang="en-US"/>
              <a:t> </a:t>
            </a:r>
            <a:r>
              <a:rPr lang="en-US" altLang="zh-TW"/>
              <a:t>Then, print out each student’s total amount of scholarship </a:t>
            </a:r>
            <a:r>
              <a:rPr lang="en-US" altLang="zh-TW" u="sng"/>
              <a:t>in descending order</a:t>
            </a:r>
            <a:r>
              <a:rPr lang="zh-TW" altLang="en-US"/>
              <a:t> </a:t>
            </a:r>
            <a:r>
              <a:rPr lang="en-US" altLang="zh-TW"/>
              <a:t>and the grade he/she is in.</a:t>
            </a:r>
            <a:endParaRPr lang="en-US" altLang="zh-TW">
              <a:solidFill>
                <a:srgbClr val="008000"/>
              </a:solidFill>
            </a:endParaRPr>
          </a:p>
        </p:txBody>
      </p:sp>
      <p:pic>
        <p:nvPicPr>
          <p:cNvPr id="40964" name="圖片 2">
            <a:extLst>
              <a:ext uri="{FF2B5EF4-FFF2-40B4-BE49-F238E27FC236}">
                <a16:creationId xmlns:a16="http://schemas.microsoft.com/office/drawing/2014/main" id="{49912211-31A7-45C8-A63E-ED1F18B26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888" y="3451225"/>
            <a:ext cx="4673600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1">
            <a:extLst>
              <a:ext uri="{FF2B5EF4-FFF2-40B4-BE49-F238E27FC236}">
                <a16:creationId xmlns:a16="http://schemas.microsoft.com/office/drawing/2014/main" id="{AD7A6ACD-20CD-4107-A310-80B32F25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Submission</a:t>
            </a:r>
            <a:endParaRPr lang="zh-TW" altLang="en-US"/>
          </a:p>
        </p:txBody>
      </p:sp>
      <p:sp>
        <p:nvSpPr>
          <p:cNvPr id="41987" name="內容版面配置區 2">
            <a:extLst>
              <a:ext uri="{FF2B5EF4-FFF2-40B4-BE49-F238E27FC236}">
                <a16:creationId xmlns:a16="http://schemas.microsoft.com/office/drawing/2014/main" id="{39DAD6C2-29CB-4764-ADCC-E9E21FF08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Ask TAs for demo </a:t>
            </a:r>
          </a:p>
          <a:p>
            <a:r>
              <a:rPr lang="en-US" altLang="zh-TW"/>
              <a:t>Try your best to debug your code by yourself</a:t>
            </a:r>
          </a:p>
          <a:p>
            <a:r>
              <a:rPr lang="en-US" altLang="zh-TW"/>
              <a:t>Upload all your cpp to new E3</a:t>
            </a:r>
          </a:p>
          <a:p>
            <a:r>
              <a:rPr lang="en-US" altLang="zh-TW"/>
              <a:t>Naming rule : studentID_lab8.cpp</a:t>
            </a:r>
          </a:p>
          <a:p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內容版面配置區 2">
            <a:extLst>
              <a:ext uri="{FF2B5EF4-FFF2-40B4-BE49-F238E27FC236}">
                <a16:creationId xmlns:a16="http://schemas.microsoft.com/office/drawing/2014/main" id="{E778C34B-9A1D-4FDC-B2D5-6454958B5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What’s Inheritance</a:t>
            </a:r>
          </a:p>
          <a:p>
            <a:pPr lvl="1"/>
            <a:r>
              <a:rPr lang="en-US" altLang="zh-TW"/>
              <a:t>Purpose: </a:t>
            </a:r>
            <a:r>
              <a:rPr lang="en-US" altLang="zh-TW" u="sng">
                <a:solidFill>
                  <a:srgbClr val="C00000"/>
                </a:solidFill>
              </a:rPr>
              <a:t>O</a:t>
            </a:r>
            <a:r>
              <a:rPr lang="en-US" altLang="zh-TW">
                <a:solidFill>
                  <a:srgbClr val="C00000"/>
                </a:solidFill>
              </a:rPr>
              <a:t>bject-</a:t>
            </a:r>
            <a:r>
              <a:rPr lang="en-US" altLang="zh-TW" u="sng">
                <a:solidFill>
                  <a:srgbClr val="C00000"/>
                </a:solidFill>
              </a:rPr>
              <a:t>O</a:t>
            </a:r>
            <a:r>
              <a:rPr lang="en-US" altLang="zh-TW">
                <a:solidFill>
                  <a:srgbClr val="C00000"/>
                </a:solidFill>
              </a:rPr>
              <a:t>riented </a:t>
            </a:r>
            <a:r>
              <a:rPr lang="en-US" altLang="zh-TW" u="sng">
                <a:solidFill>
                  <a:srgbClr val="C00000"/>
                </a:solidFill>
              </a:rPr>
              <a:t>P</a:t>
            </a:r>
            <a:r>
              <a:rPr lang="en-US" altLang="zh-TW">
                <a:solidFill>
                  <a:srgbClr val="C00000"/>
                </a:solidFill>
              </a:rPr>
              <a:t>rogramming</a:t>
            </a:r>
          </a:p>
          <a:p>
            <a:pPr lvl="1"/>
            <a:r>
              <a:rPr lang="en-US" altLang="zh-TW"/>
              <a:t>Provides </a:t>
            </a:r>
            <a:r>
              <a:rPr lang="en-US" altLang="zh-TW">
                <a:solidFill>
                  <a:srgbClr val="008000"/>
                </a:solidFill>
              </a:rPr>
              <a:t>abstraction</a:t>
            </a:r>
            <a:r>
              <a:rPr lang="en-US" altLang="zh-TW"/>
              <a:t> dimension:</a:t>
            </a:r>
          </a:p>
          <a:p>
            <a:pPr lvl="2"/>
            <a:r>
              <a:rPr lang="en-US" altLang="zh-TW"/>
              <a:t>Defines general form of class, then specialized versions inherit properties of general class</a:t>
            </a:r>
          </a:p>
          <a:p>
            <a:pPr lvl="2"/>
            <a:endParaRPr lang="en-US" altLang="zh-TW"/>
          </a:p>
          <a:p>
            <a:pPr lvl="2"/>
            <a:endParaRPr lang="en-US" altLang="zh-TW"/>
          </a:p>
          <a:p>
            <a:pPr lvl="2"/>
            <a:endParaRPr lang="en-US" altLang="zh-TW"/>
          </a:p>
          <a:p>
            <a:pPr lvl="2"/>
            <a:endParaRPr lang="en-US" altLang="zh-TW"/>
          </a:p>
          <a:p>
            <a:pPr lvl="2"/>
            <a:r>
              <a:rPr lang="en-US" altLang="zh-TW"/>
              <a:t>Add </a:t>
            </a:r>
            <a:r>
              <a:rPr lang="en-US" altLang="zh-TW">
                <a:solidFill>
                  <a:srgbClr val="008000"/>
                </a:solidFill>
              </a:rPr>
              <a:t>new/modify</a:t>
            </a:r>
            <a:r>
              <a:rPr lang="en-US" altLang="zh-TW"/>
              <a:t> base’s functionality for it’s appropriate use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7D015C5-D6A4-4E4D-92D6-618BFCAB0E80}"/>
              </a:ext>
            </a:extLst>
          </p:cNvPr>
          <p:cNvSpPr/>
          <p:nvPr/>
        </p:nvSpPr>
        <p:spPr>
          <a:xfrm>
            <a:off x="2097088" y="4157663"/>
            <a:ext cx="2986087" cy="10795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dirty="0"/>
          </a:p>
        </p:txBody>
      </p:sp>
      <p:sp>
        <p:nvSpPr>
          <p:cNvPr id="7172" name="標題 1">
            <a:extLst>
              <a:ext uri="{FF2B5EF4-FFF2-40B4-BE49-F238E27FC236}">
                <a16:creationId xmlns:a16="http://schemas.microsoft.com/office/drawing/2014/main" id="{FCA128FE-BAEE-494B-8742-5243F4D3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Derived Classes (1/3)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6EAE6E07-CBC9-44A9-AA44-CCB5A29BA740}"/>
              </a:ext>
            </a:extLst>
          </p:cNvPr>
          <p:cNvSpPr/>
          <p:nvPr/>
        </p:nvSpPr>
        <p:spPr>
          <a:xfrm>
            <a:off x="3792538" y="4157663"/>
            <a:ext cx="3001962" cy="1079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CC603357-77CC-4792-B68D-4989B620E27B}"/>
              </a:ext>
            </a:extLst>
          </p:cNvPr>
          <p:cNvSpPr/>
          <p:nvPr/>
        </p:nvSpPr>
        <p:spPr>
          <a:xfrm>
            <a:off x="3716338" y="4352925"/>
            <a:ext cx="1443037" cy="6905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1600" b="1" dirty="0"/>
              <a:t>Employee</a:t>
            </a:r>
            <a:endParaRPr lang="zh-TW" altLang="en-US" sz="1600" dirty="0"/>
          </a:p>
        </p:txBody>
      </p:sp>
      <p:sp>
        <p:nvSpPr>
          <p:cNvPr id="7175" name="矩形 2">
            <a:extLst>
              <a:ext uri="{FF2B5EF4-FFF2-40B4-BE49-F238E27FC236}">
                <a16:creationId xmlns:a16="http://schemas.microsoft.com/office/drawing/2014/main" id="{D7FC7B6A-E033-4368-A6C0-29BC26256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4368800"/>
            <a:ext cx="1785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Arial" panose="020B0604020202020204" pitchFamily="34" charset="0"/>
                <a:ea typeface="新細明體" panose="02020500000000000000" pitchFamily="18" charset="-120"/>
              </a:rPr>
              <a:t>Salaried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Arial" panose="020B0604020202020204" pitchFamily="34" charset="0"/>
                <a:ea typeface="新細明體" panose="02020500000000000000" pitchFamily="18" charset="-120"/>
              </a:rPr>
              <a:t>Employee</a:t>
            </a:r>
            <a:endParaRPr lang="zh-TW" altLang="en-US" sz="16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6" name="矩形 8">
            <a:extLst>
              <a:ext uri="{FF2B5EF4-FFF2-40B4-BE49-F238E27FC236}">
                <a16:creationId xmlns:a16="http://schemas.microsoft.com/office/drawing/2014/main" id="{07B47D4E-0908-41BF-BECE-125CF709F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13" y="4383088"/>
            <a:ext cx="1152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Arial" panose="020B0604020202020204" pitchFamily="34" charset="0"/>
                <a:ea typeface="新細明體" panose="02020500000000000000" pitchFamily="18" charset="-120"/>
              </a:rPr>
              <a:t>Hourly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Arial" panose="020B0604020202020204" pitchFamily="34" charset="0"/>
                <a:ea typeface="新細明體" panose="02020500000000000000" pitchFamily="18" charset="-120"/>
              </a:rPr>
              <a:t>Employee</a:t>
            </a:r>
            <a:endParaRPr lang="zh-TW" altLang="en-US" sz="16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7" name="矩形 3">
            <a:extLst>
              <a:ext uri="{FF2B5EF4-FFF2-40B4-BE49-F238E27FC236}">
                <a16:creationId xmlns:a16="http://schemas.microsoft.com/office/drawing/2014/main" id="{DC662005-1DC8-4D15-A111-79C552CBE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913" y="3984625"/>
            <a:ext cx="13938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specialized version</a:t>
            </a:r>
            <a:endParaRPr lang="zh-TW" altLang="en-US" sz="1800">
              <a:solidFill>
                <a:srgbClr val="008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78" name="矩形 11">
            <a:extLst>
              <a:ext uri="{FF2B5EF4-FFF2-40B4-BE49-F238E27FC236}">
                <a16:creationId xmlns:a16="http://schemas.microsoft.com/office/drawing/2014/main" id="{442DE94C-B519-46EE-9782-89D69AEA6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3" y="3984625"/>
            <a:ext cx="13954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general form</a:t>
            </a:r>
            <a:endParaRPr lang="zh-TW" altLang="en-US" sz="1800">
              <a:solidFill>
                <a:srgbClr val="C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ECD3DEF-5F75-4DB1-BC20-1BAA4E891698}"/>
              </a:ext>
            </a:extLst>
          </p:cNvPr>
          <p:cNvCxnSpPr/>
          <p:nvPr/>
        </p:nvCxnSpPr>
        <p:spPr>
          <a:xfrm>
            <a:off x="1836738" y="4260850"/>
            <a:ext cx="2282825" cy="32861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922D21F-2783-4E34-9456-1920528324A1}"/>
              </a:ext>
            </a:extLst>
          </p:cNvPr>
          <p:cNvCxnSpPr/>
          <p:nvPr/>
        </p:nvCxnSpPr>
        <p:spPr>
          <a:xfrm flipH="1">
            <a:off x="6384925" y="4260850"/>
            <a:ext cx="661988" cy="422275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9C9FD63-8151-4716-9B5C-837B11CD632C}"/>
              </a:ext>
            </a:extLst>
          </p:cNvPr>
          <p:cNvCxnSpPr/>
          <p:nvPr/>
        </p:nvCxnSpPr>
        <p:spPr>
          <a:xfrm flipH="1">
            <a:off x="3590925" y="4260850"/>
            <a:ext cx="3455988" cy="92075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>
            <a:extLst>
              <a:ext uri="{FF2B5EF4-FFF2-40B4-BE49-F238E27FC236}">
                <a16:creationId xmlns:a16="http://schemas.microsoft.com/office/drawing/2014/main" id="{15D5B247-A239-4680-9ABD-13A979C8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Derived Classes (2/3)</a:t>
            </a:r>
          </a:p>
        </p:txBody>
      </p:sp>
      <p:sp>
        <p:nvSpPr>
          <p:cNvPr id="9219" name="內容版面配置區 2">
            <a:extLst>
              <a:ext uri="{FF2B5EF4-FFF2-40B4-BE49-F238E27FC236}">
                <a16:creationId xmlns:a16="http://schemas.microsoft.com/office/drawing/2014/main" id="{DB85CB48-119F-4CAC-B865-4AD8E752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Base class</a:t>
            </a:r>
          </a:p>
          <a:p>
            <a:pPr lvl="1"/>
            <a:r>
              <a:rPr lang="en-US" altLang="zh-TW"/>
              <a:t>"</a:t>
            </a:r>
            <a:r>
              <a:rPr lang="en-US" altLang="zh-TW">
                <a:solidFill>
                  <a:srgbClr val="C00000"/>
                </a:solidFill>
              </a:rPr>
              <a:t>General</a:t>
            </a:r>
            <a:r>
              <a:rPr lang="en-US" altLang="zh-TW"/>
              <a:t>" class from which others derive</a:t>
            </a:r>
          </a:p>
          <a:p>
            <a:r>
              <a:rPr lang="en-US" altLang="zh-TW"/>
              <a:t>Derived class</a:t>
            </a:r>
          </a:p>
          <a:p>
            <a:pPr lvl="1"/>
            <a:r>
              <a:rPr lang="en-US" altLang="zh-TW"/>
              <a:t>New class</a:t>
            </a:r>
          </a:p>
          <a:p>
            <a:pPr lvl="1"/>
            <a:r>
              <a:rPr lang="en-US" altLang="zh-TW"/>
              <a:t>Automatically has base class’s:</a:t>
            </a:r>
          </a:p>
          <a:p>
            <a:pPr lvl="2"/>
            <a:r>
              <a:rPr lang="en-US" altLang="zh-TW"/>
              <a:t>Member variables</a:t>
            </a:r>
          </a:p>
          <a:p>
            <a:pPr lvl="2"/>
            <a:r>
              <a:rPr lang="en-US" altLang="zh-TW"/>
              <a:t>Member functions</a:t>
            </a:r>
          </a:p>
          <a:p>
            <a:pPr lvl="1"/>
            <a:r>
              <a:rPr lang="en-US" altLang="zh-TW"/>
              <a:t>Can then add additional member functions and variables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>
            <a:extLst>
              <a:ext uri="{FF2B5EF4-FFF2-40B4-BE49-F238E27FC236}">
                <a16:creationId xmlns:a16="http://schemas.microsoft.com/office/drawing/2014/main" id="{1CD5F057-403D-41F9-BCFD-AD4947BD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Derived Classes (3/3)</a:t>
            </a:r>
            <a:endParaRPr lang="zh-TW" altLang="en-US"/>
          </a:p>
        </p:txBody>
      </p:sp>
      <p:sp>
        <p:nvSpPr>
          <p:cNvPr id="11267" name="內容版面配置區 2">
            <a:extLst>
              <a:ext uri="{FF2B5EF4-FFF2-40B4-BE49-F238E27FC236}">
                <a16:creationId xmlns:a16="http://schemas.microsoft.com/office/drawing/2014/main" id="{D36A15BC-86BE-4650-A935-556D0AF30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/>
              <a:t>Example</a:t>
            </a:r>
            <a:r>
              <a:rPr lang="en-US" altLang="zh-TW"/>
              <a:t>:</a:t>
            </a:r>
          </a:p>
          <a:p>
            <a:pPr lvl="1"/>
            <a:r>
              <a:rPr lang="en-US" altLang="zh-TW"/>
              <a:t>Base Class</a:t>
            </a:r>
          </a:p>
          <a:p>
            <a:pPr lvl="2"/>
            <a:r>
              <a:rPr lang="en-US" altLang="zh-TW"/>
              <a:t>All employees have a name, SSN and net</a:t>
            </a:r>
            <a:r>
              <a:rPr lang="zh-TW" altLang="en-US"/>
              <a:t> </a:t>
            </a:r>
            <a:r>
              <a:rPr lang="en-US" altLang="zh-TW"/>
              <a:t>pay</a:t>
            </a:r>
          </a:p>
          <a:p>
            <a:pPr lvl="1"/>
            <a:r>
              <a:rPr lang="en-US" altLang="zh-TW"/>
              <a:t>An Employee may be…</a:t>
            </a:r>
          </a:p>
          <a:p>
            <a:pPr lvl="2"/>
            <a:r>
              <a:rPr lang="en-US" altLang="zh-TW" b="1"/>
              <a:t>SalariedEmployee</a:t>
            </a:r>
          </a:p>
          <a:p>
            <a:pPr lvl="2"/>
            <a:r>
              <a:rPr lang="en-US" altLang="zh-TW" b="1"/>
              <a:t>HourlyEmployee</a:t>
            </a:r>
          </a:p>
          <a:p>
            <a:pPr lvl="1"/>
            <a:r>
              <a:rPr lang="en-US" altLang="zh-TW"/>
              <a:t>Each is "subset" of employees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8">
            <a:extLst>
              <a:ext uri="{FF2B5EF4-FFF2-40B4-BE49-F238E27FC236}">
                <a16:creationId xmlns:a16="http://schemas.microsoft.com/office/drawing/2014/main" id="{47FE3C48-1D48-4587-BC47-7D438B11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Base Class: Employee</a:t>
            </a:r>
            <a:endParaRPr lang="zh-TW" altLang="en-US"/>
          </a:p>
        </p:txBody>
      </p:sp>
      <p:sp>
        <p:nvSpPr>
          <p:cNvPr id="11267" name="內容版面配置區 2">
            <a:extLst>
              <a:ext uri="{FF2B5EF4-FFF2-40B4-BE49-F238E27FC236}">
                <a16:creationId xmlns:a16="http://schemas.microsoft.com/office/drawing/2014/main" id="{14433499-6FED-4444-BC7B-7C6C0EB25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75" y="1519238"/>
            <a:ext cx="8153400" cy="4587875"/>
          </a:xfrm>
        </p:spPr>
        <p:txBody>
          <a:bodyPr/>
          <a:lstStyle/>
          <a:p>
            <a:pPr>
              <a:defRPr/>
            </a:pPr>
            <a:r>
              <a:rPr lang="en-US" altLang="zh-TW" sz="2800" dirty="0"/>
              <a:t>Class definition is just like what we done before</a:t>
            </a:r>
          </a:p>
          <a:p>
            <a:pPr lvl="1">
              <a:defRPr/>
            </a:pPr>
            <a:r>
              <a:rPr lang="en-US" altLang="zh-TW" i="1" dirty="0"/>
              <a:t>Example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Employee {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lang="en-US" altLang="zh-TW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string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name;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ssn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netPay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	Employee( );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	Employee(string 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theName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, string 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theSSN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getName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( ) const;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getSSN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( ) const;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getNetPay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( ) const;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lang="en-US" altLang="zh-TW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// …</a:t>
            </a:r>
            <a:b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>
            <a:extLst>
              <a:ext uri="{FF2B5EF4-FFF2-40B4-BE49-F238E27FC236}">
                <a16:creationId xmlns:a16="http://schemas.microsoft.com/office/drawing/2014/main" id="{6DDFBBB2-5D52-427B-B6FB-07EFF771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Derived Classes: HourlyEmployee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C375D1-3BA6-4D32-A7A7-ADCA8413F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Derived class interface only lists </a:t>
            </a:r>
            <a:r>
              <a:rPr lang="en-US" altLang="zh-TW" dirty="0">
                <a:solidFill>
                  <a:srgbClr val="C00000"/>
                </a:solidFill>
              </a:rPr>
              <a:t>new</a:t>
            </a:r>
            <a:r>
              <a:rPr lang="en-US" altLang="zh-TW" dirty="0"/>
              <a:t> or "</a:t>
            </a:r>
            <a:r>
              <a:rPr lang="en-US" altLang="zh-TW" dirty="0">
                <a:solidFill>
                  <a:srgbClr val="C00000"/>
                </a:solidFill>
              </a:rPr>
              <a:t>to be redefined</a:t>
            </a:r>
            <a:r>
              <a:rPr lang="en-US" altLang="zh-TW" dirty="0"/>
              <a:t>" members </a:t>
            </a:r>
          </a:p>
          <a:p>
            <a:pPr lvl="1">
              <a:defRPr/>
            </a:pPr>
            <a:r>
              <a:rPr lang="en-US" altLang="zh-TW" i="1" dirty="0"/>
              <a:t>Example</a:t>
            </a:r>
            <a:r>
              <a:rPr lang="en-US" altLang="zh-TW" dirty="0"/>
              <a:t>: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altLang="zh-TW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000" dirty="0" err="1">
                <a:latin typeface="Arial" pitchFamily="34" charset="0"/>
                <a:cs typeface="Arial" pitchFamily="34" charset="0"/>
              </a:rPr>
              <a:t>HourlyEmployee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altLang="zh-TW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 Employee {</a:t>
            </a:r>
            <a:r>
              <a:rPr lang="zh-TW" altLang="en-US" sz="20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// public inheritance</a:t>
            </a:r>
            <a:br>
              <a:rPr lang="en-US" altLang="zh-TW" sz="2000" dirty="0">
                <a:latin typeface="Arial" pitchFamily="34" charset="0"/>
                <a:cs typeface="Arial" pitchFamily="34" charset="0"/>
              </a:rPr>
            </a:br>
            <a:r>
              <a:rPr lang="en-US" altLang="zh-TW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altLang="zh-TW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000" dirty="0" err="1">
                <a:latin typeface="Arial" pitchFamily="34" charset="0"/>
                <a:cs typeface="Arial" pitchFamily="34" charset="0"/>
              </a:rPr>
              <a:t>wageRate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r>
              <a:rPr lang="en-US" altLang="zh-TW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altLang="zh-TW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 hours;</a:t>
            </a:r>
            <a:br>
              <a:rPr lang="en-US" altLang="zh-TW" sz="2000" dirty="0">
                <a:latin typeface="Arial" pitchFamily="34" charset="0"/>
                <a:cs typeface="Arial" pitchFamily="34" charset="0"/>
              </a:rPr>
            </a:br>
            <a:r>
              <a:rPr lang="en-US" altLang="zh-TW" sz="2000" dirty="0">
                <a:latin typeface="Arial" pitchFamily="34" charset="0"/>
                <a:cs typeface="Arial" pitchFamily="34" charset="0"/>
              </a:rPr>
              <a:t>     // …</a:t>
            </a:r>
            <a:br>
              <a:rPr lang="en-US" altLang="zh-TW" sz="2000" dirty="0">
                <a:latin typeface="Arial" pitchFamily="34" charset="0"/>
                <a:cs typeface="Arial" pitchFamily="34" charset="0"/>
              </a:rPr>
            </a:br>
            <a:r>
              <a:rPr lang="en-US" altLang="zh-TW" sz="2000" dirty="0">
                <a:latin typeface="Arial" pitchFamily="34" charset="0"/>
                <a:cs typeface="Arial" pitchFamily="34" charset="0"/>
              </a:rPr>
              <a:t>};</a:t>
            </a:r>
          </a:p>
          <a:p>
            <a:pPr>
              <a:defRPr/>
            </a:pPr>
            <a:r>
              <a:rPr lang="en-US" altLang="zh-TW" dirty="0">
                <a:solidFill>
                  <a:srgbClr val="008000"/>
                </a:solidFill>
              </a:rPr>
              <a:t>All the variables</a:t>
            </a:r>
            <a:r>
              <a:rPr lang="en-US" altLang="zh-TW" dirty="0"/>
              <a:t> (name, </a:t>
            </a:r>
            <a:r>
              <a:rPr lang="en-US" altLang="zh-TW" dirty="0" err="1"/>
              <a:t>ssn</a:t>
            </a:r>
            <a:r>
              <a:rPr lang="en-US" altLang="zh-TW" dirty="0"/>
              <a:t>, </a:t>
            </a:r>
            <a:r>
              <a:rPr lang="en-US" altLang="zh-TW" dirty="0" err="1"/>
              <a:t>netPay</a:t>
            </a:r>
            <a:r>
              <a:rPr lang="en-US" altLang="zh-TW" dirty="0"/>
              <a:t> …) which belong to Employee, the </a:t>
            </a:r>
            <a:r>
              <a:rPr lang="en-US" altLang="zh-TW" dirty="0" err="1"/>
              <a:t>HourlyEmployee</a:t>
            </a:r>
            <a:r>
              <a:rPr lang="en-US" altLang="zh-TW" dirty="0"/>
              <a:t> also has them 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>
            <a:extLst>
              <a:ext uri="{FF2B5EF4-FFF2-40B4-BE49-F238E27FC236}">
                <a16:creationId xmlns:a16="http://schemas.microsoft.com/office/drawing/2014/main" id="{0DA0BAA7-CE45-4359-95A4-A434AE7C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Pointer’s Conversion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08B032-FAFB-459D-B8EC-235E076A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Because a </a:t>
            </a:r>
            <a:r>
              <a:rPr lang="en-US" altLang="zh-TW" dirty="0" err="1"/>
              <a:t>HourlyEmployee</a:t>
            </a:r>
            <a:r>
              <a:rPr lang="en-US" altLang="zh-TW" dirty="0"/>
              <a:t> is also an Employee, we can make the Employee‘s pointer point to the </a:t>
            </a:r>
            <a:r>
              <a:rPr lang="en-US" altLang="zh-TW" dirty="0" err="1"/>
              <a:t>HourlyEmployee</a:t>
            </a:r>
            <a:endParaRPr lang="en-US" altLang="zh-TW" dirty="0"/>
          </a:p>
          <a:p>
            <a:pPr lvl="1">
              <a:defRPr/>
            </a:pPr>
            <a:r>
              <a:rPr lang="en-US" altLang="zh-TW" i="1" dirty="0">
                <a:cs typeface="+mn-cs"/>
              </a:rPr>
              <a:t>Example</a:t>
            </a:r>
            <a:r>
              <a:rPr lang="en-US" altLang="zh-TW" dirty="0">
                <a:cs typeface="+mn-cs"/>
              </a:rPr>
              <a:t>: </a:t>
            </a:r>
            <a:r>
              <a:rPr lang="en-US" altLang="zh-TW" dirty="0">
                <a:solidFill>
                  <a:srgbClr val="008000"/>
                </a:solidFill>
                <a:cs typeface="+mn-cs"/>
              </a:rPr>
              <a:t>(upcasting)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sz="2000" dirty="0" err="1">
                <a:latin typeface="Arial" pitchFamily="34" charset="0"/>
                <a:cs typeface="Arial" pitchFamily="34" charset="0"/>
              </a:rPr>
              <a:t>HourlyEmployee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 h;</a:t>
            </a:r>
            <a:br>
              <a:rPr lang="en-US" altLang="zh-TW" sz="2000" dirty="0">
                <a:latin typeface="Arial" pitchFamily="34" charset="0"/>
                <a:cs typeface="Arial" pitchFamily="34" charset="0"/>
              </a:rPr>
            </a:br>
            <a:r>
              <a:rPr lang="en-US" altLang="zh-TW" sz="2000" dirty="0">
                <a:latin typeface="Arial" pitchFamily="34" charset="0"/>
                <a:cs typeface="Arial" pitchFamily="34" charset="0"/>
              </a:rPr>
              <a:t>Employee *pe= &amp;h;		// “</a:t>
            </a:r>
            <a:r>
              <a:rPr lang="en-US" altLang="zh-TW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OK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,” </a:t>
            </a:r>
            <a:r>
              <a:rPr lang="en-US" altLang="zh-TW" sz="2000" b="1" dirty="0">
                <a:latin typeface="Arial" pitchFamily="34" charset="0"/>
                <a:cs typeface="Arial" pitchFamily="34" charset="0"/>
              </a:rPr>
              <a:t>public inheritance</a:t>
            </a: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r>
              <a:rPr lang="en-US" altLang="zh-TW" dirty="0"/>
              <a:t>But the inverse conversion (</a:t>
            </a:r>
            <a:r>
              <a:rPr lang="en-US" altLang="zh-TW" dirty="0" err="1"/>
              <a:t>downcasting</a:t>
            </a:r>
            <a:r>
              <a:rPr lang="en-US" altLang="zh-TW" dirty="0"/>
              <a:t>) </a:t>
            </a:r>
            <a:r>
              <a:rPr lang="en-US" altLang="zh-TW" dirty="0">
                <a:solidFill>
                  <a:srgbClr val="C00000"/>
                </a:solidFill>
              </a:rPr>
              <a:t>will cause a damage</a:t>
            </a:r>
            <a:r>
              <a:rPr lang="en-US" altLang="zh-TW" dirty="0"/>
              <a:t> (An Employee is not a </a:t>
            </a:r>
            <a:r>
              <a:rPr lang="en-US" altLang="zh-TW" dirty="0" err="1"/>
              <a:t>HourlyEmployee</a:t>
            </a:r>
            <a:r>
              <a:rPr lang="en-US" altLang="zh-TW" dirty="0"/>
              <a:t> certainly)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>
            <a:extLst>
              <a:ext uri="{FF2B5EF4-FFF2-40B4-BE49-F238E27FC236}">
                <a16:creationId xmlns:a16="http://schemas.microsoft.com/office/drawing/2014/main" id="{9BCF223A-D0AB-4375-9458-9C530718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Access Controls</a:t>
            </a:r>
            <a:endParaRPr lang="zh-TW" altLang="en-US"/>
          </a:p>
        </p:txBody>
      </p:sp>
      <p:sp>
        <p:nvSpPr>
          <p:cNvPr id="12291" name="內容版面配置區 2">
            <a:extLst>
              <a:ext uri="{FF2B5EF4-FFF2-40B4-BE49-F238E27FC236}">
                <a16:creationId xmlns:a16="http://schemas.microsoft.com/office/drawing/2014/main" id="{7DB8D088-0C70-4433-832B-CC49E8FE7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The same </a:t>
            </a:r>
            <a:r>
              <a:rPr lang="en-US" altLang="zh-TW" dirty="0">
                <a:solidFill>
                  <a:srgbClr val="008000"/>
                </a:solidFill>
              </a:rPr>
              <a:t>access control rules</a:t>
            </a:r>
            <a:r>
              <a:rPr lang="en-US" altLang="zh-TW" dirty="0"/>
              <a:t> still apply in a inheritance relationship</a:t>
            </a:r>
          </a:p>
          <a:p>
            <a:pPr lvl="1">
              <a:defRPr/>
            </a:pPr>
            <a:r>
              <a:rPr lang="en-US" altLang="zh-TW" dirty="0"/>
              <a:t>Generally, data member won’t be public (packaging)</a:t>
            </a:r>
          </a:p>
          <a:p>
            <a:pPr lvl="1">
              <a:defRPr/>
            </a:pPr>
            <a:r>
              <a:rPr lang="en-US" altLang="zh-TW" dirty="0"/>
              <a:t>Use interface to access these data members</a:t>
            </a:r>
          </a:p>
          <a:p>
            <a:pPr lvl="2">
              <a:defRPr/>
            </a:pPr>
            <a:r>
              <a:rPr lang="en-US" altLang="zh-TW" i="1" dirty="0"/>
              <a:t>Example</a:t>
            </a:r>
            <a:r>
              <a:rPr lang="en-US" altLang="zh-TW" dirty="0"/>
              <a:t>: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0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HourlyEmployee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::print() </a:t>
            </a:r>
            <a:r>
              <a:rPr lang="en-US" altLang="zh-TW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const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 {</a:t>
            </a:r>
            <a:br>
              <a:rPr lang="en-US" altLang="zh-TW" sz="2000" dirty="0">
                <a:latin typeface="Arial" pitchFamily="34" charset="0"/>
                <a:cs typeface="Arial" pitchFamily="34" charset="0"/>
              </a:rPr>
            </a:br>
            <a:r>
              <a:rPr lang="en-US" altLang="zh-TW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&lt;&lt; “Name is ” &lt;&lt; </a:t>
            </a:r>
            <a:r>
              <a:rPr lang="en-US" altLang="zh-TW" sz="20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getName</a:t>
            </a:r>
            <a:r>
              <a:rPr lang="en-US" altLang="zh-TW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 ) 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&lt;&lt; </a:t>
            </a:r>
            <a:r>
              <a:rPr lang="en-US" altLang="zh-TW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;</a:t>
            </a:r>
            <a:br>
              <a:rPr lang="en-US" altLang="zh-TW" sz="2000" dirty="0">
                <a:latin typeface="Arial" pitchFamily="34" charset="0"/>
                <a:cs typeface="Arial" pitchFamily="34" charset="0"/>
              </a:rPr>
            </a:br>
            <a:r>
              <a:rPr lang="en-US" altLang="zh-TW" sz="2000" dirty="0">
                <a:latin typeface="Arial" pitchFamily="34" charset="0"/>
                <a:cs typeface="Arial" pitchFamily="34" charset="0"/>
              </a:rPr>
              <a:t>	// </a:t>
            </a:r>
            <a:r>
              <a:rPr lang="en-US" altLang="zh-TW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OK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, if </a:t>
            </a:r>
            <a:r>
              <a:rPr lang="en-US" altLang="zh-TW" sz="2000" dirty="0" err="1">
                <a:latin typeface="Arial" pitchFamily="34" charset="0"/>
                <a:cs typeface="Arial" pitchFamily="34" charset="0"/>
              </a:rPr>
              <a:t>getName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( )  is a </a:t>
            </a:r>
            <a:r>
              <a:rPr lang="en-US" altLang="zh-TW" sz="2000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 member </a:t>
            </a:r>
            <a:r>
              <a:rPr lang="en-US" altLang="zh-TW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(interface)</a:t>
            </a:r>
            <a:br>
              <a:rPr lang="en-US" altLang="zh-TW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zh-TW" sz="2000" dirty="0">
                <a:latin typeface="Arial" pitchFamily="34" charset="0"/>
                <a:cs typeface="Arial" pitchFamily="34" charset="0"/>
              </a:rPr>
              <a:t>}</a:t>
            </a:r>
            <a:br>
              <a:rPr lang="en-US" altLang="zh-TW" sz="2000" dirty="0">
                <a:latin typeface="Arial" pitchFamily="34" charset="0"/>
                <a:cs typeface="Arial" pitchFamily="34" charset="0"/>
              </a:rPr>
            </a:br>
            <a:r>
              <a:rPr lang="en-US" altLang="zh-TW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0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HourlyEmployee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::print() </a:t>
            </a:r>
            <a:r>
              <a:rPr lang="en-US" altLang="zh-TW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const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 {</a:t>
            </a:r>
            <a:br>
              <a:rPr lang="en-US" altLang="zh-TW" sz="2000" dirty="0">
                <a:latin typeface="Arial" pitchFamily="34" charset="0"/>
                <a:cs typeface="Arial" pitchFamily="34" charset="0"/>
              </a:rPr>
            </a:br>
            <a:r>
              <a:rPr lang="en-US" altLang="zh-TW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&lt;&lt; “Name is ” &lt;&lt; </a:t>
            </a:r>
            <a:r>
              <a:rPr lang="en-US" altLang="zh-TW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name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&lt;&lt; </a:t>
            </a:r>
            <a:r>
              <a:rPr lang="en-US" altLang="zh-TW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;</a:t>
            </a:r>
            <a:br>
              <a:rPr lang="en-US" altLang="zh-TW" sz="2000" dirty="0">
                <a:latin typeface="Arial" pitchFamily="34" charset="0"/>
                <a:cs typeface="Arial" pitchFamily="34" charset="0"/>
              </a:rPr>
            </a:br>
            <a:r>
              <a:rPr lang="en-US" altLang="zh-TW" sz="2000" dirty="0">
                <a:latin typeface="Arial" pitchFamily="34" charset="0"/>
                <a:cs typeface="Arial" pitchFamily="34" charset="0"/>
              </a:rPr>
              <a:t>	// </a:t>
            </a:r>
            <a:r>
              <a:rPr lang="en-US" altLang="zh-TW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ERROR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, if name is a </a:t>
            </a:r>
            <a:r>
              <a:rPr lang="en-US" altLang="zh-TW" sz="2000" b="1" dirty="0">
                <a:latin typeface="Arial" pitchFamily="34" charset="0"/>
                <a:cs typeface="Arial" pitchFamily="34" charset="0"/>
              </a:rPr>
              <a:t>private</a:t>
            </a:r>
            <a:r>
              <a:rPr lang="en-US" altLang="zh-TW" sz="2000" dirty="0">
                <a:latin typeface="Arial" pitchFamily="34" charset="0"/>
                <a:cs typeface="Arial" pitchFamily="34" charset="0"/>
              </a:rPr>
              <a:t> member</a:t>
            </a:r>
            <a:br>
              <a:rPr lang="en-US" altLang="zh-TW" sz="2000" dirty="0">
                <a:latin typeface="Arial" pitchFamily="34" charset="0"/>
                <a:cs typeface="Arial" pitchFamily="34" charset="0"/>
              </a:rPr>
            </a:br>
            <a:r>
              <a:rPr lang="en-US" altLang="zh-TW" sz="200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4" name="圓角矩形圖說文字 3">
            <a:extLst>
              <a:ext uri="{FF2B5EF4-FFF2-40B4-BE49-F238E27FC236}">
                <a16:creationId xmlns:a16="http://schemas.microsoft.com/office/drawing/2014/main" id="{7DDCCFD7-D636-461C-95A3-3F8A10EB618C}"/>
              </a:ext>
            </a:extLst>
          </p:cNvPr>
          <p:cNvSpPr/>
          <p:nvPr/>
        </p:nvSpPr>
        <p:spPr>
          <a:xfrm>
            <a:off x="5559425" y="4006850"/>
            <a:ext cx="2881313" cy="444500"/>
          </a:xfrm>
          <a:prstGeom prst="wedgeRoundRectCallout">
            <a:avLst>
              <a:gd name="adj1" fmla="val -43456"/>
              <a:gd name="adj2" fmla="val 755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Belongs to </a:t>
            </a:r>
            <a:r>
              <a:rPr lang="en-US" altLang="zh-TW" dirty="0">
                <a:solidFill>
                  <a:srgbClr val="C00000"/>
                </a:solidFill>
              </a:rPr>
              <a:t>Employee::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圓角矩形圖說文字 6">
            <a:extLst>
              <a:ext uri="{FF2B5EF4-FFF2-40B4-BE49-F238E27FC236}">
                <a16:creationId xmlns:a16="http://schemas.microsoft.com/office/drawing/2014/main" id="{768A4776-3812-47F3-BE53-5804DBE260E3}"/>
              </a:ext>
            </a:extLst>
          </p:cNvPr>
          <p:cNvSpPr/>
          <p:nvPr/>
        </p:nvSpPr>
        <p:spPr>
          <a:xfrm>
            <a:off x="5805488" y="5205413"/>
            <a:ext cx="2751137" cy="446087"/>
          </a:xfrm>
          <a:prstGeom prst="wedgeRoundRectCallout">
            <a:avLst>
              <a:gd name="adj1" fmla="val -77925"/>
              <a:gd name="adj2" fmla="val 951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dirty="0"/>
              <a:t>Belongs to </a:t>
            </a:r>
            <a:r>
              <a:rPr lang="en-US" altLang="zh-TW" dirty="0">
                <a:solidFill>
                  <a:srgbClr val="C00000"/>
                </a:solidFill>
              </a:rPr>
              <a:t>Employee::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4_中庸">
  <a:themeElements>
    <a:clrScheme name="4_中庸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7B615"/>
      </a:hlink>
      <a:folHlink>
        <a:srgbClr val="704404"/>
      </a:folHlink>
    </a:clrScheme>
    <a:fontScheme name="4_中庸">
      <a:majorFont>
        <a:latin typeface="Tw Cen MT"/>
        <a:ea typeface="微軟正黑體"/>
        <a:cs typeface=""/>
      </a:majorFont>
      <a:minorFont>
        <a:latin typeface="Tw Cen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中庸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7B615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2_中庸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8769</TotalTime>
  <Words>2510</Words>
  <Application>Microsoft Office PowerPoint</Application>
  <PresentationFormat>如螢幕大小 (4:3)</PresentationFormat>
  <Paragraphs>267</Paragraphs>
  <Slides>22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22</vt:i4>
      </vt:variant>
    </vt:vector>
  </HeadingPairs>
  <TitlesOfParts>
    <vt:vector size="34" baseType="lpstr">
      <vt:lpstr>Arial</vt:lpstr>
      <vt:lpstr>新細明體</vt:lpstr>
      <vt:lpstr>Tw Cen MT</vt:lpstr>
      <vt:lpstr>微軟正黑體</vt:lpstr>
      <vt:lpstr>Wingdings</vt:lpstr>
      <vt:lpstr>Wingdings 2</vt:lpstr>
      <vt:lpstr>Calibri</vt:lpstr>
      <vt:lpstr>Arial Unicode MS</vt:lpstr>
      <vt:lpstr>Shruti</vt:lpstr>
      <vt:lpstr>Times New Roman</vt:lpstr>
      <vt:lpstr>4_中庸</vt:lpstr>
      <vt:lpstr>2_中庸</vt:lpstr>
      <vt:lpstr>         LAB8 Inheritance </vt:lpstr>
      <vt:lpstr>Outline</vt:lpstr>
      <vt:lpstr>Derived Classes (1/3)</vt:lpstr>
      <vt:lpstr>Derived Classes (2/3)</vt:lpstr>
      <vt:lpstr>Derived Classes (3/3)</vt:lpstr>
      <vt:lpstr>Base Class: Employee</vt:lpstr>
      <vt:lpstr>Derived Classes: HourlyEmployee</vt:lpstr>
      <vt:lpstr>Pointer’s Conversion</vt:lpstr>
      <vt:lpstr>Access Controls</vt:lpstr>
      <vt:lpstr>Constructor</vt:lpstr>
      <vt:lpstr>Execution Order of Constructor</vt:lpstr>
      <vt:lpstr>Copy Ctor &amp; Assignment Operator</vt:lpstr>
      <vt:lpstr>Protected Members</vt:lpstr>
      <vt:lpstr>Different Kind of Inheritance </vt:lpstr>
      <vt:lpstr>Is-a vs. Has-a</vt:lpstr>
      <vt:lpstr>Lab9 Exercise</vt:lpstr>
      <vt:lpstr>Lab9 Exercise (Cont.)</vt:lpstr>
      <vt:lpstr>Input1.txt Example</vt:lpstr>
      <vt:lpstr>Input2.txt Example</vt:lpstr>
      <vt:lpstr>Scholarship Rules</vt:lpstr>
      <vt:lpstr>Output Requirement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Lab9 Inheritance</dc:title>
  <dc:creator>skywind Liu</dc:creator>
  <cp:lastModifiedBy>張峻瑋</cp:lastModifiedBy>
  <cp:revision>597</cp:revision>
  <dcterms:created xsi:type="dcterms:W3CDTF">2011-02-26T07:09:34Z</dcterms:created>
  <dcterms:modified xsi:type="dcterms:W3CDTF">2022-05-02T10:28:56Z</dcterms:modified>
</cp:coreProperties>
</file>