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9"/>
  </p:notesMasterIdLst>
  <p:sldIdLst>
    <p:sldId id="256" r:id="rId3"/>
    <p:sldId id="260" r:id="rId4"/>
    <p:sldId id="297" r:id="rId5"/>
    <p:sldId id="261" r:id="rId6"/>
    <p:sldId id="262" r:id="rId7"/>
    <p:sldId id="299" r:id="rId8"/>
    <p:sldId id="298" r:id="rId9"/>
    <p:sldId id="263" r:id="rId10"/>
    <p:sldId id="274" r:id="rId11"/>
    <p:sldId id="300" r:id="rId12"/>
    <p:sldId id="301" r:id="rId13"/>
    <p:sldId id="302" r:id="rId14"/>
    <p:sldId id="264" r:id="rId15"/>
    <p:sldId id="265" r:id="rId16"/>
    <p:sldId id="275" r:id="rId17"/>
    <p:sldId id="273" r:id="rId18"/>
    <p:sldId id="276" r:id="rId19"/>
    <p:sldId id="303" r:id="rId20"/>
    <p:sldId id="269" r:id="rId21"/>
    <p:sldId id="272" r:id="rId22"/>
    <p:sldId id="271" r:id="rId23"/>
    <p:sldId id="277" r:id="rId24"/>
    <p:sldId id="304" r:id="rId25"/>
    <p:sldId id="305" r:id="rId26"/>
    <p:sldId id="306" r:id="rId27"/>
    <p:sldId id="307" r:id="rId28"/>
    <p:sldId id="308" r:id="rId29"/>
    <p:sldId id="309" r:id="rId30"/>
    <p:sldId id="317" r:id="rId31"/>
    <p:sldId id="311" r:id="rId32"/>
    <p:sldId id="312" r:id="rId33"/>
    <p:sldId id="313" r:id="rId34"/>
    <p:sldId id="314" r:id="rId35"/>
    <p:sldId id="315" r:id="rId36"/>
    <p:sldId id="316" r:id="rId37"/>
    <p:sldId id="268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X9GosaaNcq5RM2c5bZRzIgFCW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638688-B348-4FDE-BFCE-1632B4CE8453}">
  <a:tblStyle styleId="{7E638688-B348-4FDE-BFCE-1632B4CE845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2" autoAdjust="0"/>
  </p:normalViewPr>
  <p:slideViewPr>
    <p:cSldViewPr snapToGrid="0"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 smtClean="0"/>
              <a:t>比較要注意的就是 </a:t>
            </a:r>
            <a:r>
              <a:rPr lang="en-US" altLang="zh-TW" sz="1200" dirty="0" smtClean="0"/>
              <a:t>Dereferencing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* 字號</a:t>
            </a: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77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13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77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Push</a:t>
            </a:r>
            <a:r>
              <a:rPr lang="zh-TW" altLang="en-US" dirty="0" smtClean="0"/>
              <a:t>會自動增加</a:t>
            </a:r>
            <a:r>
              <a:rPr lang="en-US" altLang="zh-TW" dirty="0" smtClean="0"/>
              <a:t>capacity</a:t>
            </a:r>
            <a:r>
              <a:rPr lang="zh-TW" altLang="en-US" dirty="0" smtClean="0"/>
              <a:t>，直接用中括號卻不會，需要先</a:t>
            </a:r>
            <a:r>
              <a:rPr lang="en-US" altLang="zh-TW" dirty="0" smtClean="0"/>
              <a:t>resize</a:t>
            </a:r>
            <a:r>
              <a:rPr lang="zh-TW" altLang="en-US" dirty="0" smtClean="0"/>
              <a:t>，所以用</a:t>
            </a:r>
            <a:r>
              <a:rPr lang="en-US" altLang="zh-TW" dirty="0" err="1" smtClean="0"/>
              <a:t>pusshback</a:t>
            </a:r>
            <a:r>
              <a:rPr lang="zh-TW" altLang="en-US" dirty="0" smtClean="0"/>
              <a:t>比較方便</a:t>
            </a:r>
            <a:endParaRPr dirty="0"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0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0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721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39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28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Vector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是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標準程式庫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(STL)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中的一個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，是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標準程式庫中的眾多容器（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）之一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STL</a:t>
            </a:r>
            <a:r>
              <a:rPr lang="zh-TW" altLang="en-US" dirty="0" smtClean="0"/>
              <a:t>由以下三大部分所組成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Container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</a:t>
            </a:r>
            <a:r>
              <a:rPr lang="en-US" altLang="zh-TW" dirty="0" smtClean="0"/>
              <a:t>)</a:t>
            </a:r>
            <a:r>
              <a:rPr lang="en-US" dirty="0" smtClean="0"/>
              <a:t>: </a:t>
            </a:r>
            <a:r>
              <a:rPr lang="zh-TW" altLang="en-US" dirty="0"/>
              <a:t>可以存放特定型別的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 smtClean="0"/>
              <a:t>Iterator (</a:t>
            </a:r>
            <a:r>
              <a:rPr lang="zh-TW" altLang="en-US" dirty="0" smtClean="0"/>
              <a:t>抽象指標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指向容器內物件的一種</a:t>
            </a:r>
            <a:r>
              <a:rPr lang="en-US" altLang="zh-TW" dirty="0" smtClean="0"/>
              <a:t>pointer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Algorithm: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</a:t>
            </a:r>
            <a:r>
              <a:rPr lang="zh-TW" altLang="en-US" dirty="0" smtClean="0"/>
              <a:t>像是常用的 </a:t>
            </a:r>
            <a:r>
              <a:rPr lang="en-US" altLang="zh-TW" dirty="0" smtClean="0"/>
              <a:t>sort find </a:t>
            </a:r>
            <a:r>
              <a:rPr lang="zh-TW" altLang="en-US" dirty="0" smtClean="0"/>
              <a:t> 需要</a:t>
            </a:r>
            <a:r>
              <a:rPr lang="en-US" altLang="zh-TW" dirty="0" smtClean="0"/>
              <a:t>#include 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187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207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599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136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333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040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331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271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61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60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可視為會自動擴展容量的陣列，也</a:t>
            </a:r>
            <a:r>
              <a:rPr lang="zh-TW" altLang="en-US" dirty="0" smtClean="0"/>
              <a:t>可以看做是一種強化版的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，支援一些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不能輕鬆完成的</a:t>
            </a:r>
            <a:r>
              <a:rPr lang="en-US" altLang="zh-TW" dirty="0" smtClean="0"/>
              <a:t>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容器均有提供 </a:t>
            </a:r>
            <a:r>
              <a:rPr lang="en-US" altLang="zh-TW" dirty="0" smtClean="0"/>
              <a:t>begin( ) , end( ) </a:t>
            </a:r>
            <a:r>
              <a:rPr lang="zh-TW" altLang="en-US" dirty="0" smtClean="0"/>
              <a:t>成員函數，讓使用 者取得容器的第一個元素的位址與最後一個元素後 一個的位址</a:t>
            </a: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58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420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049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5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558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052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190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向量元素從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開始索引</a:t>
            </a:r>
            <a:endParaRPr lang="en-US" altLang="zh-TW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operator[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] </a:t>
            </a:r>
            <a:endParaRPr dirty="0"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在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鐘用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[]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並不會進行邊界檢查，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可能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會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Segmentation Fault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。以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at()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存取會做陣列邊界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檢查。撰寫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較嚴謹的程式時可以用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</a:t>
            </a:r>
            <a:endParaRPr dirty="0"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68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容量 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(capacity) :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是這個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vector 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目前可容納的最大元素個數。這個方法與記憶體的配置有關。可以用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reserve()</a:t>
            </a:r>
            <a:endParaRPr lang="zh-TW" alt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長度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(size) :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是實際儲存了元素的空間大小。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capacity 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永遠不小於 </a:t>
            </a:r>
            <a:r>
              <a:rPr lang="en-US" altLang="zh-TW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4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Iterator</a:t>
            </a:r>
            <a:r>
              <a:rPr lang="zh-TW" altLang="en-US" b="1" dirty="0" smtClean="0"/>
              <a:t> 的作用跟</a:t>
            </a:r>
            <a:r>
              <a:rPr lang="en-US" altLang="zh-TW" b="1" dirty="0" smtClean="0"/>
              <a:t>pointer</a:t>
            </a:r>
            <a:r>
              <a:rPr lang="zh-TW" altLang="en-US" b="1" dirty="0" smtClean="0"/>
              <a:t>很像，是可以用來當容器內的指標，以</a:t>
            </a:r>
            <a:r>
              <a:rPr lang="en-US" altLang="zh-TW" b="1" dirty="0" smtClean="0"/>
              <a:t>address</a:t>
            </a:r>
            <a:r>
              <a:rPr lang="zh-TW" altLang="en-US" b="1" dirty="0" smtClean="0"/>
              <a:t>儲存</a:t>
            </a:r>
            <a:endParaRPr lang="en-US" altLang="zh-TW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這是他宣告的方式 跟</a:t>
            </a:r>
            <a:r>
              <a:rPr lang="en-US" altLang="zh-TW" dirty="0" err="1" smtClean="0"/>
              <a:t>vecto</a:t>
            </a:r>
            <a:r>
              <a:rPr lang="zh-TW" altLang="en-US" dirty="0" smtClean="0"/>
              <a:t>一樣的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並加上 </a:t>
            </a:r>
            <a:r>
              <a:rPr lang="en-US" altLang="zh-TW" dirty="0" smtClean="0"/>
              <a:t>:: iterator</a:t>
            </a: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 rot="5400000">
            <a:off x="2365345" y="-152497"/>
            <a:ext cx="4648006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swa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835696" y="4038600"/>
            <a:ext cx="700350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59"/>
              <a:buFont typeface="Twentieth Century"/>
              <a:buNone/>
            </a:pPr>
            <a:r>
              <a:rPr lang="en-US" sz="3959" b="1" dirty="0"/>
              <a:t>LAB 1</a:t>
            </a:r>
            <a:r>
              <a:rPr lang="en-US" altLang="zh-TW" sz="3959" b="1" dirty="0"/>
              <a:t>0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3959" dirty="0"/>
              <a:t/>
            </a:r>
            <a:br>
              <a:rPr lang="en-US" sz="3959" dirty="0"/>
            </a:br>
            <a:r>
              <a:rPr lang="en-US" sz="3959" b="1" dirty="0"/>
              <a:t>VECTOR</a:t>
            </a:r>
            <a:endParaRPr sz="3959" b="1"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dirty="0" smtClean="0"/>
              <a:t>202</a:t>
            </a:r>
            <a:r>
              <a:rPr lang="en-US" altLang="zh-TW" dirty="0" smtClean="0"/>
              <a:t>2</a:t>
            </a:r>
            <a:r>
              <a:rPr lang="en-US" dirty="0" smtClean="0"/>
              <a:t>/</a:t>
            </a:r>
            <a:r>
              <a:rPr lang="en-US" altLang="zh-TW" dirty="0" smtClean="0"/>
              <a:t>5</a:t>
            </a:r>
            <a:r>
              <a:rPr lang="en-US" dirty="0" smtClean="0"/>
              <a:t>/</a:t>
            </a:r>
            <a:r>
              <a:rPr lang="en-US" altLang="zh-TW" dirty="0" smtClean="0"/>
              <a:t>16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Basic Iterator Operations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41867" y="1699307"/>
            <a:ext cx="8860265" cy="5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>
                <a:solidFill>
                  <a:srgbClr val="FF0000"/>
                </a:solidFill>
              </a:rPr>
              <a:t>++</a:t>
            </a:r>
            <a:r>
              <a:rPr lang="en-US" altLang="zh-TW" sz="2800" dirty="0"/>
              <a:t> (pre- and postfix)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advance to the next data item</a:t>
            </a: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>
                <a:solidFill>
                  <a:srgbClr val="FF0000"/>
                </a:solidFill>
              </a:rPr>
              <a:t>--</a:t>
            </a:r>
            <a:r>
              <a:rPr lang="en-US" altLang="zh-TW" sz="2800" dirty="0"/>
              <a:t> (pre- and postfix)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moves to previous data item</a:t>
            </a: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>
                <a:solidFill>
                  <a:srgbClr val="FF0000"/>
                </a:solidFill>
              </a:rPr>
              <a:t>== </a:t>
            </a:r>
            <a:r>
              <a:rPr lang="en-US" altLang="zh-TW" sz="2800" dirty="0"/>
              <a:t>and </a:t>
            </a:r>
            <a:r>
              <a:rPr lang="en-US" altLang="zh-TW" sz="2800" dirty="0">
                <a:solidFill>
                  <a:srgbClr val="FF0000"/>
                </a:solidFill>
              </a:rPr>
              <a:t>!=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test whether two iterators point to the same data item</a:t>
            </a: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zh-TW" altLang="en-US" sz="2800" dirty="0">
                <a:solidFill>
                  <a:srgbClr val="FF0000"/>
                </a:solidFill>
              </a:rPr>
              <a:t>*</a:t>
            </a:r>
            <a:r>
              <a:rPr lang="en-US" altLang="zh-TW" sz="2800" dirty="0"/>
              <a:t> dereferencing operator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provides data item access </a:t>
            </a: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 err="1"/>
              <a:t>c.begin</a:t>
            </a:r>
            <a:r>
              <a:rPr lang="en-US" altLang="zh-TW" sz="2800" dirty="0"/>
              <a:t>( ) 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returns an iterator pointing to the first element of container </a:t>
            </a:r>
            <a:r>
              <a:rPr lang="en-US" altLang="zh-TW" sz="2400" dirty="0" smtClean="0"/>
              <a:t>“c”</a:t>
            </a:r>
            <a:endParaRPr lang="en-US" altLang="zh-TW" sz="2200" dirty="0">
              <a:latin typeface="Calibri"/>
              <a:ea typeface="Courier New"/>
              <a:cs typeface="Calibri"/>
              <a:sym typeface="Calibri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 err="1"/>
              <a:t>c.end</a:t>
            </a:r>
            <a:r>
              <a:rPr lang="en-US" altLang="zh-TW" sz="2800" dirty="0"/>
              <a:t>( )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returns an iterator pointing past the last element of container </a:t>
            </a:r>
            <a:r>
              <a:rPr lang="en-US" altLang="zh-TW" sz="2400" dirty="0" smtClean="0"/>
              <a:t>“c”</a:t>
            </a:r>
            <a:endParaRPr lang="en-US" altLang="zh-TW" sz="2500" dirty="0"/>
          </a:p>
          <a:p>
            <a:pPr marL="777240" lvl="1" indent="-320040">
              <a:spcBef>
                <a:spcPts val="0"/>
              </a:spcBef>
              <a:buSzPts val="1500"/>
            </a:pPr>
            <a:endParaRPr lang="en-US" altLang="zh-TW" sz="2200" dirty="0"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10" name="Google Shape;159;p5">
            <a:extLst>
              <a:ext uri="{FF2B5EF4-FFF2-40B4-BE49-F238E27FC236}">
                <a16:creationId xmlns:a16="http://schemas.microsoft.com/office/drawing/2014/main" id="{35B3D0C2-4FE5-471E-9425-E16BD6B0E9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446" y="1626833"/>
            <a:ext cx="3799554" cy="1729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Basic Iterator Operations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41867" y="1699307"/>
            <a:ext cx="8860265" cy="5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77240" lvl="1" indent="-320040">
              <a:spcBef>
                <a:spcPts val="0"/>
              </a:spcBef>
              <a:buSzPts val="1500"/>
            </a:pPr>
            <a:endParaRPr lang="en-US" altLang="zh-TW" sz="2200" dirty="0"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F4E3A3-24B9-4100-968C-2EB6655C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" y="2252191"/>
            <a:ext cx="6632769" cy="41079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2BF1D4-3AA6-4B3D-97BB-3C0B0CB87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112"/>
          <a:stretch/>
        </p:blipFill>
        <p:spPr>
          <a:xfrm>
            <a:off x="7502394" y="3711342"/>
            <a:ext cx="1063970" cy="15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Example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41867" y="1699307"/>
            <a:ext cx="8860265" cy="43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77240" lvl="1" indent="-320040">
              <a:spcBef>
                <a:spcPts val="0"/>
              </a:spcBef>
              <a:buSzPts val="1500"/>
            </a:pPr>
            <a:endParaRPr lang="en-US" altLang="zh-TW" sz="2200" dirty="0"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9B0619-5D52-4395-952A-A39F219D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4" y="1589434"/>
            <a:ext cx="4804024" cy="516511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954AE7A-9299-45DE-AB38-B303ECA9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154" y="2511386"/>
            <a:ext cx="2561165" cy="296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Add value to vector</a:t>
            </a:r>
            <a:endParaRPr b="1" dirty="0"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678783" y="1650781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push_back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(automatically extend capacity if it’s not enough)</a:t>
            </a:r>
            <a:endParaRPr dirty="0"/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SzPts val="182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158750" algn="l" rtl="0">
              <a:spcBef>
                <a:spcPts val="550"/>
              </a:spcBef>
              <a:spcAft>
                <a:spcPts val="0"/>
              </a:spcAft>
              <a:buSzPts val="182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1" indent="0" algn="l" rtl="0">
              <a:spcBef>
                <a:spcPts val="550"/>
              </a:spcBef>
              <a:spcAft>
                <a:spcPts val="0"/>
              </a:spcAft>
              <a:buSzPts val="182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Directly assign (will not automatically extend capacity )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32" y="2132062"/>
            <a:ext cx="2389823" cy="1337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3718630" y="2454605"/>
            <a:ext cx="47237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for loop, v contains: </a:t>
            </a:r>
            <a:r>
              <a:rPr lang="en-US" sz="22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5 4 3 2 1</a:t>
            </a:r>
            <a:endParaRPr sz="22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3760802" y="4170784"/>
            <a:ext cx="3600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wrong! Initial size is 0,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need to resize capacity first.</a:t>
            </a:r>
            <a:endParaRPr sz="22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129" y="3950653"/>
            <a:ext cx="2389823" cy="120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867" y="5268790"/>
            <a:ext cx="2389823" cy="141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/>
          <p:nvPr/>
        </p:nvSpPr>
        <p:spPr>
          <a:xfrm>
            <a:off x="1097861" y="5490599"/>
            <a:ext cx="1152128" cy="2489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3708774" y="5606855"/>
            <a:ext cx="47237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for loop, v contains: </a:t>
            </a:r>
            <a:r>
              <a:rPr lang="en-US" sz="22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0 1 2 3 4</a:t>
            </a:r>
            <a:endParaRPr sz="22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sym typeface="Arial"/>
              </a:rPr>
              <a:t>Go through whole vector(1/2)</a:t>
            </a:r>
            <a:endParaRPr b="1" dirty="0">
              <a:sym typeface="Arial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2028825"/>
            <a:ext cx="62674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4689348" y="4653136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0 1 2 3 4</a:t>
            </a:r>
            <a:endParaRPr sz="20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4197992" y="3921125"/>
            <a:ext cx="1682852" cy="39737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2627784" y="4653136"/>
            <a:ext cx="720080" cy="40011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1EA9C4-1504-4409-A7A8-345A62AD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39" y="2065145"/>
            <a:ext cx="6935321" cy="2270492"/>
          </a:xfrm>
          <a:prstGeom prst="rect">
            <a:avLst/>
          </a:prstGeom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sym typeface="Arial"/>
              </a:rPr>
              <a:t>Go through whole vector(2/2)</a:t>
            </a:r>
            <a:endParaRPr b="1" dirty="0"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3347864" y="3488924"/>
            <a:ext cx="620454" cy="3374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2450230" y="3028890"/>
            <a:ext cx="1961972" cy="40011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7F26EA-D259-4298-B9D2-453405868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4924390"/>
            <a:ext cx="2517779" cy="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51F4546-D43A-484D-AE72-04635460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1" y="1962596"/>
            <a:ext cx="6418778" cy="3381761"/>
          </a:xfrm>
          <a:prstGeom prst="rect">
            <a:avLst/>
          </a:prstGeom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altLang="zh-TW" sz="3600" b="1" dirty="0"/>
              <a:t>Insert value to vector at specific position</a:t>
            </a:r>
            <a:endParaRPr sz="3600" b="1" dirty="0"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896058" y="3028890"/>
            <a:ext cx="13101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Position </a:t>
            </a:r>
            <a:endParaRPr sz="20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6A7501A-79E7-44BD-91A1-2131E5AA3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235" b="26619"/>
          <a:stretch/>
        </p:blipFill>
        <p:spPr>
          <a:xfrm>
            <a:off x="3255404" y="5628954"/>
            <a:ext cx="3201363" cy="5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95D3B9-BDF6-47C8-B59E-160E8106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80" y="2138550"/>
            <a:ext cx="5989517" cy="3141082"/>
          </a:xfrm>
          <a:prstGeom prst="rect">
            <a:avLst/>
          </a:prstGeom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altLang="zh-TW" sz="3600" b="1" dirty="0"/>
              <a:t>Delete value to vector at specific position</a:t>
            </a:r>
            <a:endParaRPr sz="3600" b="1" dirty="0"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3641782" y="3339608"/>
            <a:ext cx="12228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Position </a:t>
            </a:r>
            <a:endParaRPr sz="20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761DC-F51C-4304-ADBF-9105968E5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65" y="5606173"/>
            <a:ext cx="1778424" cy="5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Lab Exercise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352179" y="1258824"/>
            <a:ext cx="8860265" cy="563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4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 game </a:t>
            </a:r>
            <a:r>
              <a:rPr lang="zh-TW" alt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消消樂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will be conducted</a:t>
            </a: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 set of </a:t>
            </a:r>
            <a:r>
              <a:rPr lang="en-US" altLang="zh-TW" sz="24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letters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will be given in Range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: </a:t>
            </a:r>
            <a:r>
              <a:rPr lang="en-US" altLang="zh-TW" sz="24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 ~ Z</a:t>
            </a: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 first letter will be deleted if there exist </a:t>
            </a:r>
            <a:r>
              <a:rPr lang="en-US" altLang="zh-TW" sz="24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closest same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letter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Both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two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letters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will be deleted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latin typeface="Bookman Old Style" panose="02050604050505020204" pitchFamily="18" charset="0"/>
              </a:rPr>
              <a:t>Start from the </a:t>
            </a:r>
            <a:r>
              <a:rPr lang="en-US" altLang="zh-TW" sz="2400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Begining</a:t>
            </a:r>
            <a:endParaRPr lang="en-US" altLang="zh-TW" sz="2400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If you cannot find the same letter, move to second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letter</a:t>
            </a:r>
            <a:endParaRPr lang="en-US" altLang="zh-TW" sz="2400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Keep doing until you </a:t>
            </a:r>
            <a:r>
              <a:rPr lang="en-US" altLang="zh-TW" sz="2400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canot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find any same letter in set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Return</a:t>
            </a:r>
            <a:r>
              <a:rPr lang="zh-TW" alt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</a:t>
            </a:r>
            <a:r>
              <a:rPr lang="zh-TW" alt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rest</a:t>
            </a:r>
            <a:r>
              <a:rPr lang="zh-TW" alt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of</a:t>
            </a:r>
            <a:r>
              <a:rPr lang="zh-TW" alt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letter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 (</a:t>
            </a:r>
            <a:r>
              <a:rPr lang="en-US" altLang="zh-TW" sz="24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keep original order</a:t>
            </a:r>
            <a:r>
              <a:rPr lang="en-US" altLang="zh-TW" sz="2400" dirty="0" smtClean="0">
                <a:latin typeface="Bookman Old Style" panose="02050604050505020204" pitchFamily="18" charset="0"/>
              </a:rPr>
              <a:t>)</a:t>
            </a:r>
            <a:endParaRPr lang="en-US" altLang="zh-TW" sz="2400" dirty="0" smtClean="0">
              <a:latin typeface="Bookman Old Style" panose="02050604050505020204" pitchFamily="18" charset="0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 smtClean="0">
                <a:latin typeface="Bookman Old Style" panose="02050604050505020204" pitchFamily="18" charset="0"/>
              </a:rPr>
              <a:t>Then sorting the rest number </a:t>
            </a:r>
            <a:r>
              <a:rPr lang="en-US" altLang="zh-TW" sz="24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 ascending order </a:t>
            </a:r>
          </a:p>
          <a:p>
            <a:pPr marL="777240" lvl="1" indent="-320040">
              <a:spcBef>
                <a:spcPts val="0"/>
              </a:spcBef>
              <a:buSzPts val="1500"/>
            </a:pPr>
            <a:endParaRPr lang="en-US" altLang="zh-TW" sz="2200" dirty="0"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5683393"/>
            <a:ext cx="6915396" cy="9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Problem Formulation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32376" y="1704514"/>
            <a:ext cx="8814773" cy="462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Given: a file contains </a:t>
            </a:r>
            <a:r>
              <a:rPr lang="en-US" altLang="zh-TW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letters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Purpose: find the non-repeat set of letters and sort it</a:t>
            </a:r>
            <a:endParaRPr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print out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the result in </a:t>
            </a:r>
            <a:r>
              <a:rPr lang="en-US" sz="2400" dirty="0">
                <a:solidFill>
                  <a:srgbClr val="0070C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original order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and in </a:t>
            </a:r>
            <a:r>
              <a:rPr lang="en-US" altLang="zh-TW" sz="2400" dirty="0">
                <a:solidFill>
                  <a:srgbClr val="0070C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ascending order</a:t>
            </a:r>
            <a:r>
              <a:rPr lang="en-US" sz="2400" dirty="0">
                <a:solidFill>
                  <a:srgbClr val="0070C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endParaRPr lang="en-US" altLang="zh-TW" sz="2400" dirty="0">
              <a:solidFill>
                <a:srgbClr val="0070C0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Limitation</a:t>
            </a:r>
          </a:p>
          <a:p>
            <a:pPr marL="457200" lvl="4" indent="-457200">
              <a:spcBef>
                <a:spcPts val="700"/>
              </a:spcBef>
              <a:buClr>
                <a:schemeClr val="accent2"/>
              </a:buClr>
              <a:buSzPts val="1320"/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solidFill>
                  <a:schemeClr val="tx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You need to use </a:t>
            </a:r>
            <a:r>
              <a:rPr lang="en-US" altLang="zh-TW" sz="2400" dirty="0">
                <a:solidFill>
                  <a:srgbClr val="0070C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vector</a:t>
            </a:r>
          </a:p>
          <a:p>
            <a:pPr marL="457200" lvl="4" indent="-457200">
              <a:spcBef>
                <a:spcPts val="700"/>
              </a:spcBef>
              <a:buClr>
                <a:schemeClr val="accent2"/>
              </a:buClr>
              <a:buSzPts val="1320"/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solidFill>
                  <a:schemeClr val="tx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You need to 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only</a:t>
            </a:r>
            <a:r>
              <a:rPr lang="en-US" altLang="zh-TW" sz="2400" dirty="0">
                <a:solidFill>
                  <a:schemeClr val="tx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use </a:t>
            </a:r>
            <a:r>
              <a:rPr lang="en-US" altLang="zh-TW" sz="2400" dirty="0">
                <a:solidFill>
                  <a:srgbClr val="0070C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iterator</a:t>
            </a:r>
            <a:r>
              <a:rPr lang="en-US" altLang="zh-TW" sz="2400" dirty="0">
                <a:solidFill>
                  <a:schemeClr val="tx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to access element in vector</a:t>
            </a:r>
          </a:p>
          <a:p>
            <a:pPr marL="457200" lvl="4" indent="-457200">
              <a:spcBef>
                <a:spcPts val="700"/>
              </a:spcBef>
              <a:buClr>
                <a:schemeClr val="accent2"/>
              </a:buClr>
              <a:buSzPts val="1320"/>
              <a:buFont typeface="Wingdings" panose="05000000000000000000" pitchFamily="2" charset="2"/>
              <a:buAutoNum type="circleNumWdWhitePlain"/>
            </a:pP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 ] is NOT available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in this Lab!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1EA9C4-1504-4409-A7A8-345A62AD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4" y="5534534"/>
            <a:ext cx="3591485" cy="1175784"/>
          </a:xfrm>
          <a:prstGeom prst="rect">
            <a:avLst/>
          </a:prstGeom>
        </p:spPr>
      </p:pic>
      <p:pic>
        <p:nvPicPr>
          <p:cNvPr id="5" name="Google Shape;201;p10"/>
          <p:cNvPicPr preferRelativeResize="0"/>
          <p:nvPr/>
        </p:nvPicPr>
        <p:blipFill rotWithShape="1">
          <a:blip r:embed="rId4">
            <a:alphaModFix/>
          </a:blip>
          <a:srcRect t="51085" r="5623" b="7844"/>
          <a:stretch/>
        </p:blipFill>
        <p:spPr>
          <a:xfrm>
            <a:off x="4539762" y="5916415"/>
            <a:ext cx="3648075" cy="765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線接點 2"/>
          <p:cNvCxnSpPr/>
          <p:nvPr/>
        </p:nvCxnSpPr>
        <p:spPr>
          <a:xfrm>
            <a:off x="5112542" y="5686425"/>
            <a:ext cx="3040064" cy="1023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5112542" y="5683517"/>
            <a:ext cx="2955133" cy="998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/>
              <a:t>STL: Standard </a:t>
            </a:r>
            <a:r>
              <a:rPr lang="en-US" altLang="zh-TW" dirty="0">
                <a:solidFill>
                  <a:srgbClr val="FF0000"/>
                </a:solidFill>
              </a:rPr>
              <a:t>Template</a:t>
            </a:r>
            <a:r>
              <a:rPr lang="en-US" altLang="zh-TW" dirty="0"/>
              <a:t> Library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612648" y="1700808"/>
            <a:ext cx="815340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b="1" dirty="0"/>
              <a:t>Containers</a:t>
            </a:r>
            <a:r>
              <a:rPr lang="en-US" altLang="zh-TW" sz="2800" dirty="0"/>
              <a:t>: hold objects, all of a specified type</a:t>
            </a: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800" dirty="0"/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b="1" dirty="0"/>
              <a:t>Iterators</a:t>
            </a:r>
            <a:r>
              <a:rPr lang="en-US" altLang="zh-TW" sz="2800" dirty="0"/>
              <a:t>: a generic pointer to access objects in containers</a:t>
            </a: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800" dirty="0"/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b="1" dirty="0" smtClean="0"/>
              <a:t>Algorithms</a:t>
            </a:r>
            <a:r>
              <a:rPr lang="en-US" altLang="zh-TW" sz="2800" dirty="0"/>
              <a:t>: act on objects in containers</a:t>
            </a:r>
            <a:endParaRPr lang="en-US" altLang="zh-TW" sz="2800" dirty="0">
              <a:sym typeface="Courier New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800" dirty="0">
              <a:latin typeface="Courier New"/>
              <a:cs typeface="Courier New"/>
              <a:sym typeface="Courier New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>
                <a:solidFill>
                  <a:srgbClr val="0070C0"/>
                </a:solidFill>
              </a:rPr>
              <a:t>Save you a lot of efforts to use those common data structures or algorithms</a:t>
            </a:r>
            <a:endParaRPr lang="en-US" altLang="zh-TW" sz="2800" dirty="0">
              <a:solidFill>
                <a:srgbClr val="0070C0"/>
              </a:solidFill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Lab </a:t>
            </a:r>
            <a:r>
              <a:rPr lang="en-US" b="1" dirty="0"/>
              <a:t>Exercise – Input file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1047" y="1767915"/>
            <a:ext cx="8860704" cy="500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8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Given an list of letters</a:t>
            </a:r>
            <a:endParaRPr sz="28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altLang="zh-TW" sz="28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All the </a:t>
            </a:r>
            <a:r>
              <a:rPr lang="en-US" altLang="zh-TW" sz="32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letters</a:t>
            </a:r>
            <a:r>
              <a:rPr lang="en-US" altLang="zh-TW" sz="28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are </a:t>
            </a:r>
            <a:r>
              <a:rPr lang="en-US" altLang="zh-TW" sz="2800" dirty="0">
                <a:solidFill>
                  <a:srgbClr val="FF000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in</a:t>
            </a:r>
            <a:r>
              <a:rPr lang="en-US" altLang="zh-TW" sz="2800" dirty="0">
                <a:solidFill>
                  <a:srgbClr val="FF0000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upper case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altLang="zh-TW" sz="2000" dirty="0">
              <a:solidFill>
                <a:srgbClr val="FF0000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1767915"/>
            <a:ext cx="809678" cy="48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" y="2780612"/>
            <a:ext cx="6477320" cy="762037"/>
          </a:xfrm>
          <a:prstGeom prst="rect">
            <a:avLst/>
          </a:prstGeom>
        </p:spPr>
      </p:pic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307848" y="162163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Execution result</a:t>
            </a:r>
            <a:endParaRPr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C96896-D5BA-4122-A304-6B50FEE59091}"/>
              </a:ext>
            </a:extLst>
          </p:cNvPr>
          <p:cNvSpPr/>
          <p:nvPr/>
        </p:nvSpPr>
        <p:spPr>
          <a:xfrm>
            <a:off x="1353783" y="1633435"/>
            <a:ext cx="7276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buSzPts val="1740"/>
            </a:pPr>
            <a:r>
              <a:rPr lang="en-US" altLang="zh-TW" sz="2400" dirty="0">
                <a:solidFill>
                  <a:srgbClr val="FF0000"/>
                </a:solidFill>
              </a:rPr>
              <a:t>You should exactly follow in the output format!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3F5FFB-D420-4E72-923E-106B9DEC87E6}"/>
              </a:ext>
            </a:extLst>
          </p:cNvPr>
          <p:cNvSpPr/>
          <p:nvPr/>
        </p:nvSpPr>
        <p:spPr>
          <a:xfrm>
            <a:off x="108150" y="2798827"/>
            <a:ext cx="1285644" cy="725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AC6031-D8F8-4FC1-BF9C-93EC655E1351}"/>
              </a:ext>
            </a:extLst>
          </p:cNvPr>
          <p:cNvSpPr/>
          <p:nvPr/>
        </p:nvSpPr>
        <p:spPr>
          <a:xfrm>
            <a:off x="4991853" y="2112261"/>
            <a:ext cx="2309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0" indent="-320040">
              <a:buSzPts val="1740"/>
            </a:pPr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space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here!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CB1F8A3-9CEC-44F0-AFEF-A4B567079B6A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 flipV="1">
            <a:off x="1393795" y="2343093"/>
            <a:ext cx="3598059" cy="81853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CDE3217A-4C1E-4452-A9B3-DE335988AD92}"/>
              </a:ext>
            </a:extLst>
          </p:cNvPr>
          <p:cNvCxnSpPr>
            <a:stCxn id="3" idx="1"/>
            <a:endCxn id="5" idx="0"/>
          </p:cNvCxnSpPr>
          <p:nvPr/>
        </p:nvCxnSpPr>
        <p:spPr>
          <a:xfrm rot="10800000" flipV="1">
            <a:off x="750973" y="1864267"/>
            <a:ext cx="602811" cy="93455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71500" y="4114800"/>
            <a:ext cx="70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Hint : you can use 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959" y="4228161"/>
            <a:ext cx="3194754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A N A C B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C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A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A O</a:t>
            </a: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8EADDC5-DAE1-4C5A-9563-5D5B12DBF35D}"/>
              </a:ext>
            </a:extLst>
          </p:cNvPr>
          <p:cNvSpPr/>
          <p:nvPr/>
        </p:nvSpPr>
        <p:spPr>
          <a:xfrm>
            <a:off x="1318334" y="3045274"/>
            <a:ext cx="381740" cy="394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829771E-0E8F-427A-8F42-86589D67B54D}"/>
              </a:ext>
            </a:extLst>
          </p:cNvPr>
          <p:cNvSpPr/>
          <p:nvPr/>
        </p:nvSpPr>
        <p:spPr>
          <a:xfrm>
            <a:off x="1959005" y="3046750"/>
            <a:ext cx="381740" cy="394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7191B1B3-4E58-4736-A171-C54959C20E7B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>
            <a:off x="1828801" y="2725677"/>
            <a:ext cx="1476" cy="640671"/>
          </a:xfrm>
          <a:prstGeom prst="bentConnector3">
            <a:avLst>
              <a:gd name="adj1" fmla="val -1548780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C B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C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A Y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A O</a:t>
            </a: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8EADDC5-DAE1-4C5A-9563-5D5B12DBF35D}"/>
              </a:ext>
            </a:extLst>
          </p:cNvPr>
          <p:cNvSpPr/>
          <p:nvPr/>
        </p:nvSpPr>
        <p:spPr>
          <a:xfrm>
            <a:off x="1318334" y="3045274"/>
            <a:ext cx="381740" cy="394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19199" y="232410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letter</a:t>
            </a:r>
            <a:endParaRPr lang="zh-TW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C B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C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A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A O</a:t>
            </a: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8EADDC5-DAE1-4C5A-9563-5D5B12DBF35D}"/>
              </a:ext>
            </a:extLst>
          </p:cNvPr>
          <p:cNvSpPr/>
          <p:nvPr/>
        </p:nvSpPr>
        <p:spPr>
          <a:xfrm>
            <a:off x="1673440" y="3025300"/>
            <a:ext cx="381740" cy="394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1033D84-7D3D-4CFB-8777-79293FAE180A}"/>
              </a:ext>
            </a:extLst>
          </p:cNvPr>
          <p:cNvSpPr/>
          <p:nvPr/>
        </p:nvSpPr>
        <p:spPr>
          <a:xfrm>
            <a:off x="2615953" y="3025300"/>
            <a:ext cx="381740" cy="394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24151E23-C971-4E2D-A7D1-F994D012EF58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5400000" flipH="1" flipV="1">
            <a:off x="2335566" y="2554044"/>
            <a:ext cx="12700" cy="94251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B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C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A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A O</a:t>
            </a: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1695633" y="2992009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041862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16200000" flipH="1">
            <a:off x="2035204" y="2825553"/>
            <a:ext cx="13316" cy="346229"/>
          </a:xfrm>
          <a:prstGeom prst="bentConnector3">
            <a:avLst>
              <a:gd name="adj1" fmla="val -1716732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C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A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A O</a:t>
            </a: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1695633" y="2992009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041862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16200000" flipH="1">
            <a:off x="2035204" y="2825553"/>
            <a:ext cx="13316" cy="346229"/>
          </a:xfrm>
          <a:prstGeom prst="bentConnector3">
            <a:avLst>
              <a:gd name="adj1" fmla="val -1716732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A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A O</a:t>
            </a: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1695633" y="2992009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4634141" y="2992008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5400000" flipH="1" flipV="1">
            <a:off x="3338002" y="1522755"/>
            <a:ext cx="1" cy="2938508"/>
          </a:xfrm>
          <a:prstGeom prst="bentConnector3">
            <a:avLst>
              <a:gd name="adj1" fmla="val 228601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1695633" y="2992009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1695632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16200000" flipH="1" flipV="1">
            <a:off x="1862090" y="2998666"/>
            <a:ext cx="13316" cy="1"/>
          </a:xfrm>
          <a:prstGeom prst="bentConnector3">
            <a:avLst>
              <a:gd name="adj1" fmla="val -1716732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162049" y="213360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letter</a:t>
            </a:r>
            <a:endParaRPr lang="zh-TW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020732" y="3033067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/>
          <p:nvPr/>
        </p:nvCxnSpPr>
        <p:spPr>
          <a:xfrm rot="16200000" flipH="1" flipV="1">
            <a:off x="2198559" y="2998667"/>
            <a:ext cx="13316" cy="1"/>
          </a:xfrm>
          <a:prstGeom prst="bentConnector3">
            <a:avLst>
              <a:gd name="adj1" fmla="val -1716732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352549" y="2314575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letter</a:t>
            </a:r>
            <a:endParaRPr lang="zh-TW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Introduction to vector (1/4)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612648" y="1700808"/>
            <a:ext cx="815340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500"/>
              <a:buChar char="◻"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in STL can be seen as an enhanced array which can </a:t>
            </a:r>
            <a:r>
              <a:rPr lang="en-US" sz="25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its capacity automatically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, and it also supports some operations that array can’t easily accomplish.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#include&lt;vector&gt;</a:t>
            </a:r>
            <a:endParaRPr sz="2000"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wentieth Century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20040" lvl="0" indent="-209550" algn="l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260" y="3429000"/>
            <a:ext cx="6077019" cy="31994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5464525" y="6002110"/>
            <a:ext cx="36548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 an iterator which points to the </a:t>
            </a:r>
            <a:r>
              <a:rPr lang="en-US" sz="18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next address </a:t>
            </a: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last element.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258322" y="6066663"/>
            <a:ext cx="1008112" cy="5351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8534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2272681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618910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5400000" flipH="1" flipV="1">
            <a:off x="2618910" y="2832211"/>
            <a:ext cx="12700" cy="346229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 U O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2272681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618910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5400000" flipH="1" flipV="1">
            <a:off x="2618910" y="2832211"/>
            <a:ext cx="12700" cy="346229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U O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2272681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272680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16200000" flipV="1">
            <a:off x="2445796" y="3005324"/>
            <a:ext cx="12700" cy="1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413996" y="2212317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next letter</a:t>
            </a:r>
            <a:endParaRPr lang="zh-TW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U O </a:t>
            </a:r>
            <a:r>
              <a:rPr lang="en-US" sz="2400" dirty="0" err="1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O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65AFFD2-23B1-4285-BFA5-A92A1CE03246}"/>
              </a:ext>
            </a:extLst>
          </p:cNvPr>
          <p:cNvSpPr/>
          <p:nvPr/>
        </p:nvSpPr>
        <p:spPr>
          <a:xfrm>
            <a:off x="2645542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13CA35-E7C8-42CE-940B-71E6E9901367}"/>
              </a:ext>
            </a:extLst>
          </p:cNvPr>
          <p:cNvSpPr/>
          <p:nvPr/>
        </p:nvSpPr>
        <p:spPr>
          <a:xfrm>
            <a:off x="2991771" y="3005325"/>
            <a:ext cx="346229" cy="423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34EF680-C34C-4D11-A059-4C787A842B9E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5400000" flipH="1" flipV="1">
            <a:off x="2991771" y="2832211"/>
            <a:ext cx="12700" cy="346229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692537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Y C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3796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altLang="zh-TW" b="1" dirty="0"/>
              <a:t>Hint</a:t>
            </a:r>
            <a:endParaRPr b="1" dirty="0"/>
          </a:p>
        </p:txBody>
      </p:sp>
      <p:sp>
        <p:nvSpPr>
          <p:cNvPr id="212" name="Google Shape;212;p11"/>
          <p:cNvSpPr txBox="1"/>
          <p:nvPr/>
        </p:nvSpPr>
        <p:spPr>
          <a:xfrm>
            <a:off x="1020144" y="3005325"/>
            <a:ext cx="3489712" cy="4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buClr>
                <a:schemeClr val="accent2"/>
              </a:buClr>
              <a:buSzPts val="1320"/>
              <a:buFont typeface="Noto Sans Symbols"/>
              <a:buChar char="●"/>
            </a:pP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Y C U </a:t>
            </a:r>
            <a:r>
              <a:rPr lang="en-US" sz="2400" dirty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-&gt; C N </a:t>
            </a:r>
            <a:r>
              <a:rPr lang="en-US" sz="2400" dirty="0" smtClean="0">
                <a:solidFill>
                  <a:schemeClr val="dk1"/>
                </a:solidFill>
                <a:latin typeface="Bookman Old Style" panose="02050604050505020204" pitchFamily="18" charset="0"/>
                <a:ea typeface="標楷體" panose="03000509000000000000" pitchFamily="65" charset="-120"/>
                <a:cs typeface="Arial" panose="020B0604020202020204" pitchFamily="34" charset="0"/>
                <a:sym typeface="Twentieth Century"/>
              </a:rPr>
              <a:t>U Y</a:t>
            </a:r>
            <a:endParaRPr lang="en-US" sz="2400" dirty="0">
              <a:solidFill>
                <a:schemeClr val="dk1"/>
              </a:solidFill>
              <a:latin typeface="Bookman Old Style" panose="02050604050505020204" pitchFamily="18" charset="0"/>
              <a:ea typeface="標楷體" panose="03000509000000000000" pitchFamily="65" charset="-120"/>
              <a:cs typeface="Arial" panose="020B0604020202020204" pitchFamily="34" charset="0"/>
              <a:sym typeface="Twentieth Century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43049" y="2457450"/>
            <a:ext cx="34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ascending order</a:t>
            </a:r>
            <a:endParaRPr lang="zh-TW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Submission</a:t>
            </a:r>
            <a:endParaRPr b="1" dirty="0"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194553" y="1340768"/>
            <a:ext cx="864241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20955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sz="3200" dirty="0">
                <a:solidFill>
                  <a:srgbClr val="FF0000"/>
                </a:solidFill>
              </a:rPr>
              <a:t>You should exactly follow in the output format</a:t>
            </a: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Upload all your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to new E3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Naming rule 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studentID_LAB1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.cpp</a:t>
            </a: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Deadline is on E3</a:t>
            </a: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Make sure your code can run on server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Introduction to vector(2/4)</a:t>
            </a:r>
            <a:endParaRPr b="1" dirty="0"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Simple comparison between Vector &amp; Array</a:t>
            </a: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80"/>
              <a:buFont typeface="Twentieth Century"/>
              <a:buNone/>
            </a:pPr>
            <a:endParaRPr sz="2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8" name="Google Shape;168;p6"/>
          <p:cNvGraphicFramePr/>
          <p:nvPr>
            <p:extLst>
              <p:ext uri="{D42A27DB-BD31-4B8C-83A1-F6EECF244321}">
                <p14:modId xmlns:p14="http://schemas.microsoft.com/office/powerpoint/2010/main" val="1119819568"/>
              </p:ext>
            </p:extLst>
          </p:nvPr>
        </p:nvGraphicFramePr>
        <p:xfrm>
          <a:off x="1115625" y="2245360"/>
          <a:ext cx="6912750" cy="2886306"/>
        </p:xfrm>
        <a:graphic>
          <a:graphicData uri="http://schemas.openxmlformats.org/drawingml/2006/table">
            <a:tbl>
              <a:tblPr firstRow="1" bandRow="1">
                <a:noFill/>
                <a:tableStyleId>{7E638688-B348-4FDE-BFCE-1632B4CE8453}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1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modified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size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vector.size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 additional variable to record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 element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vector.insert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 design additional function by yourself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element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vector.earse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 design additional function by yourself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FAFB5DE6-5746-448B-807D-58B038E2B8C9}"/>
              </a:ext>
            </a:extLst>
          </p:cNvPr>
          <p:cNvSpPr txBox="1">
            <a:spLocks/>
          </p:cNvSpPr>
          <p:nvPr/>
        </p:nvSpPr>
        <p:spPr>
          <a:xfrm>
            <a:off x="69850" y="5257800"/>
            <a:ext cx="9004300" cy="9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289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320040" indent="-320040">
              <a:spcBef>
                <a:spcPts val="0"/>
              </a:spcBef>
              <a:buSzPts val="1920"/>
            </a:pPr>
            <a:r>
              <a:rPr lang="en-US" altLang="zh-TW" sz="2400" dirty="0">
                <a:latin typeface="Times New Roman"/>
                <a:cs typeface="Times New Roman"/>
              </a:rPr>
              <a:t>C++ Standard class template </a:t>
            </a:r>
            <a:r>
              <a:rPr lang="en-US" altLang="zh-TW" sz="2400" b="1" dirty="0">
                <a:latin typeface="Times New Roman"/>
                <a:cs typeface="Times New Roman"/>
              </a:rPr>
              <a:t>vector</a:t>
            </a:r>
            <a:r>
              <a:rPr lang="en-US" altLang="zh-TW" sz="2400" dirty="0">
                <a:latin typeface="Times New Roman"/>
                <a:cs typeface="Times New Roman"/>
              </a:rPr>
              <a:t> represents a more robust type of array with additional capabilities</a:t>
            </a:r>
            <a:endParaRPr lang="en-US" altLang="zh-TW" sz="24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altLang="zh-TW" sz="35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altLang="zh-TW" sz="3200" dirty="0">
              <a:latin typeface="Times New Roman"/>
              <a:cs typeface="Times New Roman"/>
              <a:sym typeface="Times New Roman"/>
            </a:endParaRPr>
          </a:p>
          <a:p>
            <a:pPr marL="320040" indent="-320040">
              <a:spcBef>
                <a:spcPts val="0"/>
              </a:spcBef>
              <a:buSzPts val="1920"/>
            </a:pPr>
            <a:endParaRPr lang="en-US" dirty="0"/>
          </a:p>
          <a:p>
            <a:pPr marL="320040" indent="-320040">
              <a:lnSpc>
                <a:spcPct val="80000"/>
              </a:lnSpc>
              <a:spcBef>
                <a:spcPts val="1200"/>
              </a:spcBef>
              <a:buSzPts val="1680"/>
              <a:buFont typeface="Twentieth Century"/>
              <a:buNone/>
            </a:pPr>
            <a:endParaRPr lang="en-US" sz="2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Introduction to vector(3/4)</a:t>
            </a:r>
            <a:endParaRPr b="1" dirty="0"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5410" y="1572768"/>
            <a:ext cx="8650638" cy="537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dirty="0"/>
              <a:t>Vectors elements are indexed </a:t>
            </a:r>
            <a:r>
              <a:rPr lang="en-US" altLang="zh-TW" dirty="0">
                <a:solidFill>
                  <a:srgbClr val="0070C0"/>
                </a:solidFill>
              </a:rPr>
              <a:t>starting with 0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altLang="zh-TW" sz="2200" dirty="0"/>
              <a:t>[ ]'s are used to read or change the value of an </a:t>
            </a:r>
            <a:r>
              <a:rPr lang="en-US" altLang="zh-TW" sz="2200" dirty="0" smtClean="0"/>
              <a:t>item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sz="2200" dirty="0" smtClean="0">
                <a:sym typeface="Times New Roman"/>
              </a:rPr>
              <a:t>v[</a:t>
            </a:r>
            <a:r>
              <a:rPr lang="en-US" sz="2200" dirty="0" err="1" smtClean="0">
                <a:sym typeface="Times New Roman"/>
              </a:rPr>
              <a:t>i</a:t>
            </a:r>
            <a:r>
              <a:rPr lang="en-US" sz="2200" dirty="0">
                <a:sym typeface="Times New Roman"/>
              </a:rPr>
              <a:t>]=42;   </a:t>
            </a:r>
            <a:r>
              <a:rPr lang="en-US" sz="2200" dirty="0" err="1">
                <a:sym typeface="Times New Roman"/>
              </a:rPr>
              <a:t>cout</a:t>
            </a:r>
            <a:r>
              <a:rPr lang="en-US" sz="2200" dirty="0">
                <a:sym typeface="Times New Roman"/>
              </a:rPr>
              <a:t>&lt;&lt;v[</a:t>
            </a:r>
            <a:r>
              <a:rPr lang="en-US" sz="2200" dirty="0" err="1">
                <a:sym typeface="Times New Roman"/>
              </a:rPr>
              <a:t>i</a:t>
            </a:r>
            <a:r>
              <a:rPr lang="en-US" sz="2200" dirty="0">
                <a:sym typeface="Times New Roman"/>
              </a:rPr>
              <a:t>];</a:t>
            </a:r>
            <a:r>
              <a:rPr lang="en-US" sz="1900" dirty="0">
                <a:sym typeface="Times New Roman"/>
              </a:rPr>
              <a:t> 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altLang="zh-TW" sz="2000" dirty="0"/>
              <a:t>Elements are added to a vector using the member function </a:t>
            </a:r>
            <a:r>
              <a:rPr lang="en-US" altLang="zh-TW" sz="2000" dirty="0" err="1">
                <a:solidFill>
                  <a:srgbClr val="0070C0"/>
                </a:solidFill>
              </a:rPr>
              <a:t>push_back</a:t>
            </a:r>
            <a:r>
              <a:rPr lang="en-US" altLang="zh-TW" sz="2000" dirty="0">
                <a:solidFill>
                  <a:srgbClr val="0070C0"/>
                </a:solidFill>
              </a:rPr>
              <a:t>()</a:t>
            </a:r>
            <a:endParaRPr lang="en-US" sz="1900" dirty="0">
              <a:sym typeface="Times New Roman"/>
            </a:endParaRPr>
          </a:p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Declaration</a:t>
            </a:r>
            <a:endParaRPr dirty="0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You can declare vector with any types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1097280" lvl="2" indent="-274320">
              <a:spcBef>
                <a:spcPts val="550"/>
              </a:spcBef>
              <a:buSzPts val="1820"/>
              <a:buChar char="🞑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std::vector&lt;</a:t>
            </a:r>
            <a:r>
              <a:rPr lang="en-US" sz="1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v;</a:t>
            </a:r>
            <a:endParaRPr lang="en-US" sz="2600" dirty="0">
              <a:ea typeface="Courier New"/>
              <a:cs typeface="Courier New"/>
            </a:endParaRPr>
          </a:p>
          <a:p>
            <a:pPr marL="1097280" lvl="2" indent="-274320">
              <a:spcBef>
                <a:spcPts val="550"/>
              </a:spcBef>
              <a:buSzPts val="1820"/>
              <a:buChar char="🞑"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std::vector&lt;</a:t>
            </a:r>
            <a:r>
              <a:rPr lang="en-US" sz="1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v;</a:t>
            </a:r>
            <a:endParaRPr lang="en-US" sz="2600" dirty="0">
              <a:ea typeface="Courier New"/>
              <a:cs typeface="Courier New"/>
            </a:endParaRPr>
          </a:p>
          <a:p>
            <a:pPr marL="640080" lvl="1" indent="-274320">
              <a:buSzPts val="1820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&lt;type&gt; </a:t>
            </a:r>
            <a:r>
              <a:rPr lang="en-US" altLang="zh-TW" dirty="0"/>
              <a:t>identifies vector as a </a:t>
            </a:r>
            <a:r>
              <a:rPr lang="en-US" altLang="zh-TW" dirty="0">
                <a:solidFill>
                  <a:srgbClr val="FF0000"/>
                </a:solidFill>
              </a:rPr>
              <a:t>template class 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640080" lvl="1" indent="-274320">
              <a:buSzPts val="1820"/>
            </a:pPr>
            <a:r>
              <a:rPr lang="en-US" altLang="zh-TW" dirty="0">
                <a:latin typeface="Times New Roman"/>
                <a:cs typeface="Times New Roman"/>
                <a:sym typeface="Times New Roman"/>
              </a:rPr>
              <a:t>Initialization</a:t>
            </a:r>
          </a:p>
          <a:p>
            <a:pPr marL="1097280" lvl="2" indent="-274320">
              <a:buSzPts val="1820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vector&lt;int&gt; v1(5,0);   		v1=[0,0,0,0,0]   </a:t>
            </a:r>
          </a:p>
          <a:p>
            <a:pPr marL="1097280" lvl="2" indent="-274320">
              <a:buSzPts val="1820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vector&lt;int&gt; v2{5,0, 3,5,7};   	v2=[5,0,3,5,7]</a:t>
            </a:r>
          </a:p>
          <a:p>
            <a:pPr marL="1097280" lvl="2" indent="-274320">
              <a:buSzPts val="1820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vector&lt;int&gt; v3 = v2; 		v3=[5,0,3,5,7]</a:t>
            </a:r>
          </a:p>
          <a:p>
            <a:pPr marL="1097280" lvl="2" indent="-274320">
              <a:buSzPts val="1820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Introduction to vector(4/4)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Google Shape;174;p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5410" y="1890944"/>
                <a:ext cx="8650638" cy="4003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20040" lvl="0" indent="-320040">
                  <a:spcBef>
                    <a:spcPts val="0"/>
                  </a:spcBef>
                  <a:buSzPts val="1740"/>
                </a:pPr>
                <a:r>
                  <a:rPr lang="en-US" altLang="zh-TW" dirty="0"/>
                  <a:t>C++ does not perform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bound checking </a:t>
                </a:r>
                <a:r>
                  <a:rPr lang="en-US" altLang="zh-TW" dirty="0"/>
                  <a:t>while using [ ] to access vector elements</a:t>
                </a:r>
              </a:p>
              <a:p>
                <a:pPr marL="777240" lvl="1" indent="-320040">
                  <a:spcBef>
                    <a:spcPts val="0"/>
                  </a:spcBef>
                  <a:buSzPts val="1740"/>
                </a:pPr>
                <a:r>
                  <a:rPr lang="en-US" altLang="zh-TW" sz="2200" dirty="0">
                    <a:sym typeface="Times New Roman"/>
                  </a:rPr>
                  <a:t>Invalid accessing through [ ] </a:t>
                </a:r>
                <a:r>
                  <a:rPr lang="en-US" altLang="zh-TW" sz="2200" dirty="0">
                    <a:sym typeface="Wingdings" panose="05000000000000000000" pitchFamily="2" charset="2"/>
                  </a:rPr>
                  <a:t></a:t>
                </a:r>
                <a:endParaRPr lang="en-US" altLang="zh-TW" sz="2200" dirty="0"/>
              </a:p>
              <a:p>
                <a:pPr marL="777240" lvl="1" indent="-320040">
                  <a:spcBef>
                    <a:spcPts val="0"/>
                  </a:spcBef>
                  <a:buSzPts val="1740"/>
                </a:pPr>
                <a:r>
                  <a:rPr lang="en-US" altLang="zh-TW" sz="2200" dirty="0"/>
                  <a:t>Be aware of 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segmentation fault!</a:t>
                </a:r>
              </a:p>
              <a:p>
                <a:pPr marL="777240" lvl="1" indent="-320040">
                  <a:spcBef>
                    <a:spcPts val="0"/>
                  </a:spcBef>
                  <a:buSzPts val="1740"/>
                </a:pPr>
                <a:endParaRPr lang="en-US" sz="1900" dirty="0">
                  <a:sym typeface="Times New Roman"/>
                </a:endParaRPr>
              </a:p>
              <a:p>
                <a:pPr marL="320040" lvl="0" indent="-320040">
                  <a:spcBef>
                    <a:spcPts val="0"/>
                  </a:spcBef>
                  <a:buSzPts val="1740"/>
                </a:pPr>
                <a:r>
                  <a:rPr lang="en-US" altLang="zh-TW" dirty="0"/>
                  <a:t>vector provides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at</a:t>
                </a:r>
                <a:r>
                  <a:rPr lang="en-US" altLang="zh-TW" dirty="0"/>
                  <a:t> for bound checking</a:t>
                </a:r>
              </a:p>
              <a:p>
                <a:pPr marL="777240" lvl="1" indent="-320040">
                  <a:spcBef>
                    <a:spcPts val="0"/>
                  </a:spcBef>
                  <a:buSzPts val="1740"/>
                </a:pPr>
                <a:r>
                  <a:rPr lang="da-DK" altLang="zh-TW" dirty="0"/>
                  <a:t>Ex: v1[2] </a:t>
                </a:r>
                <a14:m>
                  <m:oMath xmlns:m="http://schemas.openxmlformats.org/officeDocument/2006/math">
                    <m:r>
                      <a:rPr lang="da-DK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altLang="zh-TW" dirty="0"/>
                  <a:t> v1.at(2)</a:t>
                </a:r>
              </a:p>
              <a:p>
                <a:pPr marL="1097280" lvl="2" indent="-274320">
                  <a:spcBef>
                    <a:spcPts val="550"/>
                  </a:spcBef>
                  <a:buSzPts val="1820"/>
                  <a:buChar char="🞑"/>
                </a:pPr>
                <a:r>
                  <a:rPr lang="en-US" altLang="zh-TW" sz="1800" dirty="0" smtClean="0"/>
                  <a:t>If exceed will throw </a:t>
                </a:r>
                <a:r>
                  <a:rPr lang="en-US" altLang="zh-TW" sz="1800" dirty="0" err="1" smtClean="0"/>
                  <a:t>out_of_range</a:t>
                </a:r>
                <a:endParaRPr lang="en-US" sz="17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mc:Choice>
        <mc:Fallback xmlns="">
          <p:sp>
            <p:nvSpPr>
              <p:cNvPr id="174" name="Google Shape;174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410" y="1890944"/>
                <a:ext cx="8650638" cy="4003829"/>
              </a:xfrm>
              <a:prstGeom prst="rect">
                <a:avLst/>
              </a:prstGeom>
              <a:blipFill>
                <a:blip r:embed="rId3"/>
                <a:stretch>
                  <a:fillRect l="-423" t="-16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34" y="5148175"/>
            <a:ext cx="614448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Size vs. Capacity in vector</a:t>
            </a:r>
            <a:endParaRPr b="1" dirty="0"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5410" y="1480167"/>
            <a:ext cx="8650638" cy="556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sz="2800" dirty="0">
                <a:solidFill>
                  <a:srgbClr val="002060"/>
                </a:solidFill>
              </a:rPr>
              <a:t>Size</a:t>
            </a:r>
            <a:r>
              <a:rPr lang="en-US" altLang="zh-TW" sz="2800" dirty="0"/>
              <a:t> is the number of elements that </a:t>
            </a:r>
            <a:r>
              <a:rPr lang="en-US" altLang="zh-TW" sz="2800" dirty="0">
                <a:solidFill>
                  <a:srgbClr val="FF0000"/>
                </a:solidFill>
              </a:rPr>
              <a:t>actually used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altLang="zh-TW" sz="2200" dirty="0"/>
              <a:t>The range that [ ]’s can access the element 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altLang="zh-TW" sz="2200" dirty="0"/>
              <a:t>Function </a:t>
            </a:r>
            <a:r>
              <a:rPr lang="en-US" altLang="zh-TW" sz="2200" dirty="0">
                <a:solidFill>
                  <a:srgbClr val="FF0000"/>
                </a:solidFill>
              </a:rPr>
              <a:t>resize() </a:t>
            </a:r>
            <a:r>
              <a:rPr lang="en-US" altLang="zh-TW" sz="2200" dirty="0"/>
              <a:t>can be used to shrink or expand a vector</a:t>
            </a:r>
          </a:p>
          <a:p>
            <a:pPr marL="777240" lvl="1" indent="-320040">
              <a:spcBef>
                <a:spcPts val="0"/>
              </a:spcBef>
              <a:buSzPts val="1740"/>
            </a:pPr>
            <a:endParaRPr lang="en-US" sz="1900" dirty="0">
              <a:sym typeface="Times New Roman"/>
            </a:endParaRPr>
          </a:p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sz="2800" dirty="0"/>
              <a:t>A vector’s </a:t>
            </a:r>
            <a:r>
              <a:rPr lang="en-US" altLang="zh-TW" sz="2800" dirty="0">
                <a:solidFill>
                  <a:srgbClr val="002060"/>
                </a:solidFill>
              </a:rPr>
              <a:t>capacity</a:t>
            </a:r>
            <a:r>
              <a:rPr lang="en-US" altLang="zh-TW" sz="2800" dirty="0"/>
              <a:t> is the number of elements allocated in memory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altLang="zh-TW" sz="2200" dirty="0"/>
              <a:t>Accessible using the</a:t>
            </a:r>
            <a:r>
              <a:rPr lang="en-US" altLang="zh-TW" sz="2000" dirty="0"/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capacity( )</a:t>
            </a:r>
          </a:p>
          <a:p>
            <a:pPr marL="777240" lvl="1" indent="-320040">
              <a:spcBef>
                <a:spcPts val="0"/>
              </a:spcBef>
              <a:buSzPts val="1740"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sz="2800" dirty="0"/>
              <a:t>When a vector runs out of space, the capacity is </a:t>
            </a:r>
            <a:r>
              <a:rPr lang="en-US" altLang="zh-TW" sz="2800" dirty="0">
                <a:solidFill>
                  <a:srgbClr val="FF0000"/>
                </a:solidFill>
              </a:rPr>
              <a:t>automatically increased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777240" lvl="1" indent="-320040">
              <a:spcBef>
                <a:spcPts val="0"/>
              </a:spcBef>
              <a:buSzPts val="1740"/>
            </a:pPr>
            <a:r>
              <a:rPr lang="en-US" altLang="zh-TW" sz="2200" dirty="0"/>
              <a:t>Function </a:t>
            </a:r>
            <a:r>
              <a:rPr lang="en-US" altLang="zh-TW" sz="2200" dirty="0">
                <a:solidFill>
                  <a:srgbClr val="FF0000"/>
                </a:solidFill>
              </a:rPr>
              <a:t>reserve( ) </a:t>
            </a:r>
            <a:r>
              <a:rPr lang="en-US" altLang="zh-TW" sz="2200" dirty="0"/>
              <a:t>increases the capacity manually</a:t>
            </a:r>
            <a:endParaRPr lang="en-US" altLang="zh-TW" sz="2200" dirty="0">
              <a:sym typeface="Courier New"/>
            </a:endParaRPr>
          </a:p>
          <a:p>
            <a:pPr marL="0" indent="0">
              <a:spcBef>
                <a:spcPts val="0"/>
              </a:spcBef>
              <a:buSzPts val="1740"/>
              <a:buNone/>
            </a:pPr>
            <a:endParaRPr lang="en-US" altLang="zh-TW" sz="2800" dirty="0"/>
          </a:p>
          <a:p>
            <a:pPr indent="-457200">
              <a:spcBef>
                <a:spcPts val="0"/>
              </a:spcBef>
              <a:buSzPts val="1740"/>
            </a:pPr>
            <a:r>
              <a:rPr lang="en-US" altLang="zh-TW" sz="2800" dirty="0"/>
              <a:t>The two numbers are not the same. </a:t>
            </a:r>
            <a:r>
              <a:rPr lang="en-US" altLang="zh-TW" sz="2800" dirty="0">
                <a:solidFill>
                  <a:srgbClr val="FF0000"/>
                </a:solidFill>
              </a:rPr>
              <a:t>(capacity ≥ size)</a:t>
            </a:r>
          </a:p>
        </p:txBody>
      </p:sp>
    </p:spTree>
    <p:extLst>
      <p:ext uri="{BB962C8B-B14F-4D97-AF65-F5344CB8AC3E}">
        <p14:creationId xmlns:p14="http://schemas.microsoft.com/office/powerpoint/2010/main" val="18623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Useful functions of vector</a:t>
            </a:r>
            <a:endParaRPr b="1" dirty="0"/>
          </a:p>
        </p:txBody>
      </p:sp>
      <p:graphicFrame>
        <p:nvGraphicFramePr>
          <p:cNvPr id="180" name="Google Shape;180;p8"/>
          <p:cNvGraphicFramePr/>
          <p:nvPr>
            <p:extLst>
              <p:ext uri="{D42A27DB-BD31-4B8C-83A1-F6EECF244321}">
                <p14:modId xmlns:p14="http://schemas.microsoft.com/office/powerpoint/2010/main" val="2473679595"/>
              </p:ext>
            </p:extLst>
          </p:nvPr>
        </p:nvGraphicFramePr>
        <p:xfrm>
          <a:off x="827584" y="1916832"/>
          <a:ext cx="7128800" cy="4079350"/>
        </p:xfrm>
        <a:graphic>
          <a:graphicData uri="http://schemas.openxmlformats.org/drawingml/2006/table">
            <a:tbl>
              <a:tblPr firstRow="1" bandRow="1">
                <a:noFill/>
                <a:tableStyleId>{7E638688-B348-4FDE-BFCE-1632B4CE8453}</a:tableStyleId>
              </a:tblPr>
              <a:tblGrid>
                <a:gridCol w="24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vector.empty()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Tell whether vector is empty</a:t>
                      </a:r>
                      <a:endParaRPr sz="18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.clear()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 all elements of v</a:t>
                      </a:r>
                      <a:endParaRPr sz="18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 err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vector.size</a:t>
                      </a:r>
                      <a:r>
                        <a:rPr lang="en-US" sz="1800" b="0" i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 </a:t>
                      </a:r>
                      <a:endParaRPr sz="18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the size of vector</a:t>
                      </a:r>
                      <a:endParaRPr sz="18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vector.begin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the address of first element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vector.end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next address of last element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vector.front()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the value of first element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vector.back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the value of last element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vector.push_back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element at the end of vector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vector.pop_back()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last element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vector.resize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Resize the capacity of vector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1" name="Google Shape;181;p8"/>
          <p:cNvSpPr txBox="1"/>
          <p:nvPr/>
        </p:nvSpPr>
        <p:spPr>
          <a:xfrm>
            <a:off x="827584" y="6260068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functions : 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2556770" y="6257048"/>
            <a:ext cx="59250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http://www.cplusplus.com/reference/vector/vector/swap/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Iterator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41867" y="1699307"/>
            <a:ext cx="8860265" cy="268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/>
              <a:t>A generic pointer to access objects in containers</a:t>
            </a:r>
            <a:endParaRPr lang="en-US" sz="2500" dirty="0">
              <a:latin typeface="Calibri"/>
              <a:ea typeface="Courier New"/>
              <a:cs typeface="Calibri"/>
              <a:sym typeface="Calibri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500"/>
              <a:buChar char="◻"/>
            </a:pPr>
            <a:r>
              <a:rPr lang="en-US" sz="2500" dirty="0">
                <a:latin typeface="Calibri"/>
                <a:ea typeface="Courier New"/>
                <a:cs typeface="Calibri"/>
                <a:sym typeface="Calibri"/>
              </a:rPr>
              <a:t>Have similar behavior as pointer</a:t>
            </a:r>
            <a:r>
              <a:rPr lang="zh-TW" altLang="en-US" sz="2500" dirty="0">
                <a:latin typeface="Calibri"/>
                <a:ea typeface="Courier New"/>
                <a:cs typeface="Calibri"/>
                <a:sym typeface="Calibri"/>
              </a:rPr>
              <a:t> </a:t>
            </a:r>
            <a:r>
              <a:rPr lang="en-US" altLang="zh-TW" sz="2500" dirty="0">
                <a:latin typeface="Calibri"/>
                <a:ea typeface="Courier New"/>
                <a:cs typeface="Calibri"/>
                <a:sym typeface="Calibri"/>
              </a:rPr>
              <a:t>which it records address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>
                <a:solidFill>
                  <a:srgbClr val="FF0000"/>
                </a:solidFill>
              </a:rPr>
              <a:t>Not a pointer </a:t>
            </a:r>
            <a:r>
              <a:rPr lang="en-US" altLang="zh-TW" sz="2400" dirty="0"/>
              <a:t>but usually implemented using pointers</a:t>
            </a:r>
          </a:p>
          <a:p>
            <a:pPr marL="777240" lvl="1" indent="-320040">
              <a:spcBef>
                <a:spcPts val="0"/>
              </a:spcBef>
              <a:buSzPts val="1500"/>
            </a:pPr>
            <a:r>
              <a:rPr lang="en-US" altLang="zh-TW" sz="2400" dirty="0"/>
              <a:t>Treating iterators as pointers typically is OK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</a:p>
          <a:p>
            <a:pPr marL="777240" lvl="1" indent="-320040">
              <a:spcBef>
                <a:spcPts val="0"/>
              </a:spcBef>
              <a:buSzPts val="1500"/>
            </a:pPr>
            <a:endParaRPr lang="en-US" altLang="zh-TW" sz="2200" dirty="0">
              <a:latin typeface="Calibri"/>
              <a:ea typeface="Courier New"/>
              <a:cs typeface="Calibri"/>
              <a:sym typeface="Calibri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/>
              <a:t>Each container defines an appropriate iterator type</a:t>
            </a:r>
            <a:endParaRPr lang="en-US" altLang="zh-TW" sz="2500" dirty="0">
              <a:latin typeface="Calibri"/>
              <a:ea typeface="Courier New"/>
              <a:cs typeface="Calibri"/>
              <a:sym typeface="Calibri"/>
            </a:endParaRPr>
          </a:p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500"/>
              <a:buChar char="◻"/>
            </a:pPr>
            <a:endParaRPr lang="en-US" altLang="zh-TW" sz="2500" dirty="0"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FDE7282-05A3-4EA0-9A99-3B2F1BF1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71"/>
          <a:stretch/>
        </p:blipFill>
        <p:spPr>
          <a:xfrm>
            <a:off x="698969" y="4569439"/>
            <a:ext cx="7572384" cy="11785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BA7A08-3BAE-494B-B078-2E84549F1029}"/>
              </a:ext>
            </a:extLst>
          </p:cNvPr>
          <p:cNvSpPr/>
          <p:nvPr/>
        </p:nvSpPr>
        <p:spPr>
          <a:xfrm>
            <a:off x="1174067" y="5336213"/>
            <a:ext cx="1950872" cy="32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Google Shape;202;p10">
            <a:extLst>
              <a:ext uri="{FF2B5EF4-FFF2-40B4-BE49-F238E27FC236}">
                <a16:creationId xmlns:a16="http://schemas.microsoft.com/office/drawing/2014/main" id="{31291E86-84C2-4036-9575-6DE3CA4C36FD}"/>
              </a:ext>
            </a:extLst>
          </p:cNvPr>
          <p:cNvSpPr txBox="1"/>
          <p:nvPr/>
        </p:nvSpPr>
        <p:spPr>
          <a:xfrm>
            <a:off x="487763" y="5715909"/>
            <a:ext cx="13726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Same</a:t>
            </a:r>
            <a:r>
              <a:rPr lang="zh-TW" altLang="en-US" sz="2000" dirty="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</a:t>
            </a:r>
            <a:r>
              <a:rPr lang="en-US" sz="2000" dirty="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above</a:t>
            </a:r>
            <a:endParaRPr sz="20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5233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1286</Words>
  <Application>Microsoft Office PowerPoint</Application>
  <PresentationFormat>如螢幕大小 (4:3)</PresentationFormat>
  <Paragraphs>226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50" baseType="lpstr">
      <vt:lpstr>Noto Sans Symbols</vt:lpstr>
      <vt:lpstr>Twentieth Century</vt:lpstr>
      <vt:lpstr>新細明體</vt:lpstr>
      <vt:lpstr>標楷體</vt:lpstr>
      <vt:lpstr>Arial</vt:lpstr>
      <vt:lpstr>Bookman Old Style</vt:lpstr>
      <vt:lpstr>Calibri</vt:lpstr>
      <vt:lpstr>Cambria Math</vt:lpstr>
      <vt:lpstr>Courier New</vt:lpstr>
      <vt:lpstr>Times New Roman</vt:lpstr>
      <vt:lpstr>Tw Cen MT</vt:lpstr>
      <vt:lpstr>Wingdings</vt:lpstr>
      <vt:lpstr>中庸</vt:lpstr>
      <vt:lpstr>中庸</vt:lpstr>
      <vt:lpstr>LAB 10  VECTOR</vt:lpstr>
      <vt:lpstr>STL: Standard Template Library</vt:lpstr>
      <vt:lpstr>Introduction to vector (1/4)</vt:lpstr>
      <vt:lpstr>Introduction to vector(2/4)</vt:lpstr>
      <vt:lpstr>Introduction to vector(3/4)</vt:lpstr>
      <vt:lpstr>Introduction to vector(4/4)</vt:lpstr>
      <vt:lpstr>Size vs. Capacity in vector</vt:lpstr>
      <vt:lpstr>Useful functions of vector</vt:lpstr>
      <vt:lpstr>Iterator</vt:lpstr>
      <vt:lpstr>Basic Iterator Operations</vt:lpstr>
      <vt:lpstr>Basic Iterator Operations</vt:lpstr>
      <vt:lpstr>Example</vt:lpstr>
      <vt:lpstr>Add value to vector</vt:lpstr>
      <vt:lpstr>Go through whole vector(1/2)</vt:lpstr>
      <vt:lpstr>Go through whole vector(2/2)</vt:lpstr>
      <vt:lpstr>Insert value to vector at specific position</vt:lpstr>
      <vt:lpstr>Delete value to vector at specific position</vt:lpstr>
      <vt:lpstr>Lab Exercise</vt:lpstr>
      <vt:lpstr>Problem Formulation</vt:lpstr>
      <vt:lpstr>Lab Exercise – Input file</vt:lpstr>
      <vt:lpstr>Execution result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Hint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  STRING &amp; VECTOR</dc:title>
  <dc:creator>skywind</dc:creator>
  <cp:lastModifiedBy>黃彥仁</cp:lastModifiedBy>
  <cp:revision>147</cp:revision>
  <dcterms:created xsi:type="dcterms:W3CDTF">2013-09-18T06:07:03Z</dcterms:created>
  <dcterms:modified xsi:type="dcterms:W3CDTF">2022-05-15T22:34:15Z</dcterms:modified>
</cp:coreProperties>
</file>