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22"/>
  </p:notesMasterIdLst>
  <p:sldIdLst>
    <p:sldId id="256" r:id="rId3"/>
    <p:sldId id="260" r:id="rId4"/>
    <p:sldId id="364" r:id="rId5"/>
    <p:sldId id="366" r:id="rId6"/>
    <p:sldId id="367" r:id="rId7"/>
    <p:sldId id="368" r:id="rId8"/>
    <p:sldId id="369" r:id="rId9"/>
    <p:sldId id="370" r:id="rId10"/>
    <p:sldId id="307" r:id="rId11"/>
    <p:sldId id="316" r:id="rId12"/>
    <p:sldId id="309" r:id="rId13"/>
    <p:sldId id="312" r:id="rId14"/>
    <p:sldId id="318" r:id="rId15"/>
    <p:sldId id="319" r:id="rId16"/>
    <p:sldId id="321" r:id="rId17"/>
    <p:sldId id="323" r:id="rId18"/>
    <p:sldId id="325" r:id="rId19"/>
    <p:sldId id="326" r:id="rId20"/>
    <p:sldId id="268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iX9GosaaNcq5RM2c5bZRzIgFCW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638688-B348-4FDE-BFCE-1632B4CE8453}">
  <a:tblStyle styleId="{7E638688-B348-4FDE-BFCE-1632B4CE8453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F2F7"/>
          </a:solidFill>
        </a:fill>
      </a:tcStyle>
    </a:wholeTbl>
    <a:band1H>
      <a:tcTxStyle/>
      <a:tcStyle>
        <a:tcBdr/>
        <a:fill>
          <a:solidFill>
            <a:srgbClr val="DCE5E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CE5E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4" autoAdjust="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42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vector</a:t>
            </a:r>
            <a:r>
              <a:rPr lang="zh-TW" altLang="en-US" dirty="0"/>
              <a:t>屬於</a:t>
            </a:r>
            <a:r>
              <a:rPr lang="en-US" altLang="zh-TW" dirty="0"/>
              <a:t>STL</a:t>
            </a:r>
            <a:r>
              <a:rPr lang="zh-TW" altLang="en-US" dirty="0"/>
              <a:t>的其中一種容器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Container: </a:t>
            </a:r>
            <a:r>
              <a:rPr lang="zh-TW" altLang="en-US" dirty="0"/>
              <a:t>可以存放特定型別的物件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Iterator: </a:t>
            </a:r>
            <a:r>
              <a:rPr lang="zh-TW" altLang="en-US" dirty="0"/>
              <a:t>指向容器內物件的一種</a:t>
            </a:r>
            <a:r>
              <a:rPr lang="en-US" altLang="zh-TW" dirty="0"/>
              <a:t>pointer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12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9658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9839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vector</a:t>
            </a:r>
            <a:r>
              <a:rPr lang="zh-TW" altLang="en-US" dirty="0"/>
              <a:t>屬於</a:t>
            </a:r>
            <a:r>
              <a:rPr lang="en-US" altLang="zh-TW" dirty="0"/>
              <a:t>STL</a:t>
            </a:r>
            <a:r>
              <a:rPr lang="zh-TW" altLang="en-US" dirty="0"/>
              <a:t>的其中一種容器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Container: </a:t>
            </a:r>
            <a:r>
              <a:rPr lang="zh-TW" altLang="en-US" dirty="0"/>
              <a:t>可以存放特定型別的物件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Iterator: </a:t>
            </a:r>
            <a:r>
              <a:rPr lang="zh-TW" altLang="en-US" dirty="0"/>
              <a:t>指向容器內物件的一種</a:t>
            </a:r>
            <a:r>
              <a:rPr lang="en-US" altLang="zh-TW" dirty="0"/>
              <a:t>pointer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0B0EEDB2-CEC2-4C35-9245-B2FD26C1FB03}" type="slidenum">
              <a:rPr lang="zh-TW" altLang="en-US" smtClean="0">
                <a:solidFill>
                  <a:schemeClr val="tx1"/>
                </a:solidFill>
              </a:rPr>
              <a:pPr/>
              <a:t>9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436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56F042C7-D76B-4648-89A6-6E1524A9AEB1}" type="slidenum">
              <a:rPr lang="zh-TW" altLang="en-US" smtClean="0">
                <a:solidFill>
                  <a:schemeClr val="tx1"/>
                </a:solidFill>
              </a:rPr>
              <a:pPr/>
              <a:t>10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734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10D5234F-9BCC-4FBD-A297-8508A772DAD8}" type="slidenum">
              <a:rPr lang="zh-TW" altLang="en-US" smtClean="0">
                <a:solidFill>
                  <a:schemeClr val="tx1"/>
                </a:solidFill>
              </a:rPr>
              <a:pPr/>
              <a:t>11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640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1F303A62-96A7-472A-9BDD-69586CDB352C}" type="slidenum">
              <a:rPr lang="zh-TW" altLang="en-US" smtClean="0">
                <a:solidFill>
                  <a:schemeClr val="tx1"/>
                </a:solidFill>
              </a:rPr>
              <a:pPr/>
              <a:t>12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039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6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780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012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bg>
      <p:bgPr>
        <a:solidFill>
          <a:schemeClr val="dk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" name="Google Shape;20;p17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" name="Google Shape;21;p17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" name="Google Shape;22;p17"/>
          <p:cNvSpPr txBox="1"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1"/>
          </p:nvPr>
        </p:nvSpPr>
        <p:spPr>
          <a:xfrm rot="5400000">
            <a:off x="2365345" y="-152497"/>
            <a:ext cx="4648006" cy="81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直排標題及文字" type="vertTitleAndTx">
  <p:cSld name="VERTICAL_TITLE_AND_VERTICAL_TEXT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 rot="5400000">
            <a:off x="4823619" y="2339181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body" idx="1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dt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ft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/>
          <p:nvPr/>
        </p:nvSpPr>
        <p:spPr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" name="Google Shape;115;p2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6" name="Google Shape;116;p27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bg>
      <p:bgPr>
        <a:solidFill>
          <a:schemeClr val="dk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" name="Google Shape;44;p16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" name="Google Shape;45;p16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" name="Google Shape;46;p16"/>
          <p:cNvSpPr txBox="1"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dt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ft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" name="Google Shape;54;p19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" name="Google Shape;55;p19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sz="4400" b="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sldNum" idx="12"/>
          </p:nvPr>
        </p:nvSpPr>
        <p:spPr>
          <a:xfrm>
            <a:off x="0" y="1752600"/>
            <a:ext cx="1295400" cy="70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body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2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3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4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sldNum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sz="4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 cmpd="dbl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2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marL="914400" lvl="1" indent="-22860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5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6" name="Google Shape;96;p25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sz="2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9" name="Google Shape;99;p25"/>
          <p:cNvSpPr txBox="1">
            <a:spLocks noGrp="1"/>
          </p:cNvSpPr>
          <p:nvPr>
            <p:ph type="dt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0" y="4667249"/>
            <a:ext cx="1447800" cy="66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ftr" idx="11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>
            <a:spLocks noGrp="1"/>
          </p:cNvSpPr>
          <p:nvPr>
            <p:ph type="pic" idx="2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sz="2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64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909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4169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sz="2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81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64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909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4169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sz="2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81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32" name="Google Shape;32;p14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" name="Google Shape;33;p14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" name="Google Shape;34;p14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>
            <a:spLocks noGrp="1"/>
          </p:cNvSpPr>
          <p:nvPr>
            <p:ph type="ctrTitle"/>
          </p:nvPr>
        </p:nvSpPr>
        <p:spPr>
          <a:xfrm>
            <a:off x="1835696" y="4038600"/>
            <a:ext cx="700350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59"/>
              <a:buFont typeface="Twentieth Century"/>
              <a:buNone/>
            </a:pPr>
            <a:r>
              <a:rPr lang="en-US" sz="3959" b="1" dirty="0"/>
              <a:t>LAB 11</a:t>
            </a:r>
            <a:r>
              <a:rPr lang="en-US" sz="3959" dirty="0"/>
              <a:t/>
            </a:r>
            <a:br>
              <a:rPr lang="en-US" sz="3959" dirty="0"/>
            </a:br>
            <a:r>
              <a:rPr lang="en-US" sz="3959" dirty="0"/>
              <a:t>more about STL</a:t>
            </a:r>
            <a:endParaRPr sz="3959" b="1" dirty="0"/>
          </a:p>
        </p:txBody>
      </p:sp>
      <p:sp>
        <p:nvSpPr>
          <p:cNvPr id="123" name="Google Shape;123;p1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lang="en-US" dirty="0"/>
              <a:t>202</a:t>
            </a:r>
            <a:r>
              <a:rPr lang="en-US" altLang="zh-TW" dirty="0"/>
              <a:t>1</a:t>
            </a:r>
            <a:r>
              <a:rPr lang="en-US" dirty="0"/>
              <a:t>/</a:t>
            </a:r>
            <a:r>
              <a:rPr lang="en-US" altLang="zh-TW" dirty="0"/>
              <a:t>5</a:t>
            </a:r>
            <a:r>
              <a:rPr lang="en-US" dirty="0"/>
              <a:t>/</a:t>
            </a:r>
            <a:r>
              <a:rPr lang="en-US" altLang="zh-TW" dirty="0"/>
              <a:t>2</a:t>
            </a:r>
            <a:r>
              <a:rPr lang="en-US" dirty="0"/>
              <a:t>4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A23367-1853-463E-9A25-6C47B2EB98B4}" type="slidenum">
              <a:rPr lang="zh-TW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Iterator Classifications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1528782"/>
            <a:ext cx="8220075" cy="5334000"/>
          </a:xfrm>
          <a:noFill/>
        </p:spPr>
        <p:txBody>
          <a:bodyPr wrap="none"/>
          <a:lstStyle/>
          <a:p>
            <a:pPr>
              <a:buClr>
                <a:srgbClr val="CC0000"/>
              </a:buClr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Forward iterators:</a:t>
            </a:r>
          </a:p>
          <a:p>
            <a:pPr marL="800100" lvl="1" indent="-342900">
              <a:buClr>
                <a:srgbClr val="CC0000"/>
              </a:buClr>
            </a:pP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++ works on iterator</a:t>
            </a:r>
          </a:p>
          <a:p>
            <a:pPr>
              <a:buClr>
                <a:srgbClr val="CC0000"/>
              </a:buClr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Bidirectional iterators:</a:t>
            </a:r>
          </a:p>
          <a:p>
            <a:pPr marL="800100" lvl="1" indent="-342900">
              <a:buClr>
                <a:srgbClr val="CC0000"/>
              </a:buClr>
            </a:pP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Both ++ and -- work on iterator</a:t>
            </a:r>
          </a:p>
          <a:p>
            <a:pPr>
              <a:buClr>
                <a:srgbClr val="CC0000"/>
              </a:buClr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Random-access iterators:</a:t>
            </a:r>
          </a:p>
          <a:p>
            <a:pPr marL="800100" lvl="1" indent="-342900">
              <a:buClr>
                <a:srgbClr val="CC0000"/>
              </a:buClr>
            </a:pP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++, --, and random access all work with</a:t>
            </a:r>
            <a:b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iterator</a:t>
            </a:r>
          </a:p>
          <a:p>
            <a:pPr>
              <a:buClr>
                <a:srgbClr val="CC0000"/>
              </a:buClr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These are ‘kinds’ of iterators, not types!</a:t>
            </a:r>
          </a:p>
        </p:txBody>
      </p:sp>
    </p:spTree>
    <p:extLst>
      <p:ext uri="{BB962C8B-B14F-4D97-AF65-F5344CB8AC3E}">
        <p14:creationId xmlns:p14="http://schemas.microsoft.com/office/powerpoint/2010/main" val="303654377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Cycling with Iterators</a:t>
            </a:r>
          </a:p>
        </p:txBody>
      </p:sp>
      <p:sp>
        <p:nvSpPr>
          <p:cNvPr id="16386" name="投影片編號版面配置區 3"/>
          <p:cNvSpPr>
            <a:spLocks noGrp="1"/>
          </p:cNvSpPr>
          <p:nvPr>
            <p:ph type="sldNum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ADCC13-4F11-4069-8581-145C1C91237A}" type="slidenum">
              <a:rPr lang="zh-TW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1628800"/>
            <a:ext cx="8220075" cy="5334000"/>
          </a:xfrm>
          <a:noFill/>
        </p:spPr>
        <p:txBody>
          <a:bodyPr wrap="none"/>
          <a:lstStyle/>
          <a:p>
            <a:pPr>
              <a:buClr>
                <a:srgbClr val="CC0000"/>
              </a:buClr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Cycling ability using for loop:</a:t>
            </a:r>
            <a:b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for (p = 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c.begin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() ; p! = 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c.end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() ; p++)</a:t>
            </a:r>
            <a:b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	process *p	//*p is current data item</a:t>
            </a:r>
          </a:p>
          <a:p>
            <a:pPr>
              <a:buClr>
                <a:srgbClr val="CC0000"/>
              </a:buClr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Keep in mind</a:t>
            </a:r>
          </a:p>
          <a:p>
            <a:pPr marL="800100" lvl="1" indent="-342900">
              <a:buClr>
                <a:srgbClr val="CC0000"/>
              </a:buClr>
            </a:pP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Each container type in STL has own iterator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types</a:t>
            </a:r>
          </a:p>
          <a:p>
            <a:pPr marL="1200150" lvl="2" indent="-285750">
              <a:buClr>
                <a:srgbClr val="CC0000"/>
              </a:buClr>
            </a:pPr>
            <a:r>
              <a:rPr lang="en-US" altLang="zh-TW" sz="1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Even though they’re all used similarly</a:t>
            </a:r>
          </a:p>
        </p:txBody>
      </p:sp>
    </p:spTree>
    <p:extLst>
      <p:ext uri="{BB962C8B-B14F-4D97-AF65-F5344CB8AC3E}">
        <p14:creationId xmlns:p14="http://schemas.microsoft.com/office/powerpoint/2010/main" val="97559283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206FC4-B914-4E9F-B511-E9B281C7D41E}" type="slidenum">
              <a:rPr lang="zh-TW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Example of map Iterator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4" y="1700808"/>
            <a:ext cx="2318944" cy="655044"/>
          </a:xfrm>
          <a:noFill/>
        </p:spPr>
        <p:txBody>
          <a:bodyPr wrap="none"/>
          <a:lstStyle/>
          <a:p>
            <a:pPr>
              <a:buClr>
                <a:srgbClr val="CC0000"/>
              </a:buClr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Declare:</a:t>
            </a:r>
            <a:endParaRPr lang="en-US" altLang="zh-TW" sz="28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E1B42F1-0690-4618-93E9-DBD404AD1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40" y="2360284"/>
            <a:ext cx="4182417" cy="915677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91E354D4-5220-4B09-A613-97BAC30B7798}"/>
              </a:ext>
            </a:extLst>
          </p:cNvPr>
          <p:cNvCxnSpPr>
            <a:cxnSpLocks/>
          </p:cNvCxnSpPr>
          <p:nvPr/>
        </p:nvCxnSpPr>
        <p:spPr>
          <a:xfrm flipV="1">
            <a:off x="1234311" y="3165049"/>
            <a:ext cx="467014" cy="6082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43837C1-BFD3-42AC-B0A3-B36D8B6481D6}"/>
              </a:ext>
            </a:extLst>
          </p:cNvPr>
          <p:cNvCxnSpPr>
            <a:cxnSpLocks/>
          </p:cNvCxnSpPr>
          <p:nvPr/>
        </p:nvCxnSpPr>
        <p:spPr>
          <a:xfrm flipH="1" flipV="1">
            <a:off x="2412010" y="3140038"/>
            <a:ext cx="516903" cy="57792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CAEBE6-AAD6-47C3-A20A-0BB636D19857}"/>
              </a:ext>
            </a:extLst>
          </p:cNvPr>
          <p:cNvSpPr txBox="1"/>
          <p:nvPr/>
        </p:nvSpPr>
        <p:spPr>
          <a:xfrm>
            <a:off x="876926" y="3675066"/>
            <a:ext cx="966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Key</a:t>
            </a:r>
          </a:p>
          <a:p>
            <a:r>
              <a:rPr lang="en-US" altLang="zh-TW" sz="2000" dirty="0"/>
              <a:t>value</a:t>
            </a:r>
            <a:endParaRPr lang="zh-TW" altLang="en-US" sz="2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193273-CB02-408D-B421-9C7E669903A4}"/>
              </a:ext>
            </a:extLst>
          </p:cNvPr>
          <p:cNvSpPr txBox="1"/>
          <p:nvPr/>
        </p:nvSpPr>
        <p:spPr>
          <a:xfrm>
            <a:off x="2691671" y="3722393"/>
            <a:ext cx="1359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Mapped</a:t>
            </a:r>
          </a:p>
          <a:p>
            <a:r>
              <a:rPr lang="en-US" altLang="zh-TW" sz="2000" dirty="0"/>
              <a:t>value</a:t>
            </a:r>
            <a:endParaRPr lang="zh-TW" altLang="en-US" sz="2000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0E305C3E-F99C-4D4F-A8EC-CD0F2DD3243E}"/>
              </a:ext>
            </a:extLst>
          </p:cNvPr>
          <p:cNvSpPr txBox="1">
            <a:spLocks noChangeArrowheads="1"/>
          </p:cNvSpPr>
          <p:nvPr/>
        </p:nvSpPr>
        <p:spPr>
          <a:xfrm>
            <a:off x="461964" y="4471009"/>
            <a:ext cx="2318944" cy="655044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718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0861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🞑"/>
              <a:defRPr sz="2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0289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>
              <a:buClr>
                <a:srgbClr val="CC0000"/>
              </a:buClr>
            </a:pPr>
            <a:r>
              <a:rPr lang="en-US" altLang="zh-TW" sz="28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traval</a:t>
            </a: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endParaRPr lang="en-US" altLang="zh-TW" sz="28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A957EE9-342B-43C5-AE17-79AC4F4D3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40" y="5023493"/>
            <a:ext cx="6782696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1775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TW" b="1" dirty="0"/>
              <a:t>std::sort()</a:t>
            </a:r>
            <a:r>
              <a:rPr lang="zh-TW" altLang="en-US" b="1" dirty="0"/>
              <a:t>   </a:t>
            </a:r>
            <a:r>
              <a:rPr lang="en-US" altLang="zh-TW" b="1" dirty="0"/>
              <a:t>(1/3)</a:t>
            </a:r>
            <a:endParaRPr b="1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9B722E25-0B74-4ACC-A610-6A668B4EE919}"/>
              </a:ext>
            </a:extLst>
          </p:cNvPr>
          <p:cNvSpPr txBox="1">
            <a:spLocks/>
          </p:cNvSpPr>
          <p:nvPr/>
        </p:nvSpPr>
        <p:spPr>
          <a:xfrm>
            <a:off x="251381" y="1703896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718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0861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🞑"/>
              <a:defRPr sz="2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0289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r>
              <a:rPr lang="en-US" dirty="0"/>
              <a:t>#include&lt;algorithm&gt;</a:t>
            </a:r>
          </a:p>
          <a:p>
            <a:r>
              <a:rPr lang="en-US" dirty="0"/>
              <a:t>sort(</a:t>
            </a:r>
            <a:r>
              <a:rPr lang="en-US" dirty="0" err="1"/>
              <a:t>v.begin</a:t>
            </a:r>
            <a:r>
              <a:rPr lang="en-US" dirty="0"/>
              <a:t>(), </a:t>
            </a:r>
            <a:r>
              <a:rPr lang="en-US" dirty="0" err="1"/>
              <a:t>v.end</a:t>
            </a:r>
            <a:r>
              <a:rPr lang="en-US" dirty="0"/>
              <a:t>())</a:t>
            </a:r>
          </a:p>
          <a:p>
            <a:pPr lvl="1"/>
            <a:endParaRPr lang="en-US" dirty="0"/>
          </a:p>
          <a:p>
            <a:pPr marL="365760" lvl="1" indent="0">
              <a:buFont typeface="Noto Sans Symbols"/>
              <a:buNone/>
            </a:pPr>
            <a:endParaRPr lang="en-US" dirty="0"/>
          </a:p>
          <a:p>
            <a:pPr marL="365760" lvl="1" indent="0">
              <a:buFont typeface="Noto Sans Symbols"/>
              <a:buNone/>
            </a:pPr>
            <a:endParaRPr lang="en-US" dirty="0"/>
          </a:p>
          <a:p>
            <a:pPr marL="365760" lvl="1" indent="0">
              <a:buFont typeface="Noto Sans Symbols"/>
              <a:buNone/>
            </a:pPr>
            <a:endParaRPr lang="en-US" dirty="0"/>
          </a:p>
          <a:p>
            <a:pPr marL="365760" lvl="1" indent="0">
              <a:buFont typeface="Noto Sans Symbols"/>
              <a:buNone/>
            </a:pPr>
            <a:endParaRPr lang="en-US" dirty="0"/>
          </a:p>
          <a:p>
            <a:pPr marL="365760" lvl="1" indent="0">
              <a:buFont typeface="Noto Sans Symbols"/>
              <a:buNone/>
            </a:pPr>
            <a:endParaRPr lang="en-US" dirty="0"/>
          </a:p>
          <a:p>
            <a:pPr marL="365760" lvl="1" indent="0">
              <a:buFont typeface="Noto Sans Symbols"/>
              <a:buNone/>
            </a:pPr>
            <a:r>
              <a:rPr lang="en-US" dirty="0"/>
              <a:t> 	           </a:t>
            </a:r>
            <a:r>
              <a:rPr lang="en-US" sz="3600" dirty="0">
                <a:solidFill>
                  <a:srgbClr val="FF0000"/>
                </a:solidFill>
                <a:sym typeface="Wingdings" panose="05000000000000000000" pitchFamily="2" charset="2"/>
              </a:rPr>
              <a:t>v : 0  1  2  3  4  5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31251A8-1536-4403-9A18-8588E4B123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6"/>
          <a:stretch/>
        </p:blipFill>
        <p:spPr>
          <a:xfrm>
            <a:off x="1852966" y="2812615"/>
            <a:ext cx="3986714" cy="129614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67DD878-B1E5-46D1-80AD-84DDE1219E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727" b="9897"/>
          <a:stretch/>
        </p:blipFill>
        <p:spPr>
          <a:xfrm>
            <a:off x="3793567" y="4507396"/>
            <a:ext cx="2664296" cy="357447"/>
          </a:xfrm>
          <a:prstGeom prst="rect">
            <a:avLst/>
          </a:prstGeom>
        </p:spPr>
      </p:pic>
      <p:sp>
        <p:nvSpPr>
          <p:cNvPr id="12" name="向下箭號 8">
            <a:extLst>
              <a:ext uri="{FF2B5EF4-FFF2-40B4-BE49-F238E27FC236}">
                <a16:creationId xmlns:a16="http://schemas.microsoft.com/office/drawing/2014/main" id="{A5CE5CE0-A38C-492C-90A5-EE79804A4691}"/>
              </a:ext>
            </a:extLst>
          </p:cNvPr>
          <p:cNvSpPr/>
          <p:nvPr/>
        </p:nvSpPr>
        <p:spPr>
          <a:xfrm>
            <a:off x="3217502" y="4180767"/>
            <a:ext cx="576065" cy="1145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D24219-75B4-4BD3-B567-4335B012B0F9}"/>
              </a:ext>
            </a:extLst>
          </p:cNvPr>
          <p:cNvSpPr txBox="1"/>
          <p:nvPr/>
        </p:nvSpPr>
        <p:spPr>
          <a:xfrm flipH="1">
            <a:off x="6204678" y="3276021"/>
            <a:ext cx="2157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 : 5 4 3 2 1 0</a:t>
            </a:r>
          </a:p>
        </p:txBody>
      </p:sp>
    </p:spTree>
    <p:extLst>
      <p:ext uri="{BB962C8B-B14F-4D97-AF65-F5344CB8AC3E}">
        <p14:creationId xmlns:p14="http://schemas.microsoft.com/office/powerpoint/2010/main" val="3194215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TW" b="1" dirty="0"/>
              <a:t>std::sort()</a:t>
            </a:r>
            <a:r>
              <a:rPr lang="zh-TW" altLang="en-US" b="1" dirty="0"/>
              <a:t>   </a:t>
            </a:r>
            <a:r>
              <a:rPr lang="en-US" altLang="zh-TW" b="1" dirty="0"/>
              <a:t>(2/3)</a:t>
            </a:r>
            <a:endParaRPr b="1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2BFBB10C-723C-4C1D-8720-7FA2206868ED}"/>
              </a:ext>
            </a:extLst>
          </p:cNvPr>
          <p:cNvSpPr txBox="1">
            <a:spLocks/>
          </p:cNvSpPr>
          <p:nvPr/>
        </p:nvSpPr>
        <p:spPr>
          <a:xfrm>
            <a:off x="65108" y="1713237"/>
            <a:ext cx="9833036" cy="5064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718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0861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🞑"/>
              <a:defRPr sz="2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0289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r>
              <a:rPr lang="en-US" dirty="0"/>
              <a:t>sort(</a:t>
            </a:r>
            <a:r>
              <a:rPr lang="en-US" dirty="0" err="1"/>
              <a:t>v.begin</a:t>
            </a:r>
            <a:r>
              <a:rPr lang="en-US" dirty="0"/>
              <a:t>(), </a:t>
            </a:r>
            <a:r>
              <a:rPr lang="en-US" dirty="0" err="1"/>
              <a:t>v.end</a:t>
            </a:r>
            <a:r>
              <a:rPr lang="en-US" dirty="0"/>
              <a:t>(), </a:t>
            </a:r>
            <a:r>
              <a:rPr lang="en-US" dirty="0" err="1"/>
              <a:t>myfunc</a:t>
            </a:r>
            <a:r>
              <a:rPr lang="en-US" dirty="0"/>
              <a:t>) </a:t>
            </a:r>
          </a:p>
          <a:p>
            <a:pPr marL="605790" lvl="1" indent="0">
              <a:buNone/>
            </a:pPr>
            <a:r>
              <a:rPr lang="en-US" dirty="0"/>
              <a:t>	</a:t>
            </a:r>
            <a:r>
              <a:rPr lang="en-US" dirty="0" err="1"/>
              <a:t>myfunc</a:t>
            </a:r>
            <a:r>
              <a:rPr lang="en-US" dirty="0"/>
              <a:t> is a </a:t>
            </a:r>
            <a:r>
              <a:rPr lang="en-US" dirty="0" err="1"/>
              <a:t>boolean</a:t>
            </a:r>
            <a:r>
              <a:rPr lang="en-US" dirty="0"/>
              <a:t> function</a:t>
            </a:r>
          </a:p>
          <a:p>
            <a:pPr lvl="1"/>
            <a:endParaRPr lang="en-US" dirty="0"/>
          </a:p>
          <a:p>
            <a:pPr marL="605790" lvl="1" indent="0">
              <a:buNone/>
            </a:pPr>
            <a:r>
              <a:rPr lang="en-US" dirty="0"/>
              <a:t>                                        </a:t>
            </a:r>
          </a:p>
          <a:p>
            <a:pPr marL="605790" lvl="1" indent="0">
              <a:buNone/>
            </a:pPr>
            <a:r>
              <a:rPr lang="en-US" dirty="0"/>
              <a:t>                                                                                          </a:t>
            </a:r>
            <a:endParaRPr lang="en-US" sz="3200" b="1" dirty="0"/>
          </a:p>
          <a:p>
            <a:pPr marL="605790" lvl="1" indent="0">
              <a:buNone/>
            </a:pPr>
            <a:r>
              <a:rPr lang="en-US" dirty="0"/>
              <a:t>                                                                             </a:t>
            </a:r>
          </a:p>
          <a:p>
            <a:pPr lvl="1"/>
            <a:endParaRPr lang="en-US" dirty="0"/>
          </a:p>
          <a:p>
            <a:pPr marL="605790" lvl="1" indent="0">
              <a:buNone/>
            </a:pPr>
            <a:r>
              <a:rPr lang="en-US" dirty="0"/>
              <a:t> 		</a:t>
            </a:r>
            <a:r>
              <a:rPr lang="en-US" altLang="zh-TW" sz="3000" b="1" dirty="0"/>
              <a:t>v: 0 1 2 3 4</a:t>
            </a:r>
          </a:p>
          <a:p>
            <a:pPr marL="605790" lvl="1" indent="0">
              <a:buNone/>
            </a:pPr>
            <a:endParaRPr lang="en-US" altLang="zh-TW" sz="3000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65760" lvl="1" indent="0">
              <a:buFont typeface="Noto Sans Symbols"/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365760" lvl="1" indent="0">
              <a:buFont typeface="Noto Sans Symbols"/>
              <a:buNone/>
            </a:pPr>
            <a:r>
              <a:rPr lang="en-US" sz="3600" dirty="0">
                <a:solidFill>
                  <a:srgbClr val="FF0000"/>
                </a:solidFill>
              </a:rPr>
              <a:t>             v: 4 3 2 1 0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ADE2DD5-7977-4876-B12C-B8C9DDC64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033" y="2587147"/>
            <a:ext cx="3932276" cy="1455252"/>
          </a:xfrm>
          <a:prstGeom prst="rect">
            <a:avLst/>
          </a:prstGeom>
        </p:spPr>
      </p:pic>
      <p:sp>
        <p:nvSpPr>
          <p:cNvPr id="15" name="向下箭號 4">
            <a:extLst>
              <a:ext uri="{FF2B5EF4-FFF2-40B4-BE49-F238E27FC236}">
                <a16:creationId xmlns:a16="http://schemas.microsoft.com/office/drawing/2014/main" id="{237C462D-B8C0-4199-B37E-BEB2BA72A9C5}"/>
              </a:ext>
            </a:extLst>
          </p:cNvPr>
          <p:cNvSpPr/>
          <p:nvPr/>
        </p:nvSpPr>
        <p:spPr>
          <a:xfrm>
            <a:off x="2327665" y="4644321"/>
            <a:ext cx="576065" cy="1232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D0CD438-5A28-4FAC-8B69-3901C25D0C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711" b="16209"/>
          <a:stretch/>
        </p:blipFill>
        <p:spPr>
          <a:xfrm>
            <a:off x="2913529" y="4920319"/>
            <a:ext cx="4136194" cy="44888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CF9594F-77B7-4C36-A82A-39336EADF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955" y="2587147"/>
            <a:ext cx="3679947" cy="1455252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AC20919A-80D0-4FE5-96AF-721989EDFA29}"/>
              </a:ext>
            </a:extLst>
          </p:cNvPr>
          <p:cNvSpPr/>
          <p:nvPr/>
        </p:nvSpPr>
        <p:spPr>
          <a:xfrm>
            <a:off x="5845612" y="4542769"/>
            <a:ext cx="1139117" cy="1232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9A1CBD0-BCDD-4D92-9171-FB40ABD2540D}"/>
              </a:ext>
            </a:extLst>
          </p:cNvPr>
          <p:cNvCxnSpPr/>
          <p:nvPr/>
        </p:nvCxnSpPr>
        <p:spPr>
          <a:xfrm flipH="1" flipV="1">
            <a:off x="4204355" y="4147794"/>
            <a:ext cx="1641257" cy="593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694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TW" b="1" dirty="0"/>
              <a:t>std::sort()</a:t>
            </a:r>
            <a:r>
              <a:rPr lang="zh-TW" altLang="en-US" b="1" dirty="0"/>
              <a:t>   </a:t>
            </a:r>
            <a:r>
              <a:rPr lang="en-US" altLang="zh-TW" b="1" dirty="0"/>
              <a:t>(3/3)</a:t>
            </a:r>
            <a:endParaRPr b="1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2BFBB10C-723C-4C1D-8720-7FA2206868ED}"/>
              </a:ext>
            </a:extLst>
          </p:cNvPr>
          <p:cNvSpPr txBox="1">
            <a:spLocks/>
          </p:cNvSpPr>
          <p:nvPr/>
        </p:nvSpPr>
        <p:spPr>
          <a:xfrm>
            <a:off x="65108" y="1722664"/>
            <a:ext cx="9833036" cy="5064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718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0861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🞑"/>
              <a:defRPr sz="2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0289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r>
              <a:rPr lang="en-US" dirty="0"/>
              <a:t>Sorting object</a:t>
            </a:r>
          </a:p>
          <a:p>
            <a:pPr marL="605790" lvl="1" indent="0">
              <a:buNone/>
            </a:pPr>
            <a:r>
              <a:rPr lang="en-US" dirty="0"/>
              <a:t>	You can also sort class, define your sort function by </a:t>
            </a:r>
            <a:r>
              <a:rPr lang="en-US" dirty="0" err="1"/>
              <a:t>youself</a:t>
            </a:r>
            <a:r>
              <a:rPr lang="en-US" dirty="0"/>
              <a:t>.</a:t>
            </a:r>
          </a:p>
          <a:p>
            <a:pPr marL="605790" lvl="1" indent="0">
              <a:buNone/>
            </a:pPr>
            <a:r>
              <a:rPr lang="en-US" dirty="0"/>
              <a:t>                                        </a:t>
            </a:r>
          </a:p>
          <a:p>
            <a:pPr marL="605790" lvl="1" indent="0">
              <a:buNone/>
            </a:pPr>
            <a:r>
              <a:rPr lang="en-US" dirty="0"/>
              <a:t>                                                                                          </a:t>
            </a:r>
            <a:endParaRPr lang="en-US" sz="3200" b="1" dirty="0"/>
          </a:p>
          <a:p>
            <a:pPr marL="605790" lvl="1" indent="0">
              <a:buNone/>
            </a:pPr>
            <a:r>
              <a:rPr lang="en-US" dirty="0"/>
              <a:t>                                                                             </a:t>
            </a:r>
          </a:p>
          <a:p>
            <a:pPr lvl="1"/>
            <a:endParaRPr lang="en-US" dirty="0"/>
          </a:p>
          <a:p>
            <a:pPr marL="605790" lvl="1" indent="0">
              <a:buNone/>
            </a:pPr>
            <a:r>
              <a:rPr lang="en-US" dirty="0"/>
              <a:t> 		</a:t>
            </a:r>
            <a:r>
              <a:rPr lang="en-US" altLang="zh-TW" sz="3000" b="1" dirty="0"/>
              <a:t>v: 0 1 2 3 4</a:t>
            </a:r>
          </a:p>
          <a:p>
            <a:pPr marL="605790" lvl="1" indent="0">
              <a:buNone/>
            </a:pPr>
            <a:endParaRPr lang="en-US" altLang="zh-TW" sz="3000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65760" lvl="1" indent="0">
              <a:buFont typeface="Noto Sans Symbols"/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365760" lvl="1" indent="0">
              <a:buFont typeface="Noto Sans Symbols"/>
              <a:buNone/>
            </a:pPr>
            <a:r>
              <a:rPr lang="en-US" sz="3600" dirty="0">
                <a:solidFill>
                  <a:srgbClr val="FF0000"/>
                </a:solidFill>
              </a:rPr>
              <a:t>      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1022ED-66ED-479A-96F7-EE6606331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45" y="2685083"/>
            <a:ext cx="4136194" cy="170750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14D2676-DAB9-4725-9930-78ADFC1D6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145" y="5046286"/>
            <a:ext cx="4029075" cy="800100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309859F9-8AD4-4FEC-AD63-F082404B0004}"/>
              </a:ext>
            </a:extLst>
          </p:cNvPr>
          <p:cNvSpPr/>
          <p:nvPr/>
        </p:nvSpPr>
        <p:spPr>
          <a:xfrm>
            <a:off x="3318235" y="2685083"/>
            <a:ext cx="650450" cy="4053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3F950FB0-E8EA-471B-8454-0B6DB0DEF539}"/>
              </a:ext>
            </a:extLst>
          </p:cNvPr>
          <p:cNvSpPr/>
          <p:nvPr/>
        </p:nvSpPr>
        <p:spPr>
          <a:xfrm>
            <a:off x="1679543" y="4949655"/>
            <a:ext cx="650450" cy="4053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27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TW" b="1" dirty="0"/>
              <a:t>STL: Standard Template Library</a:t>
            </a:r>
            <a:endParaRPr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FCC524-E95B-42EA-93FA-DAC757FDE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05" y="2574631"/>
            <a:ext cx="7457789" cy="3606209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510BBE-0945-4A73-BCAD-C97441257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http://www.cplusplus.com/reference/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3205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TW" b="1" dirty="0"/>
              <a:t>Lab Exercise (1/2)</a:t>
            </a:r>
            <a:endParaRPr b="1" dirty="0"/>
          </a:p>
        </p:txBody>
      </p:sp>
      <p:sp>
        <p:nvSpPr>
          <p:cNvPr id="158" name="Google Shape;158;p5"/>
          <p:cNvSpPr txBox="1">
            <a:spLocks noGrp="1"/>
          </p:cNvSpPr>
          <p:nvPr>
            <p:ph type="body" idx="1"/>
          </p:nvPr>
        </p:nvSpPr>
        <p:spPr>
          <a:xfrm>
            <a:off x="358902" y="1625590"/>
            <a:ext cx="8254493" cy="523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>
              <a:spcBef>
                <a:spcPts val="0"/>
              </a:spcBef>
              <a:buSzPts val="1500"/>
            </a:pPr>
            <a:r>
              <a:rPr lang="en-US" altLang="zh-TW" sz="2400" dirty="0">
                <a:solidFill>
                  <a:schemeClr val="tx1"/>
                </a:solidFill>
              </a:rPr>
              <a:t>Input file (weapons.txt)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320040" lvl="0" indent="-320040">
              <a:spcBef>
                <a:spcPts val="0"/>
              </a:spcBef>
              <a:buSzPts val="1500"/>
            </a:pPr>
            <a:r>
              <a:rPr lang="en-US" altLang="zh-TW" sz="1800" dirty="0">
                <a:solidFill>
                  <a:schemeClr val="tx1"/>
                </a:solidFill>
                <a:latin typeface="Calibri"/>
                <a:ea typeface="Courier New"/>
                <a:cs typeface="Calibri"/>
                <a:sym typeface="Calibri"/>
              </a:rPr>
              <a:t>Input file has  a series of weapon information, including </a:t>
            </a:r>
          </a:p>
          <a:p>
            <a:pPr marL="0" lvl="0" indent="0">
              <a:spcBef>
                <a:spcPts val="0"/>
              </a:spcBef>
              <a:buSzPts val="1500"/>
              <a:buNone/>
            </a:pPr>
            <a:r>
              <a:rPr lang="en-US" altLang="zh-TW" sz="1800" dirty="0">
                <a:solidFill>
                  <a:schemeClr val="tx1"/>
                </a:solidFill>
                <a:latin typeface="Calibri"/>
                <a:ea typeface="Courier New"/>
                <a:cs typeface="Calibri"/>
                <a:sym typeface="Calibri"/>
              </a:rPr>
              <a:t>      (weapon type, weapon classification, physical attack, magic attack, weapon name)</a:t>
            </a:r>
            <a:endParaRPr lang="en-US" altLang="zh-TW" sz="1800" dirty="0">
              <a:latin typeface="Calibri"/>
              <a:ea typeface="Courier New"/>
              <a:cs typeface="Calibri"/>
              <a:sym typeface="Calibri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39DCD6C-2827-4270-A1BF-EB2D8F6DF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2700106"/>
            <a:ext cx="3421470" cy="38620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6CBB870-B3FA-4EBE-9054-54241C3AA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871" y="3720988"/>
            <a:ext cx="3962953" cy="161948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F2B3DA63-7D94-4D3D-B5AD-9559EF1C86CB}"/>
              </a:ext>
            </a:extLst>
          </p:cNvPr>
          <p:cNvSpPr txBox="1"/>
          <p:nvPr/>
        </p:nvSpPr>
        <p:spPr>
          <a:xfrm>
            <a:off x="4423200" y="3192275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tx1"/>
                </a:solidFill>
                <a:latin typeface="Calibri"/>
                <a:ea typeface="Courier New"/>
                <a:cs typeface="Calibri"/>
                <a:sym typeface="Calibri"/>
              </a:rPr>
              <a:t> e.g.</a:t>
            </a:r>
          </a:p>
          <a:p>
            <a:endParaRPr lang="en-US" altLang="zh-TW" sz="1800" dirty="0">
              <a:solidFill>
                <a:schemeClr val="tx1"/>
              </a:solidFill>
              <a:latin typeface="Calibri"/>
              <a:ea typeface="Courier New"/>
              <a:cs typeface="Calibri"/>
              <a:sym typeface="Calibri"/>
            </a:endParaRPr>
          </a:p>
          <a:p>
            <a:endParaRPr lang="en-US" altLang="zh-TW" sz="1800" dirty="0">
              <a:solidFill>
                <a:schemeClr val="tx1"/>
              </a:solidFill>
              <a:latin typeface="Calibri"/>
              <a:ea typeface="Courier New"/>
              <a:cs typeface="Calibri"/>
              <a:sym typeface="Calibri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Calibri"/>
                <a:ea typeface="Courier New"/>
                <a:cs typeface="Calibri"/>
                <a:sym typeface="Calibri"/>
              </a:rPr>
              <a:t>weapon type                : Staff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Calibri"/>
                <a:ea typeface="Courier New"/>
                <a:cs typeface="Calibri"/>
                <a:sym typeface="Calibri"/>
              </a:rPr>
              <a:t>weapon classification : Magic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Calibri"/>
                <a:ea typeface="Courier New"/>
                <a:cs typeface="Calibri"/>
                <a:sym typeface="Calibri"/>
              </a:rPr>
              <a:t>physical attack             : 42 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Calibri"/>
                <a:ea typeface="Courier New"/>
                <a:cs typeface="Calibri"/>
                <a:sym typeface="Calibri"/>
              </a:rPr>
              <a:t>magic attack                 : 367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Weapon name             : Rotten Crystal Staff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69037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TW" b="1" dirty="0"/>
              <a:t>Lab Exercise (2/2)</a:t>
            </a:r>
            <a:endParaRPr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275951-A095-4664-8D9A-72987CBA4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606" y="2570528"/>
            <a:ext cx="2622728" cy="4058872"/>
          </a:xfrm>
          <a:prstGeom prst="rect">
            <a:avLst/>
          </a:prstGeom>
        </p:spPr>
      </p:pic>
      <p:sp>
        <p:nvSpPr>
          <p:cNvPr id="10" name="Google Shape;158;p5">
            <a:extLst>
              <a:ext uri="{FF2B5EF4-FFF2-40B4-BE49-F238E27FC236}">
                <a16:creationId xmlns:a16="http://schemas.microsoft.com/office/drawing/2014/main" id="{4C29D2DC-0FE4-4B78-86D1-B069B167BA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8902" y="1625590"/>
            <a:ext cx="8254493" cy="523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20040" lvl="0" indent="-320040">
              <a:spcBef>
                <a:spcPts val="0"/>
              </a:spcBef>
              <a:buSzPts val="1500"/>
            </a:pPr>
            <a:r>
              <a:rPr lang="en-US" altLang="zh-TW" sz="2400" dirty="0">
                <a:solidFill>
                  <a:schemeClr val="tx1"/>
                </a:solidFill>
              </a:rPr>
              <a:t>Output (</a:t>
            </a:r>
            <a:r>
              <a:rPr lang="en-US" altLang="zh-TW" sz="2400" dirty="0" err="1">
                <a:solidFill>
                  <a:schemeClr val="tx1"/>
                </a:solidFill>
              </a:rPr>
              <a:t>cout</a:t>
            </a:r>
            <a:r>
              <a:rPr lang="en-US" altLang="zh-TW" sz="2400" dirty="0">
                <a:solidFill>
                  <a:schemeClr val="tx1"/>
                </a:solidFill>
              </a:rPr>
              <a:t>)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320040" lvl="0" indent="-320040">
              <a:spcBef>
                <a:spcPts val="0"/>
              </a:spcBef>
              <a:buSzPts val="1500"/>
            </a:pPr>
            <a:r>
              <a:rPr lang="en-US" altLang="zh-TW" sz="1800" dirty="0">
                <a:solidFill>
                  <a:schemeClr val="tx1"/>
                </a:solidFill>
                <a:latin typeface="Calibri"/>
                <a:ea typeface="Courier New"/>
                <a:cs typeface="Calibri"/>
                <a:sym typeface="Calibri"/>
              </a:rPr>
              <a:t>Output should be a series of information searched by the “weapon type</a:t>
            </a:r>
            <a:r>
              <a:rPr lang="en-US" altLang="zh-TW" sz="1800" dirty="0" smtClean="0">
                <a:solidFill>
                  <a:schemeClr val="tx1"/>
                </a:solidFill>
                <a:latin typeface="Calibri"/>
                <a:ea typeface="Courier New"/>
                <a:cs typeface="Calibri"/>
                <a:sym typeface="Calibri"/>
              </a:rPr>
              <a:t>”.</a:t>
            </a:r>
          </a:p>
          <a:p>
            <a:pPr marL="320040" lvl="0" indent="-320040">
              <a:spcBef>
                <a:spcPts val="0"/>
              </a:spcBef>
              <a:buSzPts val="1500"/>
            </a:pPr>
            <a:endParaRPr lang="en-US" altLang="zh-TW" sz="1800" dirty="0">
              <a:solidFill>
                <a:schemeClr val="tx1"/>
              </a:solidFill>
              <a:latin typeface="Calibri"/>
              <a:ea typeface="Courier New"/>
              <a:cs typeface="Calibri"/>
              <a:sym typeface="Calibri"/>
            </a:endParaRPr>
          </a:p>
          <a:p>
            <a:pPr marL="320040" lvl="0" indent="-320040">
              <a:spcBef>
                <a:spcPts val="0"/>
              </a:spcBef>
              <a:buSzPts val="1500"/>
            </a:pPr>
            <a:r>
              <a:rPr lang="en-US" altLang="zh-TW" sz="1800" dirty="0">
                <a:solidFill>
                  <a:schemeClr val="tx1"/>
                </a:solidFill>
                <a:latin typeface="Calibri"/>
                <a:ea typeface="Courier New"/>
                <a:cs typeface="Calibri"/>
                <a:sym typeface="Calibri"/>
              </a:rPr>
              <a:t>Note</a:t>
            </a:r>
            <a:r>
              <a:rPr lang="en-US" altLang="zh-TW" sz="1800" dirty="0" smtClean="0">
                <a:solidFill>
                  <a:schemeClr val="tx1"/>
                </a:solidFill>
                <a:latin typeface="Calibri"/>
                <a:ea typeface="Courier New"/>
                <a:cs typeface="Calibri"/>
                <a:sym typeface="Calibri"/>
              </a:rPr>
              <a:t>:</a:t>
            </a:r>
            <a:endParaRPr lang="en-US" altLang="zh-TW" sz="1800" dirty="0">
              <a:solidFill>
                <a:schemeClr val="tx1"/>
              </a:solidFill>
              <a:latin typeface="Calibri"/>
              <a:ea typeface="Courier New"/>
              <a:cs typeface="Calibri"/>
              <a:sym typeface="Calibri"/>
            </a:endParaRPr>
          </a:p>
          <a:p>
            <a:pPr marL="342900" lvl="0" indent="-342900">
              <a:spcBef>
                <a:spcPts val="0"/>
              </a:spcBef>
              <a:buSzPts val="1500"/>
              <a:buFont typeface="+mj-lt"/>
              <a:buAutoNum type="arabicPeriod"/>
            </a:pPr>
            <a:r>
              <a:rPr lang="en-US" altLang="zh-TW" sz="1600" dirty="0">
                <a:latin typeface="Calibri"/>
                <a:ea typeface="Courier New"/>
                <a:cs typeface="Calibri"/>
                <a:sym typeface="Calibri"/>
              </a:rPr>
              <a:t>Infinite loop (until </a:t>
            </a:r>
            <a:r>
              <a:rPr lang="en-US" altLang="zh-TW" sz="1600" dirty="0" err="1">
                <a:latin typeface="Calibri"/>
                <a:ea typeface="Courier New"/>
                <a:cs typeface="Calibri"/>
                <a:sym typeface="Calibri"/>
              </a:rPr>
              <a:t>cin</a:t>
            </a:r>
            <a:r>
              <a:rPr lang="en-US" altLang="zh-TW" sz="1600" dirty="0">
                <a:latin typeface="Calibri"/>
                <a:ea typeface="Courier New"/>
                <a:cs typeface="Calibri"/>
                <a:sym typeface="Calibri"/>
              </a:rPr>
              <a:t> “EXIT”).</a:t>
            </a:r>
          </a:p>
          <a:p>
            <a:pPr marL="342900" lvl="0" indent="-342900">
              <a:spcBef>
                <a:spcPts val="0"/>
              </a:spcBef>
              <a:buSzPts val="1500"/>
              <a:buFont typeface="+mj-lt"/>
              <a:buAutoNum type="arabicPeriod"/>
            </a:pPr>
            <a:endParaRPr lang="en-US" altLang="zh-TW" sz="1600" dirty="0">
              <a:latin typeface="Calibri"/>
              <a:ea typeface="Courier New"/>
              <a:cs typeface="Calibri"/>
              <a:sym typeface="Calibri"/>
            </a:endParaRPr>
          </a:p>
          <a:p>
            <a:pPr marL="342900" lvl="0" indent="-342900">
              <a:spcBef>
                <a:spcPts val="0"/>
              </a:spcBef>
              <a:buSzPts val="1500"/>
              <a:buFont typeface="+mj-lt"/>
              <a:buAutoNum type="arabicPeriod"/>
            </a:pPr>
            <a:r>
              <a:rPr lang="en-US" altLang="zh-TW" sz="1600" dirty="0">
                <a:latin typeface="Calibri"/>
                <a:ea typeface="Courier New"/>
                <a:cs typeface="Calibri"/>
                <a:sym typeface="Calibri"/>
              </a:rPr>
              <a:t>Output all of the </a:t>
            </a:r>
            <a:r>
              <a:rPr lang="en-US" altLang="zh-TW" sz="1600" dirty="0">
                <a:solidFill>
                  <a:schemeClr val="tx1"/>
                </a:solidFill>
                <a:latin typeface="Calibri"/>
                <a:ea typeface="Courier New"/>
                <a:cs typeface="Calibri"/>
                <a:sym typeface="Calibri"/>
              </a:rPr>
              <a:t>information searched by the “weapon type”.</a:t>
            </a:r>
          </a:p>
          <a:p>
            <a:pPr marL="342900" lvl="0" indent="-342900">
              <a:spcBef>
                <a:spcPts val="0"/>
              </a:spcBef>
              <a:buSzPts val="1500"/>
              <a:buFont typeface="+mj-lt"/>
              <a:buAutoNum type="arabicPeriod"/>
            </a:pPr>
            <a:endParaRPr lang="en-US" altLang="zh-TW" sz="1600" dirty="0">
              <a:solidFill>
                <a:schemeClr val="tx1"/>
              </a:solidFill>
              <a:latin typeface="Calibri"/>
              <a:ea typeface="Courier New"/>
              <a:cs typeface="Calibri"/>
              <a:sym typeface="Calibri"/>
            </a:endParaRPr>
          </a:p>
          <a:p>
            <a:pPr marL="342900" lvl="0" indent="-342900">
              <a:spcBef>
                <a:spcPts val="0"/>
              </a:spcBef>
              <a:buSzPts val="1500"/>
              <a:buFont typeface="+mj-lt"/>
              <a:buAutoNum type="arabicPeriod"/>
            </a:pPr>
            <a:r>
              <a:rPr lang="en-US" altLang="zh-TW" sz="1600" dirty="0">
                <a:solidFill>
                  <a:schemeClr val="tx1"/>
                </a:solidFill>
                <a:latin typeface="Calibri"/>
                <a:ea typeface="Courier New"/>
                <a:cs typeface="Calibri"/>
                <a:sym typeface="Calibri"/>
              </a:rPr>
              <a:t>Output the total number of weapons at the bottom line.</a:t>
            </a:r>
          </a:p>
          <a:p>
            <a:pPr marL="342900" lvl="0" indent="-342900">
              <a:spcBef>
                <a:spcPts val="0"/>
              </a:spcBef>
              <a:buSzPts val="1500"/>
              <a:buFont typeface="+mj-lt"/>
              <a:buAutoNum type="arabicPeriod"/>
            </a:pPr>
            <a:endParaRPr lang="en-US" altLang="zh-TW" sz="1600" dirty="0">
              <a:solidFill>
                <a:schemeClr val="tx1"/>
              </a:solidFill>
              <a:latin typeface="Calibri"/>
              <a:ea typeface="Courier New"/>
              <a:cs typeface="Calibri"/>
              <a:sym typeface="Calibri"/>
            </a:endParaRPr>
          </a:p>
          <a:p>
            <a:pPr marL="342900" lvl="0" indent="-342900">
              <a:spcBef>
                <a:spcPts val="0"/>
              </a:spcBef>
              <a:buSzPts val="1500"/>
              <a:buFont typeface="+mj-lt"/>
              <a:buAutoNum type="arabicPeriod"/>
            </a:pPr>
            <a:r>
              <a:rPr lang="en-US" altLang="zh-TW" sz="1600" dirty="0">
                <a:solidFill>
                  <a:schemeClr val="tx1"/>
                </a:solidFill>
                <a:latin typeface="Calibri"/>
                <a:ea typeface="Courier New"/>
                <a:cs typeface="Calibri"/>
                <a:sym typeface="Calibri"/>
              </a:rPr>
              <a:t>The series of weapon information should be sorted by the</a:t>
            </a:r>
            <a:br>
              <a:rPr lang="en-US" altLang="zh-TW" sz="1600" dirty="0">
                <a:solidFill>
                  <a:schemeClr val="tx1"/>
                </a:solidFill>
                <a:latin typeface="Calibri"/>
                <a:ea typeface="Courier New"/>
                <a:cs typeface="Calibri"/>
                <a:sym typeface="Calibri"/>
              </a:rPr>
            </a:br>
            <a:r>
              <a:rPr lang="en-US" altLang="zh-TW" sz="1600" dirty="0">
                <a:solidFill>
                  <a:schemeClr val="tx1"/>
                </a:solidFill>
                <a:latin typeface="Calibri"/>
                <a:ea typeface="Courier New"/>
                <a:cs typeface="Calibri"/>
                <a:sym typeface="Calibri"/>
              </a:rPr>
              <a:t>physical attack or magic attack depending on weapon</a:t>
            </a:r>
            <a:br>
              <a:rPr lang="en-US" altLang="zh-TW" sz="1600" dirty="0">
                <a:solidFill>
                  <a:schemeClr val="tx1"/>
                </a:solidFill>
                <a:latin typeface="Calibri"/>
                <a:ea typeface="Courier New"/>
                <a:cs typeface="Calibri"/>
                <a:sym typeface="Calibri"/>
              </a:rPr>
            </a:br>
            <a:r>
              <a:rPr lang="en-US" altLang="zh-TW" sz="1600" dirty="0">
                <a:solidFill>
                  <a:schemeClr val="tx1"/>
                </a:solidFill>
                <a:latin typeface="Calibri"/>
                <a:ea typeface="Courier New"/>
                <a:cs typeface="Calibri"/>
                <a:sym typeface="Calibri"/>
              </a:rPr>
              <a:t>classification.</a:t>
            </a:r>
          </a:p>
          <a:p>
            <a:pPr marL="342900" lvl="0" indent="-342900">
              <a:spcBef>
                <a:spcPts val="0"/>
              </a:spcBef>
              <a:buSzPts val="1500"/>
              <a:buFont typeface="+mj-lt"/>
              <a:buAutoNum type="arabicPeriod"/>
            </a:pPr>
            <a:endParaRPr lang="en-US" altLang="zh-TW" sz="1600" dirty="0">
              <a:solidFill>
                <a:schemeClr val="tx1"/>
              </a:solidFill>
              <a:latin typeface="Calibri"/>
              <a:ea typeface="Courier New"/>
              <a:cs typeface="Calibri"/>
              <a:sym typeface="Calibri"/>
            </a:endParaRPr>
          </a:p>
          <a:p>
            <a:pPr marL="342900" indent="-342900">
              <a:spcBef>
                <a:spcPts val="0"/>
              </a:spcBef>
              <a:buSzPts val="1500"/>
              <a:buFont typeface="+mj-lt"/>
              <a:buAutoNum type="arabicPeriod"/>
            </a:pPr>
            <a:r>
              <a:rPr lang="en-US" altLang="zh-TW" sz="1600" dirty="0">
                <a:solidFill>
                  <a:schemeClr val="tx1"/>
                </a:solidFill>
                <a:latin typeface="Calibri"/>
                <a:ea typeface="Courier New"/>
                <a:cs typeface="Calibri"/>
                <a:sym typeface="Calibri"/>
              </a:rPr>
              <a:t>If the weapon type doesn’t exist, output “No data</a:t>
            </a:r>
            <a:r>
              <a:rPr lang="en-US" altLang="zh-TW" sz="1600" dirty="0" smtClean="0">
                <a:solidFill>
                  <a:schemeClr val="tx1"/>
                </a:solidFill>
                <a:latin typeface="Calibri"/>
                <a:ea typeface="Courier New"/>
                <a:cs typeface="Calibri"/>
                <a:sym typeface="Calibri"/>
              </a:rPr>
              <a:t>”.</a:t>
            </a:r>
          </a:p>
          <a:p>
            <a:pPr marL="342900" indent="-342900">
              <a:spcBef>
                <a:spcPts val="0"/>
              </a:spcBef>
              <a:buSzPts val="1500"/>
              <a:buFont typeface="+mj-lt"/>
              <a:buAutoNum type="arabicPeriod"/>
            </a:pPr>
            <a:endParaRPr lang="en-US" altLang="zh-TW" sz="1600" dirty="0">
              <a:solidFill>
                <a:schemeClr val="tx1"/>
              </a:solidFill>
              <a:latin typeface="Calibri"/>
              <a:ea typeface="Courier New"/>
              <a:cs typeface="Calibri"/>
              <a:sym typeface="Calibri"/>
            </a:endParaRPr>
          </a:p>
          <a:p>
            <a:pPr marL="342900" lvl="0" indent="-342900">
              <a:spcBef>
                <a:spcPts val="0"/>
              </a:spcBef>
              <a:buSzPts val="1500"/>
              <a:buFont typeface="+mj-lt"/>
              <a:buAutoNum type="arabicPeriod"/>
            </a:pPr>
            <a:r>
              <a:rPr lang="en-US" altLang="zh-TW" sz="1600" dirty="0">
                <a:solidFill>
                  <a:schemeClr val="tx1"/>
                </a:solidFill>
                <a:latin typeface="Calibri"/>
                <a:ea typeface="Courier New"/>
                <a:cs typeface="Calibri"/>
                <a:sym typeface="Calibri"/>
              </a:rPr>
              <a:t>If attacks are the same, the order is not matter.</a:t>
            </a:r>
          </a:p>
          <a:p>
            <a:pPr marL="342900" lvl="0" indent="-342900">
              <a:spcBef>
                <a:spcPts val="0"/>
              </a:spcBef>
              <a:buSzPts val="1500"/>
              <a:buFont typeface="+mj-lt"/>
              <a:buAutoNum type="arabicPeriod"/>
            </a:pPr>
            <a:endParaRPr lang="en-US" altLang="zh-TW" sz="1600" dirty="0">
              <a:solidFill>
                <a:schemeClr val="tx1"/>
              </a:solidFill>
              <a:latin typeface="Calibri"/>
              <a:ea typeface="Courier New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buSzPts val="1500"/>
              <a:buNone/>
            </a:pPr>
            <a:endParaRPr lang="en-US" altLang="zh-TW" sz="1600" dirty="0">
              <a:solidFill>
                <a:schemeClr val="tx1"/>
              </a:solidFill>
              <a:latin typeface="Calibri"/>
              <a:ea typeface="Courier New"/>
              <a:cs typeface="Calibri"/>
              <a:sym typeface="Calibri"/>
            </a:endParaRPr>
          </a:p>
          <a:p>
            <a:pPr marL="342900" lvl="0" indent="-342900">
              <a:spcBef>
                <a:spcPts val="0"/>
              </a:spcBef>
              <a:buSzPts val="1500"/>
              <a:buFont typeface="+mj-lt"/>
              <a:buAutoNum type="arabicPeriod"/>
            </a:pPr>
            <a:endParaRPr lang="en-US" altLang="zh-TW" sz="1600" dirty="0">
              <a:solidFill>
                <a:schemeClr val="tx1"/>
              </a:solidFill>
              <a:latin typeface="Calibri"/>
              <a:ea typeface="Courier New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buSzPts val="1500"/>
              <a:buNone/>
            </a:pPr>
            <a:r>
              <a:rPr lang="en-US" altLang="zh-TW" sz="1600" dirty="0">
                <a:solidFill>
                  <a:schemeClr val="tx1"/>
                </a:solidFill>
                <a:latin typeface="Calibri"/>
                <a:ea typeface="Courier New"/>
                <a:cs typeface="Calibri"/>
                <a:sym typeface="Calibri"/>
              </a:rPr>
              <a:t>        </a:t>
            </a:r>
          </a:p>
          <a:p>
            <a:pPr marL="0" lvl="0" indent="0">
              <a:spcBef>
                <a:spcPts val="0"/>
              </a:spcBef>
              <a:buSzPts val="1500"/>
              <a:buNone/>
            </a:pPr>
            <a:endParaRPr lang="en-US" altLang="zh-TW" sz="1600" dirty="0">
              <a:latin typeface="Calibri"/>
              <a:ea typeface="Courier New"/>
              <a:cs typeface="Calibri"/>
              <a:sym typeface="Calibri"/>
            </a:endParaRPr>
          </a:p>
          <a:p>
            <a:pPr marL="800100" lvl="1" indent="-342900">
              <a:spcBef>
                <a:spcPts val="0"/>
              </a:spcBef>
              <a:buSzPts val="1500"/>
              <a:buFont typeface="+mj-lt"/>
              <a:buAutoNum type="arabicPeriod"/>
            </a:pPr>
            <a:endParaRPr lang="en-US" altLang="zh-TW" sz="1600" dirty="0">
              <a:latin typeface="Calibri"/>
              <a:ea typeface="Courier New"/>
              <a:cs typeface="Calibri"/>
              <a:sym typeface="Calibri"/>
            </a:endParaRPr>
          </a:p>
          <a:p>
            <a:pPr marL="800100" lvl="1" indent="-342900">
              <a:spcBef>
                <a:spcPts val="0"/>
              </a:spcBef>
              <a:buSzPts val="1500"/>
              <a:buFont typeface="+mj-lt"/>
              <a:buAutoNum type="arabicPeriod"/>
            </a:pPr>
            <a:endParaRPr lang="en-US" altLang="zh-TW" sz="1500" dirty="0">
              <a:solidFill>
                <a:schemeClr val="tx1"/>
              </a:solidFill>
              <a:latin typeface="Calibri"/>
              <a:ea typeface="Courier New"/>
              <a:cs typeface="Calibri"/>
              <a:sym typeface="Calibri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16F9C1B-865C-4A2C-896C-731F4CF5F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926" y="5933458"/>
            <a:ext cx="313416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89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b="1" dirty="0"/>
              <a:t>Submission</a:t>
            </a:r>
            <a:endParaRPr b="1" dirty="0"/>
          </a:p>
        </p:txBody>
      </p:sp>
      <p:sp>
        <p:nvSpPr>
          <p:cNvPr id="227" name="Google Shape;227;p13"/>
          <p:cNvSpPr txBox="1">
            <a:spLocks noGrp="1"/>
          </p:cNvSpPr>
          <p:nvPr>
            <p:ph type="body" idx="1"/>
          </p:nvPr>
        </p:nvSpPr>
        <p:spPr>
          <a:xfrm>
            <a:off x="194553" y="1340768"/>
            <a:ext cx="864241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209550" algn="l" rtl="0">
              <a:spcBef>
                <a:spcPts val="0"/>
              </a:spcBef>
              <a:spcAft>
                <a:spcPts val="0"/>
              </a:spcAft>
              <a:buSzPts val="174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320040">
              <a:spcBef>
                <a:spcPts val="0"/>
              </a:spcBef>
              <a:buSzPts val="1740"/>
            </a:pPr>
            <a:r>
              <a:rPr lang="en-US" altLang="zh-TW" sz="3200" dirty="0">
                <a:solidFill>
                  <a:srgbClr val="FF0000"/>
                </a:solidFill>
              </a:rPr>
              <a:t>You should exactly follow in the output format</a:t>
            </a:r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Upload all your </a:t>
            </a:r>
            <a:r>
              <a:rPr lang="en-US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to new E3</a:t>
            </a:r>
            <a:endParaRPr dirty="0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Naming rule : studentID_LAB11.cpp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zh-TW" b="1" dirty="0"/>
              <a:t>STL: Standard Template Library</a:t>
            </a:r>
            <a:endParaRPr b="1" dirty="0"/>
          </a:p>
        </p:txBody>
      </p:sp>
      <p:sp>
        <p:nvSpPr>
          <p:cNvPr id="158" name="Google Shape;158;p5"/>
          <p:cNvSpPr txBox="1">
            <a:spLocks noGrp="1"/>
          </p:cNvSpPr>
          <p:nvPr>
            <p:ph type="body" idx="1"/>
          </p:nvPr>
        </p:nvSpPr>
        <p:spPr>
          <a:xfrm>
            <a:off x="612648" y="1700808"/>
            <a:ext cx="8153400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>
              <a:spcBef>
                <a:spcPts val="0"/>
              </a:spcBef>
              <a:buSzPts val="1500"/>
            </a:pPr>
            <a:r>
              <a:rPr lang="en-US" altLang="zh-TW" sz="2800" b="1" dirty="0"/>
              <a:t>Containers</a:t>
            </a:r>
            <a:r>
              <a:rPr lang="en-US" altLang="zh-TW" sz="2800" dirty="0"/>
              <a:t>: hold objects, all of a specified type</a:t>
            </a:r>
          </a:p>
          <a:p>
            <a:pPr marL="320040" lvl="0" indent="-320040">
              <a:spcBef>
                <a:spcPts val="0"/>
              </a:spcBef>
              <a:buSzPts val="1500"/>
            </a:pPr>
            <a:endParaRPr lang="en-US" altLang="zh-TW" sz="2800" dirty="0"/>
          </a:p>
          <a:p>
            <a:pPr marL="320040" lvl="0" indent="-320040">
              <a:spcBef>
                <a:spcPts val="0"/>
              </a:spcBef>
              <a:buSzPts val="1500"/>
            </a:pPr>
            <a:r>
              <a:rPr lang="en-US" altLang="zh-TW" sz="2800" b="1" dirty="0"/>
              <a:t>Iterators</a:t>
            </a:r>
            <a:r>
              <a:rPr lang="en-US" altLang="zh-TW" sz="2800" dirty="0"/>
              <a:t>: a generic pointer to access objects in containers</a:t>
            </a:r>
          </a:p>
          <a:p>
            <a:pPr marL="320040" lvl="0" indent="-320040">
              <a:spcBef>
                <a:spcPts val="0"/>
              </a:spcBef>
              <a:buSzPts val="1500"/>
            </a:pPr>
            <a:endParaRPr lang="en-US" altLang="zh-TW" sz="2800" dirty="0"/>
          </a:p>
          <a:p>
            <a:pPr marL="320040" lvl="0" indent="-320040">
              <a:spcBef>
                <a:spcPts val="0"/>
              </a:spcBef>
              <a:buSzPts val="1500"/>
            </a:pPr>
            <a:r>
              <a:rPr lang="en-US" altLang="zh-TW" sz="2800" b="1" dirty="0"/>
              <a:t>Generic algorithms</a:t>
            </a:r>
            <a:r>
              <a:rPr lang="en-US" altLang="zh-TW" sz="2800" dirty="0"/>
              <a:t>: act on objects in containers</a:t>
            </a:r>
            <a:endParaRPr lang="en-US" altLang="zh-TW" sz="2800" dirty="0">
              <a:sym typeface="Courier New"/>
            </a:endParaRPr>
          </a:p>
          <a:p>
            <a:pPr marL="320040" lvl="0" indent="-320040">
              <a:spcBef>
                <a:spcPts val="0"/>
              </a:spcBef>
              <a:buSzPts val="1500"/>
            </a:pPr>
            <a:endParaRPr lang="en-US" altLang="zh-TW" sz="2800" dirty="0">
              <a:latin typeface="Courier New"/>
              <a:cs typeface="Courier New"/>
              <a:sym typeface="Courier New"/>
            </a:endParaRPr>
          </a:p>
          <a:p>
            <a:pPr marL="320040" lvl="0" indent="-320040">
              <a:spcBef>
                <a:spcPts val="0"/>
              </a:spcBef>
              <a:buSzPts val="1500"/>
            </a:pPr>
            <a:r>
              <a:rPr lang="en-US" altLang="zh-TW" sz="2800" dirty="0">
                <a:solidFill>
                  <a:srgbClr val="0070C0"/>
                </a:solidFill>
              </a:rPr>
              <a:t>Save you a lot of efforts to use those common data structures or algorithms</a:t>
            </a:r>
            <a:endParaRPr lang="en-US" altLang="zh-TW" sz="2800" dirty="0">
              <a:solidFill>
                <a:srgbClr val="0070C0"/>
              </a:solidFill>
              <a:latin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Containers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classes in STL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kinds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vector, list, stack, queue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classes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objects and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is template class with parameter for particular data type to be stored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lists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double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</a:t>
            </a:r>
          </a:p>
          <a:p>
            <a:pPr marL="36576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container has its own iterator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though they are used similarly.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ne might have bidirectional, another might</a:t>
            </a:r>
            <a:b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just have forward iterators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09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Map(1/4)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Associative container.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provides sorting and friendly storing data structure, and it features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one-on-one mapping system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from one data item (a key) to another (a value).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student’s ID and student’s name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99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Map(2/4)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00050" indent="-400050">
              <a:defRPr/>
            </a:pPr>
            <a:r>
              <a:rPr lang="en-US" altLang="zh-TW" sz="2800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Key value : used to </a:t>
            </a:r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sort and uniquely identify the elements</a:t>
            </a:r>
            <a:r>
              <a:rPr lang="en-US" altLang="zh-TW" sz="2800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; in other words, there is no two same key values.</a:t>
            </a:r>
          </a:p>
          <a:p>
            <a:pPr marL="400050" indent="-400050">
              <a:defRPr/>
            </a:pPr>
            <a:endParaRPr lang="en-US" altLang="zh-TW" sz="2800" dirty="0">
              <a:solidFill>
                <a:srgbClr val="0000FF"/>
              </a:solidFill>
              <a:latin typeface="Times New Roman" panose="02020603050405020304" pitchFamily="18" charset="0"/>
              <a:ea typeface="Arial Unicode MS" charset="0"/>
              <a:cs typeface="Times New Roman" panose="02020603050405020304" pitchFamily="18" charset="0"/>
            </a:endParaRPr>
          </a:p>
          <a:p>
            <a:pPr marL="400050" indent="-400050">
              <a:defRPr/>
            </a:pPr>
            <a:r>
              <a:rPr lang="en-US" altLang="zh-TW" sz="2800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Mapped value : store the data associated with the key values.</a:t>
            </a:r>
          </a:p>
        </p:txBody>
      </p:sp>
    </p:spTree>
    <p:extLst>
      <p:ext uri="{BB962C8B-B14F-4D97-AF65-F5344CB8AC3E}">
        <p14:creationId xmlns:p14="http://schemas.microsoft.com/office/powerpoint/2010/main" val="351317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Map(3/4)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715760"/>
          </a:xfrm>
        </p:spPr>
        <p:txBody>
          <a:bodyPr>
            <a:normAutofit lnSpcReduction="10000"/>
          </a:bodyPr>
          <a:lstStyle/>
          <a:p>
            <a:pPr marL="400050" lvl="1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/>
            </a:pP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#include &lt;map&gt;</a:t>
            </a:r>
          </a:p>
          <a:p>
            <a:pPr marL="400050" lvl="1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/>
            </a:pPr>
            <a:r>
              <a:rPr lang="en-US" altLang="zh-TW" sz="2400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Announce</a:t>
            </a:r>
          </a:p>
          <a:p>
            <a:pPr marL="857250" lvl="2" indent="-400050">
              <a:spcBef>
                <a:spcPts val="700"/>
              </a:spcBef>
              <a:buSzPct val="60000"/>
              <a:buFont typeface="Wingdings" charset="2"/>
              <a:buChar char=""/>
              <a:defRPr/>
            </a:pPr>
            <a:r>
              <a:rPr lang="en-US" altLang="zh-TW" sz="2100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map&lt; (key) , (value) &gt;  (name)</a:t>
            </a:r>
          </a:p>
          <a:p>
            <a:pPr marL="857250" lvl="2" indent="-400050">
              <a:spcBef>
                <a:spcPts val="700"/>
              </a:spcBef>
              <a:buSzPct val="60000"/>
              <a:buFont typeface="Wingdings" charset="2"/>
              <a:buChar char=""/>
              <a:defRPr/>
            </a:pPr>
            <a:r>
              <a:rPr lang="en-US" altLang="zh-TW" sz="1800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EX:</a:t>
            </a:r>
          </a:p>
          <a:p>
            <a:pPr marL="400050" lvl="1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/>
            </a:pPr>
            <a:endParaRPr lang="en-US" altLang="zh-TW" sz="2400" dirty="0">
              <a:latin typeface="Times New Roman" panose="02020603050405020304" pitchFamily="18" charset="0"/>
              <a:ea typeface="Arial Unicode MS" charset="0"/>
              <a:cs typeface="Times New Roman" panose="02020603050405020304" pitchFamily="18" charset="0"/>
            </a:endParaRPr>
          </a:p>
          <a:p>
            <a:pPr marL="400050" lvl="1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/>
            </a:pPr>
            <a:r>
              <a:rPr lang="en-US" altLang="zh-TW" sz="2400" dirty="0" err="1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m.insert</a:t>
            </a:r>
            <a:r>
              <a:rPr lang="en-US" altLang="zh-TW" sz="24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pair&lt; type , type &gt;</a:t>
            </a:r>
            <a:r>
              <a:rPr lang="en-US" altLang="zh-TW" sz="2400" dirty="0">
                <a:solidFill>
                  <a:srgbClr val="6600FF"/>
                </a:solidFill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 key , mapping </a:t>
            </a:r>
            <a:r>
              <a:rPr lang="en-US" altLang="zh-TW" sz="2400" dirty="0">
                <a:solidFill>
                  <a:srgbClr val="6600FF"/>
                </a:solidFill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)</a:t>
            </a:r>
            <a:r>
              <a:rPr lang="en-US" altLang="zh-TW" sz="2400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)</a:t>
            </a:r>
            <a:r>
              <a:rPr lang="en-US" altLang="zh-TW" sz="2800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;</a:t>
            </a:r>
            <a:r>
              <a:rPr lang="en-US" altLang="zh-TW" sz="2500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 </a:t>
            </a:r>
          </a:p>
          <a:p>
            <a:pPr marL="857250" lvl="2" indent="-400050">
              <a:spcBef>
                <a:spcPts val="700"/>
              </a:spcBef>
              <a:buSzPct val="60000"/>
              <a:buFont typeface="Wingdings" charset="2"/>
              <a:buChar char=""/>
              <a:defRPr/>
            </a:pPr>
            <a:r>
              <a:rPr lang="en-US" altLang="zh-TW" sz="1900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Same as </a:t>
            </a:r>
            <a:r>
              <a:rPr lang="en-US" altLang="zh-TW" sz="2100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m[</a:t>
            </a:r>
            <a:r>
              <a:rPr lang="en-US" altLang="zh-TW" sz="21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key</a:t>
            </a:r>
            <a:r>
              <a:rPr lang="en-US" altLang="zh-TW" sz="2100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] = </a:t>
            </a:r>
            <a:r>
              <a:rPr lang="en-US" altLang="zh-TW" sz="21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value</a:t>
            </a:r>
            <a:r>
              <a:rPr lang="en-US" altLang="zh-TW" sz="2100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  ; </a:t>
            </a:r>
          </a:p>
          <a:p>
            <a:pPr marL="857250" lvl="2" indent="-400050">
              <a:spcBef>
                <a:spcPts val="700"/>
              </a:spcBef>
              <a:buSzPct val="60000"/>
              <a:buFont typeface="Wingdings" charset="2"/>
              <a:buChar char=""/>
              <a:defRPr/>
            </a:pPr>
            <a:r>
              <a:rPr lang="en-US" altLang="zh-TW" sz="2100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EX:</a:t>
            </a:r>
          </a:p>
          <a:p>
            <a:pPr marL="857250" lvl="2" indent="-400050">
              <a:spcBef>
                <a:spcPts val="700"/>
              </a:spcBef>
              <a:buSzPct val="60000"/>
              <a:buFont typeface="Wingdings" charset="2"/>
              <a:buChar char=""/>
              <a:defRPr/>
            </a:pPr>
            <a:endParaRPr lang="en-US" altLang="zh-TW" sz="1900" dirty="0">
              <a:latin typeface="Times New Roman" panose="02020603050405020304" pitchFamily="18" charset="0"/>
              <a:ea typeface="Arial Unicode MS" charset="0"/>
              <a:cs typeface="Times New Roman" panose="02020603050405020304" pitchFamily="18" charset="0"/>
            </a:endParaRPr>
          </a:p>
          <a:p>
            <a:pPr marL="720725" lvl="1" indent="-400050">
              <a:defRPr/>
            </a:pPr>
            <a:endParaRPr lang="en-US" altLang="zh-TW" sz="2200" dirty="0">
              <a:latin typeface="Times New Roman" panose="02020603050405020304" pitchFamily="18" charset="0"/>
              <a:ea typeface="Arial Unicode MS" charset="0"/>
              <a:cs typeface="Times New Roman" panose="02020603050405020304" pitchFamily="18" charset="0"/>
            </a:endParaRPr>
          </a:p>
          <a:p>
            <a:pPr marL="400685" indent="-400050">
              <a:defRPr/>
            </a:pPr>
            <a:r>
              <a:rPr lang="en-US" altLang="zh-TW" sz="2500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If key is number/string, it will be auto. sorting by key. 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E5E4D1-1A49-4293-9321-926713AE9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21" y="2882636"/>
            <a:ext cx="2659427" cy="42381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1B11884-2505-4593-9D3A-E2A68B02BAE4}"/>
              </a:ext>
            </a:extLst>
          </p:cNvPr>
          <p:cNvSpPr/>
          <p:nvPr/>
        </p:nvSpPr>
        <p:spPr>
          <a:xfrm>
            <a:off x="2029921" y="2882636"/>
            <a:ext cx="2542079" cy="322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1B3BD31-77CF-402B-85CD-6C130346A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921" y="4541770"/>
            <a:ext cx="5242608" cy="26104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D7498B0-5870-44FD-8D99-E86113BBA55C}"/>
              </a:ext>
            </a:extLst>
          </p:cNvPr>
          <p:cNvSpPr/>
          <p:nvPr/>
        </p:nvSpPr>
        <p:spPr>
          <a:xfrm>
            <a:off x="2029921" y="4511053"/>
            <a:ext cx="5242608" cy="322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14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Map(4/4)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pPr marL="400050" indent="-400050">
              <a:lnSpc>
                <a:spcPct val="120000"/>
              </a:lnSpc>
              <a:defRPr/>
            </a:pPr>
            <a:r>
              <a:rPr lang="en-US" altLang="zh-TW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iterator-&gt;first  / (*iterator).first</a:t>
            </a:r>
          </a:p>
          <a:p>
            <a:pPr marL="720090" lvl="1" indent="-400050">
              <a:lnSpc>
                <a:spcPct val="120000"/>
              </a:lnSpc>
              <a:defRPr/>
            </a:pPr>
            <a:r>
              <a:rPr lang="en-US" altLang="zh-TW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Get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key value</a:t>
            </a:r>
          </a:p>
          <a:p>
            <a:pPr marL="400050" indent="-400050">
              <a:lnSpc>
                <a:spcPct val="120000"/>
              </a:lnSpc>
              <a:defRPr/>
            </a:pPr>
            <a:r>
              <a:rPr lang="en-US" altLang="zh-TW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iterator-&gt;second  / (*iterator).second</a:t>
            </a:r>
          </a:p>
          <a:p>
            <a:pPr marL="720090" lvl="1" indent="-400050">
              <a:lnSpc>
                <a:spcPct val="120000"/>
              </a:lnSpc>
              <a:defRPr/>
            </a:pPr>
            <a:r>
              <a:rPr lang="en-US" altLang="zh-TW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Get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mapping value</a:t>
            </a:r>
          </a:p>
          <a:p>
            <a:pPr marL="400050" indent="-400050">
              <a:lnSpc>
                <a:spcPct val="120000"/>
              </a:lnSpc>
              <a:defRPr/>
            </a:pPr>
            <a:r>
              <a:rPr lang="en-US" altLang="zh-TW" dirty="0" err="1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m.find</a:t>
            </a:r>
            <a:r>
              <a:rPr lang="en-US" altLang="zh-TW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(key)</a:t>
            </a:r>
          </a:p>
          <a:p>
            <a:pPr marL="720725" lvl="1" indent="-400050">
              <a:lnSpc>
                <a:spcPct val="120000"/>
              </a:lnSpc>
              <a:defRPr/>
            </a:pPr>
            <a:r>
              <a:rPr lang="en-US" altLang="zh-TW" sz="2400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Return the iterator if found; otherwise, return </a:t>
            </a:r>
            <a:r>
              <a:rPr lang="en-US" altLang="zh-TW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m.end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()</a:t>
            </a:r>
          </a:p>
          <a:p>
            <a:pPr marL="400050" indent="-400050">
              <a:lnSpc>
                <a:spcPct val="120000"/>
              </a:lnSpc>
              <a:defRPr/>
            </a:pPr>
            <a:r>
              <a:rPr lang="en-US" altLang="zh-TW" dirty="0" err="1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m.clear</a:t>
            </a:r>
            <a:r>
              <a:rPr lang="en-US" altLang="zh-TW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()</a:t>
            </a:r>
          </a:p>
          <a:p>
            <a:pPr marL="720725" lvl="1" indent="-400050">
              <a:lnSpc>
                <a:spcPct val="120000"/>
              </a:lnSpc>
              <a:defRPr/>
            </a:pPr>
            <a:r>
              <a:rPr lang="en-US" altLang="zh-TW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Remove all elements</a:t>
            </a:r>
          </a:p>
          <a:p>
            <a:pPr marL="400050" indent="-400050">
              <a:lnSpc>
                <a:spcPct val="120000"/>
              </a:lnSpc>
              <a:defRPr/>
            </a:pPr>
            <a:r>
              <a:rPr lang="en-US" altLang="zh-TW" dirty="0" err="1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m.erase</a:t>
            </a:r>
            <a:r>
              <a:rPr lang="en-US" altLang="zh-TW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(iterator), </a:t>
            </a:r>
            <a:r>
              <a:rPr lang="en-US" altLang="zh-TW" dirty="0" err="1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m.erase</a:t>
            </a:r>
            <a:r>
              <a:rPr lang="en-US" altLang="zh-TW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( key-value )</a:t>
            </a:r>
          </a:p>
          <a:p>
            <a:pPr marL="720725" lvl="1" indent="-400050">
              <a:lnSpc>
                <a:spcPct val="120000"/>
              </a:lnSpc>
              <a:defRPr/>
            </a:pPr>
            <a:r>
              <a:rPr lang="en-US" altLang="zh-TW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Remove the specified element</a:t>
            </a:r>
          </a:p>
          <a:p>
            <a:pPr marL="400050" indent="-400050">
              <a:lnSpc>
                <a:spcPct val="120000"/>
              </a:lnSpc>
              <a:defRPr/>
            </a:pPr>
            <a:r>
              <a:rPr lang="en-US" altLang="zh-TW" dirty="0" err="1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m.erase</a:t>
            </a:r>
            <a:r>
              <a:rPr lang="en-US" altLang="zh-TW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(iterator , iterator)</a:t>
            </a:r>
          </a:p>
          <a:p>
            <a:pPr marL="720725" lvl="1" indent="-400050">
              <a:lnSpc>
                <a:spcPct val="120000"/>
              </a:lnSpc>
              <a:defRPr/>
            </a:pPr>
            <a:r>
              <a:rPr lang="en-US" altLang="zh-TW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Remove the range of elements</a:t>
            </a:r>
          </a:p>
        </p:txBody>
      </p:sp>
    </p:spTree>
    <p:extLst>
      <p:ext uri="{BB962C8B-B14F-4D97-AF65-F5344CB8AC3E}">
        <p14:creationId xmlns:p14="http://schemas.microsoft.com/office/powerpoint/2010/main" val="177725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Map</a:t>
            </a:r>
            <a:r>
              <a:rPr lang="zh-TW" altLang="en-US" b="1" dirty="0"/>
              <a:t> </a:t>
            </a:r>
            <a:r>
              <a:rPr lang="en-US" altLang="zh-TW" b="1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400050" indent="-400050">
              <a:lnSpc>
                <a:spcPct val="120000"/>
              </a:lnSpc>
              <a:defRPr/>
            </a:pPr>
            <a:r>
              <a:rPr lang="en-US" altLang="zh-TW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http://www.cplusplus.com/reference/map/map/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E03EFF-E7BC-49FF-84DD-4F5DECE0D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2" y="2936541"/>
            <a:ext cx="8795208" cy="269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3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A0579B-F366-4297-8703-C94F06CEEACB}" type="slidenum">
              <a:rPr lang="zh-TW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Iterators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1628800"/>
            <a:ext cx="8220075" cy="5327650"/>
          </a:xfrm>
          <a:noFill/>
        </p:spPr>
        <p:txBody>
          <a:bodyPr wrap="none"/>
          <a:lstStyle/>
          <a:p>
            <a:pPr>
              <a:lnSpc>
                <a:spcPct val="90000"/>
              </a:lnSpc>
              <a:buClr>
                <a:srgbClr val="CC0000"/>
              </a:buClr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‘Abstraction’ of iterators</a:t>
            </a:r>
          </a:p>
          <a:p>
            <a:pPr marL="800100" lvl="1" indent="-342900">
              <a:lnSpc>
                <a:spcPct val="90000"/>
              </a:lnSpc>
              <a:buClr>
                <a:srgbClr val="CC0000"/>
              </a:buClr>
            </a:pP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Designed to hide details of implementation</a:t>
            </a:r>
          </a:p>
          <a:p>
            <a:pPr marL="800100" lvl="1" indent="-342900">
              <a:lnSpc>
                <a:spcPct val="90000"/>
              </a:lnSpc>
              <a:buClr>
                <a:srgbClr val="CC0000"/>
              </a:buClr>
            </a:pP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Provide uniform interface across different</a:t>
            </a:r>
            <a:b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container classes</a:t>
            </a:r>
          </a:p>
          <a:p>
            <a:pPr>
              <a:buClr>
                <a:srgbClr val="CC0000"/>
              </a:buClr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Using overloaded operators:</a:t>
            </a:r>
          </a:p>
          <a:p>
            <a:pPr marL="800100" lvl="1" indent="-342900">
              <a:buClr>
                <a:srgbClr val="CC0000"/>
              </a:buClr>
            </a:pP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++, --, ==, !=, *</a:t>
            </a:r>
          </a:p>
          <a:p>
            <a:pPr marL="800100" lvl="1" indent="-342900">
              <a:buClr>
                <a:srgbClr val="CC0000"/>
              </a:buClr>
            </a:pP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If p is iterator variable, *p gives access to data pointed to by p</a:t>
            </a:r>
          </a:p>
          <a:p>
            <a:pPr marL="800100" lvl="1" indent="-342900">
              <a:lnSpc>
                <a:spcPct val="90000"/>
              </a:lnSpc>
              <a:buClr>
                <a:srgbClr val="CC0000"/>
              </a:buClr>
            </a:pP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813916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中庸">
  <a:themeElements>
    <a:clrScheme name="中庸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中庸">
  <a:themeElements>
    <a:clrScheme name="中庸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中庸">
    <a:dk1>
      <a:srgbClr val="000000"/>
    </a:dk1>
    <a:lt1>
      <a:srgbClr val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653</Words>
  <Application>Microsoft Office PowerPoint</Application>
  <PresentationFormat>如螢幕大小 (4:3)</PresentationFormat>
  <Paragraphs>179</Paragraphs>
  <Slides>19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30" baseType="lpstr">
      <vt:lpstr>Arial Unicode MS</vt:lpstr>
      <vt:lpstr>Noto Sans Symbols</vt:lpstr>
      <vt:lpstr>Twentieth Century</vt:lpstr>
      <vt:lpstr>新細明體</vt:lpstr>
      <vt:lpstr>Arial</vt:lpstr>
      <vt:lpstr>Calibri</vt:lpstr>
      <vt:lpstr>Courier New</vt:lpstr>
      <vt:lpstr>Times New Roman</vt:lpstr>
      <vt:lpstr>Wingdings</vt:lpstr>
      <vt:lpstr>中庸</vt:lpstr>
      <vt:lpstr>中庸</vt:lpstr>
      <vt:lpstr>LAB 11 more about STL</vt:lpstr>
      <vt:lpstr>STL: Standard Template Library</vt:lpstr>
      <vt:lpstr>Containers</vt:lpstr>
      <vt:lpstr>Map(1/4)</vt:lpstr>
      <vt:lpstr>Map(2/4)</vt:lpstr>
      <vt:lpstr>Map(3/4)</vt:lpstr>
      <vt:lpstr>Map(4/4)</vt:lpstr>
      <vt:lpstr>Map reference</vt:lpstr>
      <vt:lpstr>Iterators</vt:lpstr>
      <vt:lpstr>Iterator Classifications</vt:lpstr>
      <vt:lpstr>Cycling with Iterators</vt:lpstr>
      <vt:lpstr>Example of map Iterator</vt:lpstr>
      <vt:lpstr>std::sort()   (1/3)</vt:lpstr>
      <vt:lpstr>std::sort()   (2/3)</vt:lpstr>
      <vt:lpstr>std::sort()   (3/3)</vt:lpstr>
      <vt:lpstr>STL: Standard Template Library</vt:lpstr>
      <vt:lpstr>Lab Exercise (1/2)</vt:lpstr>
      <vt:lpstr>Lab Exercise (2/2)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11  STRING &amp; VECTOR</dc:title>
  <dc:creator>skywind</dc:creator>
  <cp:lastModifiedBy>user</cp:lastModifiedBy>
  <cp:revision>170</cp:revision>
  <dcterms:created xsi:type="dcterms:W3CDTF">2013-09-18T06:07:03Z</dcterms:created>
  <dcterms:modified xsi:type="dcterms:W3CDTF">2022-05-23T10:21:37Z</dcterms:modified>
</cp:coreProperties>
</file>