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03" r:id="rId3"/>
    <p:sldId id="306" r:id="rId4"/>
    <p:sldId id="302" r:id="rId5"/>
    <p:sldId id="300" r:id="rId6"/>
    <p:sldId id="299" r:id="rId7"/>
    <p:sldId id="294" r:id="rId8"/>
    <p:sldId id="297" r:id="rId9"/>
    <p:sldId id="295" r:id="rId10"/>
    <p:sldId id="279" r:id="rId11"/>
    <p:sldId id="298" r:id="rId12"/>
    <p:sldId id="304" r:id="rId13"/>
    <p:sldId id="305" r:id="rId14"/>
    <p:sldId id="296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058" autoAdjust="0"/>
  </p:normalViewPr>
  <p:slideViewPr>
    <p:cSldViewPr snapToGrid="0">
      <p:cViewPr varScale="1">
        <p:scale>
          <a:sx n="59" d="100"/>
          <a:sy n="59" d="100"/>
        </p:scale>
        <p:origin x="15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F7EE3-C1D5-4A0A-99F2-D3D1F27F47A9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D3439-2EEA-4CCF-808F-6F45C2166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433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tudyhost.blogspot.com/2016/12/linebot6-botline-notify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han3312.blogspot.com/2019/04/wifi-line.html" TargetMode="External"/><Relationship Id="rId5" Type="http://schemas.openxmlformats.org/officeDocument/2006/relationships/hyperlink" Target="https://github.com/isdaviddong/Line_Notify_Example" TargetMode="External"/><Relationship Id="rId4" Type="http://schemas.openxmlformats.org/officeDocument/2006/relationships/hyperlink" Target="https://hackmd.io/@pFZzc6vjQyGdg9kuicjbaQ/H1FjUse_4?type=view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tudyhost.blogspot.com/2016/12/linebot6-botline-notify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ustlec.github.io/note/2018/07/10/line-notify-using-python/" TargetMode="External"/><Relationship Id="rId5" Type="http://schemas.openxmlformats.org/officeDocument/2006/relationships/hyperlink" Target="https://github.com/isdaviddong/Line_Notify_Example" TargetMode="External"/><Relationship Id="rId4" Type="http://schemas.openxmlformats.org/officeDocument/2006/relationships/hyperlink" Target="https://hackmd.io/@pFZzc6vjQyGdg9kuicjbaQ/H1FjUse_4?type=view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tudyhost.blogspot.com/2016/12/linebot6-botline-notify.html" TargetMode="External"/><Relationship Id="rId7" Type="http://schemas.openxmlformats.org/officeDocument/2006/relationships/hyperlink" Target="https://ahan3312.blogspot.com/2019/04/wifi-line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ustlec.github.io/note/2018/07/10/line-notify-using-python/" TargetMode="External"/><Relationship Id="rId5" Type="http://schemas.openxmlformats.org/officeDocument/2006/relationships/hyperlink" Target="https://blog.miniasp.com/post/2020/02/17/Go-Through-LINE-Notify-Without-Any-Code" TargetMode="External"/><Relationship Id="rId4" Type="http://schemas.openxmlformats.org/officeDocument/2006/relationships/hyperlink" Target="http://studyhost.blogspot.com/2017/01/oauthsso.html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wf.com.tw/?p=1091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ne/line-bot-sdk-python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shdigi.com/talking-on-line-things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uits4you.com/2019/01/10/esp8266-nodemcu-https-secured-get-request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ircuits4you.com/2019/02/08/esp8266-nodemcu-https-secured-post-request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p8266/Arduino/blob/master/doc/esp8266wifi/client-secure-examples.rst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資料來源</a:t>
            </a:r>
            <a:r>
              <a:rPr lang="en-US" altLang="zh-TW" dirty="0"/>
              <a:t>:  </a:t>
            </a:r>
          </a:p>
          <a:p>
            <a:r>
              <a:rPr lang="en-US" altLang="zh-TW" dirty="0">
                <a:hlinkClick r:id="rId3"/>
              </a:rPr>
              <a:t>http://studyhost.blogspot.com/2016/12/linebot6-botline-notify.html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https://hackmd.io/@pFZzc6vjQyGdg9kuicjbaQ/H1FjUse_4?type=view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https://github.com/isdaviddong/Line_Notify_Example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https://ahan3312.blogspot.com/2019/04/wifi-line.html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D3439-2EEA-4CCF-808F-6F45C216666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32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資料來源</a:t>
            </a:r>
            <a:r>
              <a:rPr lang="en-US" altLang="zh-TW" dirty="0"/>
              <a:t>:  </a:t>
            </a:r>
          </a:p>
          <a:p>
            <a:r>
              <a:rPr lang="en-US" altLang="zh-TW" dirty="0">
                <a:hlinkClick r:id="rId3"/>
              </a:rPr>
              <a:t>http://studyhost.blogspot.com/2016/12/linebot6-botline-notify.html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https://hackmd.io/@pFZzc6vjQyGdg9kuicjbaQ/H1FjUse_4?type=view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https://github.com/isdaviddong/Line_Notify_Example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https://bustlec.github.io/note/2018/07/10/line-notify-using-python/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b="0" dirty="0"/>
              <a:t>Client ID: 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drZnpLMCS9f97L14yDtjBk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secret: 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teVnWvaSkeHiJYbVUQGkO9fcJX62oNDkqX63Qn0i0Xf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蔡坤潭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 : 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GIjEJYMl5CtxvNPI0U7VCWC9S06KtKBKD6nPwqMcvPo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蔡定維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NxVQKzY3792xhVzN23WTn3ZAQV3aWGh5l0sgZYNudve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雙子座家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7RNT64qctB5w82jPGYqDfkvdqM8Ry1KgaXn8DrlfyAs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 URL: 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http://localhost:5467/index.html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D3439-2EEA-4CCF-808F-6F45C216666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746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資料來源</a:t>
            </a:r>
            <a:r>
              <a:rPr lang="en-US" altLang="zh-TW" dirty="0"/>
              <a:t>:  </a:t>
            </a:r>
          </a:p>
          <a:p>
            <a:r>
              <a:rPr lang="en-US" altLang="zh-TW" dirty="0">
                <a:hlinkClick r:id="rId3"/>
              </a:rPr>
              <a:t>http://studyhost.blogspot.com/2016/12/linebot6-botline-notify.html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http://studyhost.blogspot.com/2017/01/oauthsso.html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https://blog.miniasp.com/post/2020/02/17/Go-Through-LINE-Notify-Without-Any-Code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https://bustlec.github.io/note/2018/07/10/line-notify-using-python/</a:t>
            </a:r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Arduino C</a:t>
            </a:r>
            <a:r>
              <a:rPr lang="zh-TW" altLang="en-US" dirty="0"/>
              <a:t>寫的範例</a:t>
            </a:r>
            <a:r>
              <a:rPr lang="en-US" altLang="zh-TW" dirty="0"/>
              <a:t>: </a:t>
            </a:r>
            <a:r>
              <a:rPr lang="en-US" altLang="zh-TW" dirty="0">
                <a:hlinkClick r:id="rId7"/>
              </a:rPr>
              <a:t>https://ahan3312.blogspot.com/2019/04/wifi-line.html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D3439-2EEA-4CCF-808F-6F45C216666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455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資料來源</a:t>
            </a:r>
            <a:r>
              <a:rPr lang="en-US" altLang="zh-TW" dirty="0"/>
              <a:t>: </a:t>
            </a:r>
            <a:r>
              <a:rPr lang="en-US" altLang="zh-TW" dirty="0">
                <a:hlinkClick r:id="rId3"/>
              </a:rPr>
              <a:t>https://swf.com.tw/?p=1091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D3439-2EEA-4CCF-808F-6F45C216666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901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參考網站</a:t>
            </a:r>
            <a:r>
              <a:rPr lang="en-US" altLang="zh-TW" dirty="0"/>
              <a:t>: </a:t>
            </a:r>
          </a:p>
          <a:p>
            <a:r>
              <a:rPr lang="en-US" altLang="zh-TW" dirty="0"/>
              <a:t>1. </a:t>
            </a:r>
            <a:r>
              <a:rPr lang="en-US" altLang="zh-TW" dirty="0">
                <a:hlinkClick r:id="rId3"/>
              </a:rPr>
              <a:t>https://github.com/line/line-bot-sdk-python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D3439-2EEA-4CCF-808F-6F45C216666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776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資料來源</a:t>
            </a:r>
            <a:r>
              <a:rPr lang="en-US" altLang="zh-TW" dirty="0"/>
              <a:t>:  </a:t>
            </a:r>
            <a:r>
              <a:rPr lang="en-US" altLang="zh-TW" dirty="0">
                <a:hlinkClick r:id="rId3"/>
              </a:rPr>
              <a:t>https://mashdigi.com/talking-on-line-things/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D3439-2EEA-4CCF-808F-6F45C216666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581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D3439-2EEA-4CCF-808F-6F45C216666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684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資料來源</a:t>
            </a:r>
            <a:r>
              <a:rPr lang="en-US" altLang="zh-TW" dirty="0"/>
              <a:t>:  </a:t>
            </a:r>
            <a:r>
              <a:rPr lang="en-US" altLang="zh-TW" dirty="0">
                <a:hlinkClick r:id="rId3"/>
              </a:rPr>
              <a:t>https://circuits4you.com/2019/01/10/esp8266-nodemcu-https-secured-get-request/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https://circuits4you.com/2019/02/08/esp8266-nodemcu-https-secured-post-request/</a:t>
            </a:r>
            <a:endParaRPr lang="en-US" altLang="zh-TW" dirty="0"/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憑證指紋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Fingerprint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): </a:t>
            </a:r>
            <a:r>
              <a:rPr lang="en-US" altLang="zh-TW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ca06f56b258b7a0d4f2b05470939478651151984</a:t>
            </a:r>
            <a:endParaRPr lang="en-US" altLang="zh-TW" b="1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D3439-2EEA-4CCF-808F-6F45C216666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176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資料來源</a:t>
            </a:r>
            <a:r>
              <a:rPr lang="en-US" altLang="zh-TW" dirty="0"/>
              <a:t>:  </a:t>
            </a:r>
            <a:r>
              <a:rPr lang="en-US" altLang="zh-TW" dirty="0">
                <a:hlinkClick r:id="rId3"/>
              </a:rPr>
              <a:t>https://github.com/esp8266/Arduino/blob/master/doc/esp8266wifi/client-secure-examples.rst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這網站的憑證指紋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Fingerprint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): </a:t>
            </a:r>
            <a:r>
              <a:rPr lang="en-US" altLang="zh-TW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ca06f56b258b7a0d4f2b05470939478651151984</a:t>
            </a:r>
            <a:endParaRPr lang="en-US" altLang="zh-TW" b="1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D3439-2EEA-4CCF-808F-6F45C216666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893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785DB3-0C5D-4B3E-9EE0-CEFDE5401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D977B06-6F65-48C9-9952-62C970A0F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9A94E0-F02A-4EC3-9E38-8F53DE7FA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8DC5-D68D-400C-AAED-BA69E137066D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FF98E0-D126-4559-8D23-01090DD4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A6D27E-9693-4C9C-AF9E-2B3F9C5E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D312-418B-4103-ACBB-E82969669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82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69FCC2-7DCD-4ED4-98DA-CBAED987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5B5A4E7-E540-40D1-8638-113998710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A2FAB2-51B9-40D3-9420-0152FA69B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8DC5-D68D-400C-AAED-BA69E137066D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AEFB0F-41A1-41C5-8077-04959AB0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74EA77-C56D-4903-BC68-B902F686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D312-418B-4103-ACBB-E82969669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46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A789ABF-4F46-4B2F-8D0F-FDC96825F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5AAFCAC-7A35-4D61-9B18-22BA2CE0A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F65CDC-E9CD-459A-BAE0-F8B04F9D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8DC5-D68D-400C-AAED-BA69E137066D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79AC02-5CE9-4E78-A399-8ED5126D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87AE5D-252E-4D7D-AD57-340D3D92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D312-418B-4103-ACBB-E82969669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1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700B3-6F40-4A47-B447-E237C83F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EA684B-D5FB-4966-8D0A-9CCCC245D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6E7D69-6738-49A1-AC99-4CCBB35A6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8DC5-D68D-400C-AAED-BA69E137066D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95C25B-931B-4ABC-ACF0-259F0418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D93C94-276A-439B-BDC8-683BFEF1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D312-418B-4103-ACBB-E82969669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99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B623A-6CAE-45D5-B63E-D978F7E7B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B8F3DF-A749-47EF-91EC-7CE5BF179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004DA1-0351-4DF4-953D-BB2803E3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8DC5-D68D-400C-AAED-BA69E137066D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844D31-40BA-40B9-ADB8-F42D13BA6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87154F-096E-4421-B05D-66836DFA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D312-418B-4103-ACBB-E82969669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64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CCD620-F20F-4262-B032-4059EEBD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DE3F9D-43B9-4981-AD94-E9B2A8DF3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FD9B4D9-D60A-4C72-9806-76725BF2C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393FC7-9C02-496E-848C-89F3984F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8DC5-D68D-400C-AAED-BA69E137066D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74A08F-969E-4FB6-A752-2808084A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212E62-6940-49B2-BFAF-4FC3B22F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D312-418B-4103-ACBB-E82969669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93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C6007-FF71-404B-BAFA-D9A286F05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731473-1D61-4240-BCFD-BF7528917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AC26D6-0293-4E32-ACCD-DFF572C34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651F8B-4C24-4DCE-BA2D-B0469E8AA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2879341-6602-469D-88D1-C72481239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E900931-4F1B-45DC-B06C-13CDF612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8DC5-D68D-400C-AAED-BA69E137066D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5544AD8-B685-40EF-9EEA-8A187143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1EF2B65-C9E2-4E28-8E24-DE01CB34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D312-418B-4103-ACBB-E82969669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6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1FB165-E98C-4D17-8A1C-6753A52EC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97D43B2-4914-4E54-B9B6-5208CDCAF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8DC5-D68D-400C-AAED-BA69E137066D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593C30-6375-4348-80F5-B70DC0B7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40E9D19-E361-4E11-B2DF-2EE40A827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D312-418B-4103-ACBB-E82969669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56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6257AD4-B77C-4271-B4A4-78AD44F8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8DC5-D68D-400C-AAED-BA69E137066D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D66AE60-EF12-4127-9891-76F8E19B4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6F7C4C-DC2B-4C83-AD9A-5353BEF8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D312-418B-4103-ACBB-E82969669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71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4BCC94-1A16-4B50-BC4C-2AB6DDD3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85C3D8-726C-4BEA-8B87-95E0097D5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22C1D5-2DAE-4EDC-BD6C-B9210F9DC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264F36-B363-4A76-9C81-B426D709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8DC5-D68D-400C-AAED-BA69E137066D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FBDD2A-55F9-426E-9B34-293EBE9A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48A532-C7E5-48A3-870D-0987EE34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D312-418B-4103-ACBB-E82969669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87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1D0856-DE8F-4BA5-A2E7-6DBAB10C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B599D1D-54B0-402B-8A25-3CB5619EA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8B1505-57D9-4228-B3BC-93977F914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2E5B0B-B712-443D-82A2-7A9A3A8F0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8DC5-D68D-400C-AAED-BA69E137066D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6D53BA-141C-4D2A-97D9-A269EB77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773515-81DD-4F4F-9E0A-0D867CEF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D312-418B-4103-ACBB-E82969669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07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24A1B5C-D827-49A5-B524-A4D7A5C1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A5EA69-AAEB-4037-B6A0-5F69A605C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ABF6D1-0E95-475E-877D-05054CF89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08DC5-D68D-400C-AAED-BA69E137066D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4FA0C0-60A5-4E1A-8577-B2C20B49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B853F9-40BD-4A63-98DE-251A3BFA8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5D312-418B-4103-ACBB-E82969669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96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tify-bot.line.me/oauth/authorize?response_type=code&amp;client_id=drZnpLMCS9f97L14yDtjBk&amp;redirect_uri=http://localhost:5467/index.html&amp;scope=notify&amp;state=abcde" TargetMode="Externa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uits4you.com/2019/01/10/esp8266-nodemcu-https-secured-get-reques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tread01.com/content/1541960708.html" TargetMode="External"/><Relationship Id="rId5" Type="http://schemas.openxmlformats.org/officeDocument/2006/relationships/hyperlink" Target="https://buger.dread.cz/simple-esp8266-https-client-without-verification-of-certificate-fingerprint.html" TargetMode="External"/><Relationship Id="rId4" Type="http://schemas.openxmlformats.org/officeDocument/2006/relationships/hyperlink" Target="https://circuits4you.com/2019/02/08/esp8266-nodemcu-https-secured-post-request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p8266/Arduino/blob/master/doc/esp8266wifi/client-secure-examples.rs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tify-bot.line.me/zh_TW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tudyhost.blogspot.com/2017/01/oauthsso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hyperlink" Target="https://developers.line.biz/zh-hant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81942A-6D89-4170-ACCB-A5246B7199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  <a:ea typeface="微軟正黑體" panose="020B0604030504040204" pitchFamily="34" charset="-120"/>
              </a:rPr>
              <a:t>Line Bot &amp; Notify</a:t>
            </a:r>
            <a:endParaRPr lang="zh-TW" altLang="en-US" b="1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4ADAA75-DAE8-478D-A5FA-D0236B813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852"/>
            <a:ext cx="9144000" cy="852948"/>
          </a:xfrm>
        </p:spPr>
        <p:txBody>
          <a:bodyPr/>
          <a:lstStyle/>
          <a:p>
            <a:r>
              <a:rPr lang="en-US" altLang="zh-TW" dirty="0"/>
              <a:t>Kevin Tsai since 2020/03/24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7407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C50C2C-6AA0-42E3-A891-C8368AB5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49383"/>
            <a:ext cx="11517745" cy="822035"/>
          </a:xfrm>
        </p:spPr>
        <p:txBody>
          <a:bodyPr/>
          <a:lstStyle/>
          <a:p>
            <a:r>
              <a:rPr lang="en-US" altLang="zh-TW" b="1" dirty="0">
                <a:latin typeface="+mn-lt"/>
                <a:ea typeface="微軟正黑體" panose="020B0604030504040204" pitchFamily="34" charset="-120"/>
              </a:rPr>
              <a:t>Line Notify</a:t>
            </a:r>
            <a:r>
              <a:rPr lang="zh-TW" altLang="en-US" b="1" dirty="0">
                <a:latin typeface="+mn-lt"/>
                <a:ea typeface="微軟正黑體" panose="020B0604030504040204" pitchFamily="34" charset="-120"/>
              </a:rPr>
              <a:t> 獲取</a:t>
            </a:r>
            <a:r>
              <a:rPr lang="en-US" altLang="zh-TW" b="1" dirty="0">
                <a:latin typeface="+mn-lt"/>
                <a:ea typeface="微軟正黑體" panose="020B0604030504040204" pitchFamily="34" charset="-120"/>
              </a:rPr>
              <a:t>access token</a:t>
            </a:r>
            <a:endParaRPr lang="zh-TW" altLang="en-US" b="1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BD8C55-B4B3-4682-84B8-96994AC17C77}"/>
              </a:ext>
            </a:extLst>
          </p:cNvPr>
          <p:cNvSpPr txBox="1"/>
          <p:nvPr/>
        </p:nvSpPr>
        <p:spPr>
          <a:xfrm>
            <a:off x="369456" y="1071418"/>
            <a:ext cx="9804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3"/>
              </a:rPr>
              <a:t>https://notify-bot.line.me/oauth/authorize?response_type=code&amp;client_id=drZnpLMCS9f97L14yDtjBk&amp;redirect_uri=http://localhost:5467/index.html&amp;scope=notify&amp;state=abcde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D5FCF23-2755-45B2-8937-17179803A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3757" y="1723113"/>
            <a:ext cx="2878787" cy="494900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2BD491C-5C36-456D-8BBD-EDFB3D514992}"/>
              </a:ext>
            </a:extLst>
          </p:cNvPr>
          <p:cNvSpPr txBox="1"/>
          <p:nvPr/>
        </p:nvSpPr>
        <p:spPr>
          <a:xfrm>
            <a:off x="571500" y="2459504"/>
            <a:ext cx="76834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var URL = 'https://notify-bot.line.me/</a:t>
            </a:r>
            <a:r>
              <a:rPr lang="en-US" altLang="zh-TW" sz="2000" dirty="0" err="1"/>
              <a:t>oauth</a:t>
            </a:r>
            <a:r>
              <a:rPr lang="en-US" altLang="zh-TW" sz="2000" dirty="0"/>
              <a:t>/authorize?';</a:t>
            </a:r>
          </a:p>
          <a:p>
            <a:r>
              <a:rPr lang="en-US" altLang="zh-TW" sz="2000" dirty="0"/>
              <a:t>	URL += '</a:t>
            </a:r>
            <a:r>
              <a:rPr lang="en-US" altLang="zh-TW" sz="2000" dirty="0" err="1"/>
              <a:t>response_type</a:t>
            </a:r>
            <a:r>
              <a:rPr lang="en-US" altLang="zh-TW" sz="2000" dirty="0"/>
              <a:t>=code';</a:t>
            </a:r>
          </a:p>
          <a:p>
            <a:r>
              <a:rPr lang="en-US" altLang="zh-TW" sz="2000" dirty="0"/>
              <a:t>	URL += '&amp;</a:t>
            </a:r>
            <a:r>
              <a:rPr lang="en-US" altLang="zh-TW" sz="2000" dirty="0" err="1"/>
              <a:t>client_id</a:t>
            </a:r>
            <a:r>
              <a:rPr lang="en-US" altLang="zh-TW" sz="2000" dirty="0"/>
              <a:t>=drZnpLMCS9f97L14yDtjBk';</a:t>
            </a:r>
          </a:p>
          <a:p>
            <a:r>
              <a:rPr lang="en-US" altLang="zh-TW" sz="2000" dirty="0"/>
              <a:t>	URL += '&amp;</a:t>
            </a:r>
            <a:r>
              <a:rPr lang="en-US" altLang="zh-TW" sz="2000" dirty="0" err="1"/>
              <a:t>redirect_uri</a:t>
            </a:r>
            <a:r>
              <a:rPr lang="en-US" altLang="zh-TW" sz="2000" dirty="0"/>
              <a:t>=http://localhost:5467/index.html';</a:t>
            </a:r>
          </a:p>
          <a:p>
            <a:r>
              <a:rPr lang="en-US" altLang="zh-TW" sz="2000" dirty="0"/>
              <a:t>	URL += '&amp;scope=notify';</a:t>
            </a:r>
          </a:p>
          <a:p>
            <a:r>
              <a:rPr lang="en-US" altLang="zh-TW" sz="2000" dirty="0"/>
              <a:t>	URL += '&amp;state=</a:t>
            </a:r>
            <a:r>
              <a:rPr lang="en-US" altLang="zh-TW" sz="2000" dirty="0" err="1"/>
              <a:t>abcde</a:t>
            </a:r>
            <a:r>
              <a:rPr lang="en-US" altLang="zh-TW" sz="2000" dirty="0"/>
              <a:t>';</a:t>
            </a:r>
            <a:endParaRPr lang="zh-TW" altLang="en-US" sz="2000" dirty="0"/>
          </a:p>
        </p:txBody>
      </p:sp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AA8E21E9-CD73-4412-9C34-395A17DAF9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945523"/>
              </p:ext>
            </p:extLst>
          </p:nvPr>
        </p:nvGraphicFramePr>
        <p:xfrm>
          <a:off x="6287978" y="4662387"/>
          <a:ext cx="2311400" cy="194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封裝程式殼層物件" showAsIcon="1" r:id="rId5" imgW="914323" imgH="769529" progId="Package">
                  <p:embed/>
                </p:oleObj>
              </mc:Choice>
              <mc:Fallback>
                <p:oleObj name="封裝程式殼層物件" showAsIcon="1" r:id="rId5" imgW="914323" imgH="769529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87978" y="4662387"/>
                        <a:ext cx="2311400" cy="1946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1E54F108-6A82-4A19-9A17-AD789EC722DE}"/>
              </a:ext>
            </a:extLst>
          </p:cNvPr>
          <p:cNvSpPr txBox="1"/>
          <p:nvPr/>
        </p:nvSpPr>
        <p:spPr>
          <a:xfrm>
            <a:off x="369456" y="4863252"/>
            <a:ext cx="5171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Notify client ID = drZnpLMCS9f97L14yDtjBk</a:t>
            </a:r>
          </a:p>
          <a:p>
            <a:r>
              <a:rPr lang="en-US" altLang="zh-TW" sz="2000" dirty="0"/>
              <a:t>callback URL = http://localhost:5467/index.html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29118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6C0678-C370-4EE6-9168-5C979D27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64" y="235528"/>
            <a:ext cx="11545454" cy="863600"/>
          </a:xfrm>
        </p:spPr>
        <p:txBody>
          <a:bodyPr/>
          <a:lstStyle/>
          <a:p>
            <a:r>
              <a:rPr lang="zh-TW" altLang="en-US" b="1" dirty="0">
                <a:latin typeface="+mn-lt"/>
                <a:ea typeface="微軟正黑體" panose="020B0604030504040204" pitchFamily="34" charset="-120"/>
              </a:rPr>
              <a:t>參考網站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F8F926-6243-4BD9-BD56-ED29BF718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563" y="1182255"/>
            <a:ext cx="11545453" cy="54402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>
                <a:ea typeface="微軟正黑體" panose="020B0604030504040204" pitchFamily="34" charset="-120"/>
                <a:hlinkClick r:id="rId3"/>
              </a:rPr>
              <a:t>ESP8266 </a:t>
            </a:r>
            <a:r>
              <a:rPr lang="en-US" altLang="zh-TW" sz="2400" dirty="0" err="1">
                <a:ea typeface="微軟正黑體" panose="020B0604030504040204" pitchFamily="34" charset="-120"/>
                <a:hlinkClick r:id="rId3"/>
              </a:rPr>
              <a:t>NodeMCU</a:t>
            </a:r>
            <a:r>
              <a:rPr lang="en-US" altLang="zh-TW" sz="2400" dirty="0">
                <a:ea typeface="微軟正黑體" panose="020B0604030504040204" pitchFamily="34" charset="-120"/>
                <a:hlinkClick r:id="rId3"/>
              </a:rPr>
              <a:t> HTTPS Secured GET Request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>
                <a:ea typeface="微軟正黑體" panose="020B0604030504040204" pitchFamily="34" charset="-120"/>
                <a:hlinkClick r:id="rId4"/>
              </a:rPr>
              <a:t>ESP8266 </a:t>
            </a:r>
            <a:r>
              <a:rPr lang="en-US" altLang="zh-TW" sz="2400" dirty="0" err="1">
                <a:ea typeface="微軟正黑體" panose="020B0604030504040204" pitchFamily="34" charset="-120"/>
                <a:hlinkClick r:id="rId4"/>
              </a:rPr>
              <a:t>NodeMCU</a:t>
            </a:r>
            <a:r>
              <a:rPr lang="en-US" altLang="zh-TW" sz="2400" dirty="0">
                <a:ea typeface="微軟正黑體" panose="020B0604030504040204" pitchFamily="34" charset="-120"/>
                <a:hlinkClick r:id="rId4"/>
              </a:rPr>
              <a:t> HTTPS Secured POST Request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>
                <a:ea typeface="微軟正黑體" panose="020B0604030504040204" pitchFamily="34" charset="-120"/>
                <a:hlinkClick r:id="rId5" tooltip="Permalink to Simple ESP8266 HTTPS client without verification of certificate fingerprint"/>
              </a:rPr>
              <a:t>Simple ESP8266 HTTPS client without verification of certificate fingerprint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>
                <a:ea typeface="微軟正黑體" panose="020B0604030504040204" pitchFamily="34" charset="-120"/>
                <a:hlinkClick r:id="rId6"/>
              </a:rPr>
              <a:t>TCP</a:t>
            </a:r>
            <a:r>
              <a:rPr lang="zh-TW" altLang="en-US" sz="2400" dirty="0">
                <a:ea typeface="微軟正黑體" panose="020B0604030504040204" pitchFamily="34" charset="-120"/>
                <a:hlinkClick r:id="rId6"/>
              </a:rPr>
              <a:t>連線、</a:t>
            </a:r>
            <a:r>
              <a:rPr lang="en-US" altLang="zh-TW" sz="2400" dirty="0">
                <a:ea typeface="微軟正黑體" panose="020B0604030504040204" pitchFamily="34" charset="-120"/>
                <a:hlinkClick r:id="rId6"/>
              </a:rPr>
              <a:t>Socket</a:t>
            </a:r>
            <a:r>
              <a:rPr lang="zh-TW" altLang="en-US" sz="2400" dirty="0">
                <a:ea typeface="微軟正黑體" panose="020B0604030504040204" pitchFamily="34" charset="-120"/>
                <a:hlinkClick r:id="rId6"/>
              </a:rPr>
              <a:t>連線、</a:t>
            </a:r>
            <a:r>
              <a:rPr lang="en-US" altLang="zh-TW" sz="2400" dirty="0">
                <a:ea typeface="微軟正黑體" panose="020B0604030504040204" pitchFamily="34" charset="-120"/>
                <a:hlinkClick r:id="rId6"/>
              </a:rPr>
              <a:t>Http</a:t>
            </a:r>
            <a:r>
              <a:rPr lang="zh-TW" altLang="en-US" sz="2400" dirty="0">
                <a:ea typeface="微軟正黑體" panose="020B0604030504040204" pitchFamily="34" charset="-120"/>
                <a:hlinkClick r:id="rId6"/>
              </a:rPr>
              <a:t>連線的區別、三次</a:t>
            </a:r>
            <a:r>
              <a:rPr lang="en-US" altLang="zh-TW" sz="2400" dirty="0">
                <a:ea typeface="微軟正黑體" panose="020B0604030504040204" pitchFamily="34" charset="-120"/>
                <a:hlinkClick r:id="rId6"/>
              </a:rPr>
              <a:t>TCP</a:t>
            </a:r>
            <a:r>
              <a:rPr lang="zh-TW" altLang="en-US" sz="2400" dirty="0">
                <a:ea typeface="微軟正黑體" panose="020B0604030504040204" pitchFamily="34" charset="-120"/>
                <a:hlinkClick r:id="rId6"/>
              </a:rPr>
              <a:t>握手過程</a:t>
            </a:r>
            <a:endParaRPr lang="zh-TW" altLang="en-US" sz="240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>
                <a:ea typeface="微軟正黑體" panose="020B0604030504040204" pitchFamily="34" charset="-120"/>
              </a:rPr>
              <a:t> 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>
                <a:ea typeface="微軟正黑體" panose="020B0604030504040204" pitchFamily="34" charset="-120"/>
              </a:rPr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>
                <a:ea typeface="微軟正黑體" panose="020B0604030504040204" pitchFamily="34" charset="-120"/>
              </a:rPr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000" dirty="0">
                <a:ea typeface="微軟正黑體" panose="020B0604030504040204" pitchFamily="34" charset="-120"/>
              </a:rPr>
              <a:t>  </a:t>
            </a:r>
            <a:r>
              <a:rPr lang="zh-TW" altLang="en-US" sz="2000" dirty="0">
                <a:ea typeface="微軟正黑體" panose="020B0604030504040204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0989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6C0678-C370-4EE6-9168-5C979D27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64" y="235528"/>
            <a:ext cx="11545454" cy="863600"/>
          </a:xfrm>
        </p:spPr>
        <p:txBody>
          <a:bodyPr/>
          <a:lstStyle/>
          <a:p>
            <a:r>
              <a:rPr lang="en-US" altLang="zh-TW" b="1" dirty="0">
                <a:latin typeface="+mn-lt"/>
                <a:ea typeface="微軟正黑體" panose="020B0604030504040204" pitchFamily="34" charset="-120"/>
              </a:rPr>
              <a:t>HTTP</a:t>
            </a:r>
            <a:endParaRPr lang="zh-TW" altLang="en-US" b="1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F8F926-6243-4BD9-BD56-ED29BF718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563" y="1182255"/>
            <a:ext cx="11545453" cy="54402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>
                <a:ea typeface="微軟正黑體" panose="020B0604030504040204" pitchFamily="34" charset="-120"/>
              </a:rPr>
              <a:t>HTTP works as a </a:t>
            </a:r>
            <a:r>
              <a:rPr lang="en-US" altLang="zh-TW" sz="2400" b="1" dirty="0">
                <a:solidFill>
                  <a:srgbClr val="0000FF"/>
                </a:solidFill>
                <a:ea typeface="微軟正黑體" panose="020B0604030504040204" pitchFamily="34" charset="-120"/>
              </a:rPr>
              <a:t>request-response protocol </a:t>
            </a:r>
            <a:r>
              <a:rPr lang="en-US" altLang="zh-TW" sz="2400" dirty="0">
                <a:ea typeface="微軟正黑體" panose="020B0604030504040204" pitchFamily="34" charset="-120"/>
              </a:rPr>
              <a:t>between a client and server. 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>
                <a:ea typeface="微軟正黑體" panose="020B0604030504040204" pitchFamily="34" charset="-120"/>
              </a:rPr>
              <a:t>A </a:t>
            </a:r>
            <a:r>
              <a:rPr lang="en-US" altLang="zh-TW" sz="2400" b="1" dirty="0">
                <a:solidFill>
                  <a:srgbClr val="0000FF"/>
                </a:solidFill>
                <a:ea typeface="微軟正黑體" panose="020B0604030504040204" pitchFamily="34" charset="-120"/>
              </a:rPr>
              <a:t>server</a:t>
            </a:r>
            <a:r>
              <a:rPr lang="en-US" altLang="zh-TW" sz="2400" dirty="0"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listens</a:t>
            </a:r>
            <a:r>
              <a:rPr lang="en-US" altLang="zh-TW" sz="2400" dirty="0">
                <a:ea typeface="微軟正黑體" panose="020B0604030504040204" pitchFamily="34" charset="-120"/>
              </a:rPr>
              <a:t> on a connection for a request, parses each message received, interprets the message semantics in relation to the identified request target, and responds to that request with one or more response messages.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>
                <a:ea typeface="微軟正黑體" panose="020B0604030504040204" pitchFamily="34" charset="-120"/>
              </a:rPr>
              <a:t>A </a:t>
            </a:r>
            <a:r>
              <a:rPr lang="en-US" altLang="zh-TW" sz="2400" b="1" dirty="0">
                <a:solidFill>
                  <a:srgbClr val="0000FF"/>
                </a:solidFill>
                <a:ea typeface="微軟正黑體" panose="020B0604030504040204" pitchFamily="34" charset="-120"/>
              </a:rPr>
              <a:t>client</a:t>
            </a:r>
            <a:r>
              <a:rPr lang="en-US" altLang="zh-TW" sz="2400" dirty="0"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constructs</a:t>
            </a:r>
            <a:r>
              <a:rPr lang="en-US" altLang="zh-TW" sz="2400" dirty="0">
                <a:ea typeface="微軟正黑體" panose="020B0604030504040204" pitchFamily="34" charset="-120"/>
              </a:rPr>
              <a:t> request messages to communicate specific intentions, examines received responses to see if the intentions were carried out, and determines how to interpret the results.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>
                <a:ea typeface="微軟正黑體" panose="020B0604030504040204" pitchFamily="34" charset="-120"/>
              </a:rPr>
              <a:t>A web browser may be the client, and an application on a computer that hosts a web site may be the server.  </a:t>
            </a:r>
            <a:r>
              <a:rPr lang="zh-TW" altLang="en-US" sz="2400" dirty="0">
                <a:ea typeface="微軟正黑體" panose="020B0604030504040204" pitchFamily="34" charset="-120"/>
              </a:rPr>
              <a:t> 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>
                <a:ea typeface="微軟正黑體" panose="020B0604030504040204" pitchFamily="34" charset="-120"/>
              </a:rPr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>
                <a:ea typeface="微軟正黑體" panose="020B0604030504040204" pitchFamily="34" charset="-120"/>
              </a:rPr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TW" altLang="en-US" sz="2400" dirty="0">
                <a:ea typeface="微軟正黑體" panose="020B0604030504040204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3758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6C0678-C370-4EE6-9168-5C979D27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64" y="235528"/>
            <a:ext cx="11545454" cy="863600"/>
          </a:xfrm>
        </p:spPr>
        <p:txBody>
          <a:bodyPr/>
          <a:lstStyle/>
          <a:p>
            <a:r>
              <a:rPr lang="en-US" altLang="zh-TW" b="1" dirty="0">
                <a:latin typeface="+mn-lt"/>
                <a:ea typeface="微軟正黑體" panose="020B0604030504040204" pitchFamily="34" charset="-120"/>
              </a:rPr>
              <a:t>How to get the Fingerprint of a web</a:t>
            </a:r>
            <a:endParaRPr lang="zh-TW" altLang="en-US" b="1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F8F926-6243-4BD9-BD56-ED29BF718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563" y="1182255"/>
            <a:ext cx="11545453" cy="54402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TW" altLang="en-US" sz="2400" dirty="0">
                <a:ea typeface="微軟正黑體" panose="020B0604030504040204" pitchFamily="34" charset="-120"/>
              </a:rPr>
              <a:t>以</a:t>
            </a:r>
            <a:r>
              <a:rPr lang="en-US" altLang="zh-TW" sz="2400" dirty="0">
                <a:ea typeface="微軟正黑體" panose="020B0604030504040204" pitchFamily="34" charset="-120"/>
              </a:rPr>
              <a:t>Chrome browser</a:t>
            </a:r>
            <a:r>
              <a:rPr lang="zh-TW" altLang="en-US" sz="2400" dirty="0">
                <a:ea typeface="微軟正黑體" panose="020B0604030504040204" pitchFamily="34" charset="-120"/>
              </a:rPr>
              <a:t>開啟一網站</a:t>
            </a:r>
            <a:r>
              <a:rPr lang="en-US" altLang="zh-TW" sz="2400" dirty="0">
                <a:ea typeface="微軟正黑體" panose="020B0604030504040204" pitchFamily="34" charset="-120"/>
              </a:rPr>
              <a:t>, </a:t>
            </a:r>
            <a:r>
              <a:rPr lang="zh-TW" altLang="en-US" sz="2400" dirty="0">
                <a:ea typeface="微軟正黑體" panose="020B0604030504040204" pitchFamily="34" charset="-120"/>
              </a:rPr>
              <a:t>如此</a:t>
            </a:r>
            <a:r>
              <a:rPr lang="en-US" altLang="zh-TW" sz="2400" dirty="0">
                <a:ea typeface="微軟正黑體" panose="020B0604030504040204" pitchFamily="34" charset="-120"/>
                <a:hlinkClick r:id="rId3"/>
              </a:rPr>
              <a:t>host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TW" altLang="en-US" sz="2400" dirty="0">
                <a:ea typeface="微軟正黑體" panose="020B0604030504040204" pitchFamily="34" charset="-120"/>
              </a:rPr>
              <a:t>在此</a:t>
            </a:r>
            <a:r>
              <a:rPr lang="en-US" altLang="zh-TW" sz="2400" dirty="0">
                <a:ea typeface="微軟正黑體" panose="020B0604030504040204" pitchFamily="34" charset="-120"/>
              </a:rPr>
              <a:t>Chrome</a:t>
            </a:r>
            <a:r>
              <a:rPr lang="zh-TW" altLang="en-US" sz="2400" dirty="0">
                <a:ea typeface="微軟正黑體" panose="020B0604030504040204" pitchFamily="34" charset="-120"/>
              </a:rPr>
              <a:t>視窗按</a:t>
            </a:r>
            <a:r>
              <a:rPr lang="en-US" altLang="zh-TW" sz="2400" b="1" dirty="0">
                <a:solidFill>
                  <a:srgbClr val="0000FF"/>
                </a:solidFill>
                <a:ea typeface="微軟正黑體" panose="020B0604030504040204" pitchFamily="34" charset="-120"/>
              </a:rPr>
              <a:t>Ctrl+Shift+I ,</a:t>
            </a:r>
            <a:r>
              <a:rPr lang="zh-TW" altLang="en-US" sz="2400" dirty="0">
                <a:ea typeface="微軟正黑體" panose="020B0604030504040204" pitchFamily="34" charset="-120"/>
              </a:rPr>
              <a:t>點選</a:t>
            </a:r>
            <a:r>
              <a:rPr lang="en-US" altLang="zh-TW" sz="2400" dirty="0">
                <a:ea typeface="微軟正黑體" panose="020B0604030504040204" pitchFamily="34" charset="-120"/>
              </a:rPr>
              <a:t>”</a:t>
            </a:r>
            <a:r>
              <a:rPr lang="en-US" altLang="zh-TW" sz="2400" b="1" dirty="0">
                <a:solidFill>
                  <a:srgbClr val="0000FF"/>
                </a:solidFill>
                <a:ea typeface="微軟正黑體" panose="020B0604030504040204" pitchFamily="34" charset="-120"/>
              </a:rPr>
              <a:t>Security</a:t>
            </a:r>
            <a:r>
              <a:rPr lang="en-US" altLang="zh-TW" sz="2400" dirty="0">
                <a:ea typeface="微軟正黑體" panose="020B0604030504040204" pitchFamily="34" charset="-120"/>
              </a:rPr>
              <a:t>”</a:t>
            </a:r>
            <a:r>
              <a:rPr lang="zh-TW" altLang="en-US" sz="2400" dirty="0">
                <a:ea typeface="微軟正黑體" panose="020B0604030504040204" pitchFamily="34" charset="-120"/>
              </a:rPr>
              <a:t>下的</a:t>
            </a:r>
            <a:r>
              <a:rPr lang="en-US" altLang="zh-TW" sz="2400" dirty="0">
                <a:ea typeface="微軟正黑體" panose="020B0604030504040204" pitchFamily="34" charset="-120"/>
              </a:rPr>
              <a:t>”</a:t>
            </a:r>
            <a:r>
              <a:rPr lang="en-US" altLang="zh-TW" sz="2400" b="1" dirty="0">
                <a:solidFill>
                  <a:srgbClr val="0000FF"/>
                </a:solidFill>
                <a:ea typeface="微軟正黑體" panose="020B0604030504040204" pitchFamily="34" charset="-120"/>
              </a:rPr>
              <a:t>View Certification</a:t>
            </a:r>
            <a:r>
              <a:rPr lang="en-US" altLang="zh-TW" sz="2400" dirty="0">
                <a:ea typeface="微軟正黑體" panose="020B0604030504040204" pitchFamily="34" charset="-120"/>
              </a:rPr>
              <a:t>”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TW" altLang="en-US" sz="2400" dirty="0">
                <a:ea typeface="微軟正黑體" panose="020B0604030504040204" pitchFamily="34" charset="-120"/>
              </a:rPr>
              <a:t>在</a:t>
            </a:r>
            <a:r>
              <a:rPr lang="en-US" altLang="zh-TW" sz="2400" dirty="0">
                <a:ea typeface="微軟正黑體" panose="020B0604030504040204" pitchFamily="34" charset="-120"/>
              </a:rPr>
              <a:t>”</a:t>
            </a:r>
            <a:r>
              <a:rPr lang="zh-TW" altLang="en-US" sz="2400" b="1" dirty="0">
                <a:solidFill>
                  <a:srgbClr val="0000FF"/>
                </a:solidFill>
                <a:ea typeface="微軟正黑體" panose="020B0604030504040204" pitchFamily="34" charset="-120"/>
              </a:rPr>
              <a:t>憑證</a:t>
            </a:r>
            <a:r>
              <a:rPr lang="en-US" altLang="zh-TW" sz="2400" dirty="0">
                <a:ea typeface="微軟正黑體" panose="020B0604030504040204" pitchFamily="34" charset="-120"/>
              </a:rPr>
              <a:t>”</a:t>
            </a:r>
            <a:r>
              <a:rPr lang="zh-TW" altLang="en-US" sz="2400" dirty="0">
                <a:ea typeface="微軟正黑體" panose="020B0604030504040204" pitchFamily="34" charset="-120"/>
              </a:rPr>
              <a:t>視窗內的</a:t>
            </a:r>
            <a:r>
              <a:rPr lang="en-US" altLang="zh-TW" sz="2400" dirty="0">
                <a:ea typeface="微軟正黑體" panose="020B0604030504040204" pitchFamily="34" charset="-120"/>
              </a:rPr>
              <a:t>”</a:t>
            </a:r>
            <a:r>
              <a:rPr lang="zh-TW" altLang="en-US" sz="2400" b="1" dirty="0">
                <a:solidFill>
                  <a:srgbClr val="0000FF"/>
                </a:solidFill>
                <a:ea typeface="微軟正黑體" panose="020B0604030504040204" pitchFamily="34" charset="-120"/>
              </a:rPr>
              <a:t>詳細資料</a:t>
            </a:r>
            <a:r>
              <a:rPr lang="en-US" altLang="zh-TW" sz="2400" dirty="0">
                <a:ea typeface="微軟正黑體" panose="020B0604030504040204" pitchFamily="34" charset="-120"/>
              </a:rPr>
              <a:t>”</a:t>
            </a:r>
            <a:r>
              <a:rPr lang="zh-TW" altLang="en-US" sz="2400" dirty="0">
                <a:ea typeface="微軟正黑體" panose="020B0604030504040204" pitchFamily="34" charset="-120"/>
              </a:rPr>
              <a:t>的最後一項</a:t>
            </a:r>
            <a:r>
              <a:rPr lang="en-US" altLang="zh-TW" sz="2400" dirty="0">
                <a:ea typeface="微軟正黑體" panose="020B0604030504040204" pitchFamily="34" charset="-120"/>
              </a:rPr>
              <a:t>”</a:t>
            </a:r>
            <a:r>
              <a:rPr lang="zh-TW" altLang="en-US" sz="24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憑證指紋</a:t>
            </a:r>
            <a:r>
              <a:rPr lang="en-US" altLang="zh-TW" sz="2400" dirty="0">
                <a:ea typeface="微軟正黑體" panose="020B0604030504040204" pitchFamily="34" charset="-120"/>
              </a:rPr>
              <a:t>”(</a:t>
            </a:r>
            <a:r>
              <a:rPr lang="en-US" altLang="zh-TW" sz="2400" b="1" dirty="0">
                <a:ea typeface="微軟正黑體" panose="020B0604030504040204" pitchFamily="34" charset="-120"/>
              </a:rPr>
              <a:t>Fingerprint</a:t>
            </a:r>
            <a:r>
              <a:rPr lang="en-US" altLang="zh-TW" sz="2400" dirty="0"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>
                <a:ea typeface="微軟正黑體" panose="020B0604030504040204" pitchFamily="34" charset="-120"/>
              </a:rPr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TW" altLang="en-US" sz="2400" dirty="0">
                <a:ea typeface="微軟正黑體" panose="020B0604030504040204" pitchFamily="34" charset="-120"/>
              </a:rPr>
              <a:t>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8CAC5BD-01FB-41D8-8335-B330F8406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03" y="2687020"/>
            <a:ext cx="7863365" cy="372648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C8210C0-986A-4D0A-8D6D-275BF2C94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1145" y="2517197"/>
            <a:ext cx="3986552" cy="418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84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C50C2C-6AA0-42E3-A891-C8368AB5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49383"/>
            <a:ext cx="11517745" cy="822035"/>
          </a:xfrm>
        </p:spPr>
        <p:txBody>
          <a:bodyPr/>
          <a:lstStyle/>
          <a:p>
            <a:r>
              <a:rPr lang="en-US" altLang="zh-TW" b="1" dirty="0">
                <a:latin typeface="+mn-lt"/>
                <a:ea typeface="微軟正黑體" panose="020B0604030504040204" pitchFamily="34" charset="-120"/>
              </a:rPr>
              <a:t>Subject</a:t>
            </a:r>
            <a:endParaRPr lang="zh-TW" altLang="en-US" b="1" dirty="0">
              <a:latin typeface="+mn-lt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677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6C0678-C370-4EE6-9168-5C979D27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64" y="235528"/>
            <a:ext cx="11545454" cy="863600"/>
          </a:xfrm>
        </p:spPr>
        <p:txBody>
          <a:bodyPr/>
          <a:lstStyle/>
          <a:p>
            <a:r>
              <a:rPr lang="en-US" altLang="zh-TW" b="1" dirty="0">
                <a:latin typeface="+mn-lt"/>
                <a:ea typeface="微軟正黑體" panose="020B0604030504040204" pitchFamily="34" charset="-120"/>
              </a:rPr>
              <a:t>Line Notify</a:t>
            </a:r>
            <a:r>
              <a:rPr lang="zh-TW" altLang="en-US" b="1" dirty="0">
                <a:latin typeface="+mn-lt"/>
                <a:ea typeface="微軟正黑體" panose="020B0604030504040204" pitchFamily="34" charset="-120"/>
              </a:rPr>
              <a:t>註冊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F8F926-6243-4BD9-BD56-ED29BF718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563" y="1182255"/>
            <a:ext cx="11545453" cy="54402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TW" altLang="en-US" sz="2400" dirty="0">
                <a:ea typeface="微軟正黑體" panose="020B0604030504040204" pitchFamily="34" charset="-120"/>
              </a:rPr>
              <a:t>第三方服務提供商可以利用 </a:t>
            </a:r>
            <a:r>
              <a:rPr lang="en-US" altLang="zh-TW" sz="2400" dirty="0">
                <a:ea typeface="微軟正黑體" panose="020B0604030504040204" pitchFamily="34" charset="-120"/>
              </a:rPr>
              <a:t>LINE Notify </a:t>
            </a:r>
            <a:r>
              <a:rPr lang="zh-TW" altLang="en-US" sz="2400" dirty="0">
                <a:ea typeface="微軟正黑體" panose="020B0604030504040204" pitchFamily="34" charset="-120"/>
              </a:rPr>
              <a:t>套件開發通知型的應用，讓外部網站的服務和應用能透過 </a:t>
            </a:r>
            <a:r>
              <a:rPr lang="en-US" altLang="zh-TW" sz="2400" dirty="0">
                <a:ea typeface="微軟正黑體" panose="020B0604030504040204" pitchFamily="34" charset="-120"/>
              </a:rPr>
              <a:t>LINE Notify </a:t>
            </a:r>
            <a:r>
              <a:rPr lang="zh-TW" altLang="en-US" sz="2400" dirty="0">
                <a:ea typeface="微軟正黑體" panose="020B0604030504040204" pitchFamily="34" charset="-120"/>
              </a:rPr>
              <a:t>官方帳號傳送純文字、貼圖或圖片式的服務通知給用戶，例如天氣預報、貨到超商請取貨、匯款成功、交易完成等。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TW" altLang="en-US" sz="2400" dirty="0">
                <a:ea typeface="微軟正黑體" panose="020B0604030504040204" pitchFamily="34" charset="-120"/>
              </a:rPr>
              <a:t>要先申請一個</a:t>
            </a:r>
            <a:r>
              <a:rPr lang="en-US" altLang="zh-TW" sz="2400" dirty="0">
                <a:ea typeface="微軟正黑體" panose="020B0604030504040204" pitchFamily="34" charset="-120"/>
              </a:rPr>
              <a:t>Line Notify</a:t>
            </a:r>
            <a:r>
              <a:rPr lang="zh-TW" altLang="en-US" sz="2400" dirty="0">
                <a:ea typeface="微軟正黑體" panose="020B0604030504040204" pitchFamily="34" charset="-120"/>
              </a:rPr>
              <a:t>的服務，基本上就是取得</a:t>
            </a:r>
            <a:r>
              <a:rPr lang="en-US" altLang="zh-TW" sz="2400" b="1" dirty="0" err="1">
                <a:solidFill>
                  <a:srgbClr val="0000FF"/>
                </a:solidFill>
                <a:ea typeface="微軟正黑體" panose="020B0604030504040204" pitchFamily="34" charset="-120"/>
              </a:rPr>
              <a:t>Client_id</a:t>
            </a:r>
            <a:r>
              <a:rPr lang="zh-TW" altLang="en-US" sz="2400" dirty="0">
                <a:ea typeface="微軟正黑體" panose="020B0604030504040204" pitchFamily="34" charset="-120"/>
              </a:rPr>
              <a:t>與</a:t>
            </a:r>
            <a:r>
              <a:rPr lang="en-US" altLang="zh-TW" sz="2400" b="1" dirty="0" err="1">
                <a:solidFill>
                  <a:srgbClr val="0000FF"/>
                </a:solidFill>
                <a:ea typeface="微軟正黑體" panose="020B0604030504040204" pitchFamily="34" charset="-120"/>
              </a:rPr>
              <a:t>client_secret</a:t>
            </a:r>
            <a:r>
              <a:rPr lang="en-US" altLang="zh-TW" sz="2400" b="1" dirty="0">
                <a:solidFill>
                  <a:srgbClr val="0000FF"/>
                </a:solidFill>
                <a:ea typeface="微軟正黑體" panose="020B0604030504040204" pitchFamily="34" charset="-120"/>
              </a:rPr>
              <a:t> 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TW" altLang="en-US" sz="2400" dirty="0">
                <a:ea typeface="微軟正黑體" panose="020B0604030504040204" pitchFamily="34" charset="-120"/>
              </a:rPr>
              <a:t>登入</a:t>
            </a:r>
            <a:r>
              <a:rPr lang="en-US" altLang="zh-TW" sz="2400" dirty="0">
                <a:ea typeface="微軟正黑體" panose="020B0604030504040204" pitchFamily="34" charset="-120"/>
                <a:hlinkClick r:id="rId3"/>
              </a:rPr>
              <a:t>Line Notify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TW" altLang="en-US" sz="2400" dirty="0">
                <a:ea typeface="微軟正黑體" panose="020B0604030504040204" pitchFamily="34" charset="-120"/>
              </a:rPr>
              <a:t>拉到最下方有個</a:t>
            </a:r>
            <a:r>
              <a:rPr lang="en-US" altLang="zh-TW" sz="2400" dirty="0">
                <a:ea typeface="微軟正黑體" panose="020B0604030504040204" pitchFamily="34" charset="-120"/>
              </a:rPr>
              <a:t>”</a:t>
            </a:r>
            <a:r>
              <a:rPr lang="zh-TW" altLang="en-US" sz="2400" b="1" dirty="0">
                <a:solidFill>
                  <a:srgbClr val="0000FF"/>
                </a:solidFill>
                <a:ea typeface="微軟正黑體" panose="020B0604030504040204" pitchFamily="34" charset="-120"/>
              </a:rPr>
              <a:t>登錄服務</a:t>
            </a:r>
            <a:r>
              <a:rPr lang="en-US" altLang="zh-TW" sz="2400" dirty="0">
                <a:ea typeface="微軟正黑體" panose="020B0604030504040204" pitchFamily="34" charset="-120"/>
              </a:rPr>
              <a:t>”,</a:t>
            </a:r>
            <a:r>
              <a:rPr lang="zh-TW" altLang="en-US" sz="2400" dirty="0">
                <a:ea typeface="微軟正黑體" panose="020B0604030504040204" pitchFamily="34" charset="-120"/>
              </a:rPr>
              <a:t>點選後用你的</a:t>
            </a:r>
            <a:r>
              <a:rPr lang="en-US" altLang="zh-TW" sz="2400" dirty="0">
                <a:ea typeface="微軟正黑體" panose="020B0604030504040204" pitchFamily="34" charset="-120"/>
              </a:rPr>
              <a:t>Line</a:t>
            </a:r>
            <a:r>
              <a:rPr lang="zh-TW" altLang="en-US" sz="2400" dirty="0">
                <a:ea typeface="微軟正黑體" panose="020B0604030504040204" pitchFamily="34" charset="-120"/>
              </a:rPr>
              <a:t>帳號登入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b="1" dirty="0">
                <a:solidFill>
                  <a:srgbClr val="0000FF"/>
                </a:solidFill>
                <a:ea typeface="微軟正黑體" panose="020B0604030504040204" pitchFamily="34" charset="-120"/>
              </a:rPr>
              <a:t>Callback URL</a:t>
            </a:r>
            <a:r>
              <a:rPr lang="zh-TW" altLang="en-US" sz="2400" dirty="0">
                <a:ea typeface="微軟正黑體" panose="020B0604030504040204" pitchFamily="34" charset="-120"/>
              </a:rPr>
              <a:t>會用來作為</a:t>
            </a:r>
            <a:r>
              <a:rPr lang="en-US" altLang="zh-TW" sz="2400" dirty="0">
                <a:ea typeface="微軟正黑體" panose="020B0604030504040204" pitchFamily="34" charset="-120"/>
              </a:rPr>
              <a:t>OAuth2</a:t>
            </a:r>
            <a:r>
              <a:rPr lang="zh-TW" altLang="en-US" sz="2400" dirty="0">
                <a:ea typeface="微軟正黑體" panose="020B0604030504040204" pitchFamily="34" charset="-120"/>
              </a:rPr>
              <a:t>授權後取回</a:t>
            </a:r>
            <a:r>
              <a:rPr lang="en-US" altLang="zh-TW" sz="2400" dirty="0">
                <a:ea typeface="微軟正黑體" panose="020B0604030504040204" pitchFamily="34" charset="-120"/>
              </a:rPr>
              <a:t>authorize code</a:t>
            </a:r>
            <a:r>
              <a:rPr lang="zh-TW" altLang="en-US" sz="2400" dirty="0">
                <a:ea typeface="微軟正黑體" panose="020B0604030504040204" pitchFamily="34" charset="-120"/>
              </a:rPr>
              <a:t>的返回網址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TW" altLang="en-US" sz="2400" dirty="0">
                <a:ea typeface="微軟正黑體" panose="020B0604030504040204" pitchFamily="34" charset="-120"/>
              </a:rPr>
              <a:t>輸入完成之後，會出現像是底下的畫面，你就可以成功取得</a:t>
            </a:r>
            <a:r>
              <a:rPr lang="en-US" altLang="zh-TW" sz="2400" b="1" dirty="0" err="1">
                <a:solidFill>
                  <a:srgbClr val="0000FF"/>
                </a:solidFill>
                <a:ea typeface="微軟正黑體" panose="020B0604030504040204" pitchFamily="34" charset="-120"/>
              </a:rPr>
              <a:t>Client_id</a:t>
            </a:r>
            <a:r>
              <a:rPr lang="zh-TW" altLang="en-US" sz="2400" dirty="0">
                <a:ea typeface="微軟正黑體" panose="020B0604030504040204" pitchFamily="34" charset="-120"/>
              </a:rPr>
              <a:t>與</a:t>
            </a:r>
            <a:r>
              <a:rPr lang="en-US" altLang="zh-TW" sz="2400" b="1" dirty="0" err="1">
                <a:solidFill>
                  <a:srgbClr val="0000FF"/>
                </a:solidFill>
                <a:ea typeface="微軟正黑體" panose="020B0604030504040204" pitchFamily="34" charset="-120"/>
              </a:rPr>
              <a:t>Client_Secrt</a:t>
            </a:r>
            <a:endParaRPr lang="en-US" altLang="zh-TW" sz="2400" b="1" dirty="0">
              <a:solidFill>
                <a:srgbClr val="0000FF"/>
              </a:solidFill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>
                <a:ea typeface="微軟正黑體" panose="020B0604030504040204" pitchFamily="34" charset="-120"/>
              </a:rPr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>
                <a:ea typeface="微軟正黑體" panose="020B0604030504040204" pitchFamily="34" charset="-120"/>
              </a:rPr>
              <a:t>   </a:t>
            </a:r>
            <a:r>
              <a:rPr lang="zh-TW" altLang="en-US" sz="2400" dirty="0">
                <a:ea typeface="微軟正黑體" panose="020B0604030504040204" pitchFamily="34" charset="-120"/>
              </a:rPr>
              <a:t>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5AA84C2-0ED1-4F33-8634-24D8E71BA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112" y="4870882"/>
            <a:ext cx="78962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92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451B870-028A-41E7-BB9E-0D6A9DDA0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65" y="1008844"/>
            <a:ext cx="4990301" cy="56305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BE1B068-4837-4909-9E8E-289288CCF822}"/>
              </a:ext>
            </a:extLst>
          </p:cNvPr>
          <p:cNvSpPr txBox="1"/>
          <p:nvPr/>
        </p:nvSpPr>
        <p:spPr>
          <a:xfrm>
            <a:off x="1354666" y="46815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申請登錄服務</a:t>
            </a:r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CD4EA2B7-AFF8-443A-A7AD-F61C4DB699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640990"/>
              </p:ext>
            </p:extLst>
          </p:nvPr>
        </p:nvGraphicFramePr>
        <p:xfrm>
          <a:off x="7240249" y="1921237"/>
          <a:ext cx="2274711" cy="191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封裝程式殼層物件" showAsIcon="1" r:id="rId4" imgW="914323" imgH="769529" progId="Package">
                  <p:embed/>
                </p:oleObj>
              </mc:Choice>
              <mc:Fallback>
                <p:oleObj name="封裝程式殼層物件" showAsIcon="1" r:id="rId4" imgW="914323" imgH="769529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40249" y="1921237"/>
                        <a:ext cx="2274711" cy="1915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6BC3AF07-A10D-4A1F-B9BE-D9C0DC216CDD}"/>
              </a:ext>
            </a:extLst>
          </p:cNvPr>
          <p:cNvSpPr txBox="1"/>
          <p:nvPr/>
        </p:nvSpPr>
        <p:spPr>
          <a:xfrm>
            <a:off x="5881509" y="929822"/>
            <a:ext cx="5217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00FF"/>
                </a:solidFill>
                <a:ea typeface="微軟正黑體" panose="020B0604030504040204" pitchFamily="34" charset="-120"/>
              </a:rPr>
              <a:t>獲取</a:t>
            </a:r>
            <a:r>
              <a:rPr lang="en-US" altLang="zh-TW" sz="2000" b="1" dirty="0">
                <a:solidFill>
                  <a:srgbClr val="0000FF"/>
                </a:solidFill>
                <a:ea typeface="微軟正黑體" panose="020B0604030504040204" pitchFamily="34" charset="-120"/>
              </a:rPr>
              <a:t>authorize code</a:t>
            </a:r>
            <a:r>
              <a:rPr lang="zh-TW" altLang="en-US" sz="2000" b="1" dirty="0">
                <a:solidFill>
                  <a:srgbClr val="0000FF"/>
                </a:solidFill>
                <a:ea typeface="微軟正黑體" panose="020B0604030504040204" pitchFamily="34" charset="-120"/>
              </a:rPr>
              <a:t>的</a:t>
            </a:r>
            <a:r>
              <a:rPr lang="en-US" altLang="zh-TW" sz="2000" b="1" dirty="0">
                <a:solidFill>
                  <a:srgbClr val="0000FF"/>
                </a:solidFill>
                <a:ea typeface="微軟正黑體" panose="020B0604030504040204" pitchFamily="34" charset="-120"/>
              </a:rPr>
              <a:t>HTML</a:t>
            </a:r>
            <a:r>
              <a:rPr lang="zh-TW" altLang="en-US" sz="2000" b="1" dirty="0">
                <a:solidFill>
                  <a:srgbClr val="0000FF"/>
                </a:solidFill>
                <a:ea typeface="微軟正黑體" panose="020B0604030504040204" pitchFamily="34" charset="-120"/>
              </a:rPr>
              <a:t>程式</a:t>
            </a:r>
            <a:endParaRPr lang="en-US" altLang="zh-TW" sz="2000" b="1" dirty="0">
              <a:solidFill>
                <a:srgbClr val="0000FF"/>
              </a:solidFill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solidFill>
                  <a:srgbClr val="0000FF"/>
                </a:solidFill>
              </a:rPr>
              <a:t>Callback URL: http://localhost:5467/index.html</a:t>
            </a:r>
            <a:endParaRPr lang="zh-TW" altLang="en-US" sz="2000" b="1" dirty="0">
              <a:solidFill>
                <a:srgbClr val="0000FF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077BC8D-C979-442A-9EF4-4E87AFD01B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6323" y="3429000"/>
            <a:ext cx="6172525" cy="107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89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6C0678-C370-4EE6-9168-5C979D27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64" y="235528"/>
            <a:ext cx="11545454" cy="863600"/>
          </a:xfrm>
        </p:spPr>
        <p:txBody>
          <a:bodyPr/>
          <a:lstStyle/>
          <a:p>
            <a:r>
              <a:rPr lang="en-US" altLang="zh-TW" b="1" dirty="0">
                <a:latin typeface="+mn-lt"/>
                <a:ea typeface="微軟正黑體" panose="020B0604030504040204" pitchFamily="34" charset="-120"/>
              </a:rPr>
              <a:t>Line Notify</a:t>
            </a:r>
            <a:r>
              <a:rPr lang="zh-TW" altLang="en-US" b="1" dirty="0">
                <a:latin typeface="+mn-lt"/>
                <a:ea typeface="微軟正黑體" panose="020B0604030504040204" pitchFamily="34" charset="-120"/>
              </a:rPr>
              <a:t>註冊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F8F926-6243-4BD9-BD56-ED29BF718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63" y="1118755"/>
            <a:ext cx="11545453" cy="54402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TW" altLang="en-US" sz="2400" dirty="0">
                <a:ea typeface="微軟正黑體" panose="020B0604030504040204" pitchFamily="34" charset="-120"/>
              </a:rPr>
              <a:t>點選右上帳號內的</a:t>
            </a:r>
            <a:r>
              <a:rPr lang="en-US" altLang="zh-TW" sz="2400" dirty="0">
                <a:ea typeface="微軟正黑體" panose="020B0604030504040204" pitchFamily="34" charset="-120"/>
              </a:rPr>
              <a:t>”</a:t>
            </a:r>
            <a:r>
              <a:rPr lang="zh-TW" altLang="en-US" sz="2400" b="1" dirty="0">
                <a:solidFill>
                  <a:srgbClr val="0000FF"/>
                </a:solidFill>
                <a:ea typeface="微軟正黑體" panose="020B0604030504040204" pitchFamily="34" charset="-120"/>
              </a:rPr>
              <a:t>個人頁面</a:t>
            </a:r>
            <a:r>
              <a:rPr lang="en-US" altLang="zh-TW" sz="2400" dirty="0">
                <a:ea typeface="微軟正黑體" panose="020B0604030504040204" pitchFamily="34" charset="-120"/>
              </a:rPr>
              <a:t>”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TW" altLang="en-US" sz="2400" dirty="0">
                <a:ea typeface="微軟正黑體" panose="020B0604030504040204" pitchFamily="34" charset="-120"/>
              </a:rPr>
              <a:t>點選</a:t>
            </a:r>
            <a:r>
              <a:rPr lang="en-US" altLang="zh-TW" sz="2400" dirty="0">
                <a:ea typeface="微軟正黑體" panose="020B0604030504040204" pitchFamily="34" charset="-120"/>
              </a:rPr>
              <a:t>”</a:t>
            </a:r>
            <a:r>
              <a:rPr lang="zh-TW" altLang="en-US" sz="2400" b="1" dirty="0">
                <a:solidFill>
                  <a:srgbClr val="0000FF"/>
                </a:solidFill>
                <a:ea typeface="微軟正黑體" panose="020B0604030504040204" pitchFamily="34" charset="-120"/>
              </a:rPr>
              <a:t>發行權杖</a:t>
            </a:r>
            <a:r>
              <a:rPr lang="en-US" altLang="zh-TW" sz="2400" dirty="0">
                <a:ea typeface="微軟正黑體" panose="020B0604030504040204" pitchFamily="34" charset="-120"/>
              </a:rPr>
              <a:t>”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TW" altLang="en-US" sz="2400" dirty="0">
                <a:ea typeface="微軟正黑體" panose="020B0604030504040204" pitchFamily="34" charset="-120"/>
              </a:rPr>
              <a:t>選擇接收通知的人</a:t>
            </a:r>
            <a:r>
              <a:rPr lang="en-US" altLang="zh-TW" sz="2400" dirty="0">
                <a:ea typeface="微軟正黑體" panose="020B0604030504040204" pitchFamily="34" charset="-120"/>
              </a:rPr>
              <a:t> 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TW" altLang="en-US" sz="2400" dirty="0">
                <a:ea typeface="微軟正黑體" panose="020B0604030504040204" pitchFamily="34" charset="-120"/>
              </a:rPr>
              <a:t>按</a:t>
            </a:r>
            <a:r>
              <a:rPr lang="zh-TW" altLang="en-US" sz="2400" b="1" dirty="0">
                <a:solidFill>
                  <a:srgbClr val="0000FF"/>
                </a:solidFill>
                <a:ea typeface="微軟正黑體" panose="020B0604030504040204" pitchFamily="34" charset="-120"/>
              </a:rPr>
              <a:t>發行</a:t>
            </a:r>
            <a:r>
              <a:rPr lang="zh-TW" altLang="en-US" sz="2400" dirty="0">
                <a:ea typeface="微軟正黑體" panose="020B0604030504040204" pitchFamily="34" charset="-120"/>
              </a:rPr>
              <a:t>後得到一組</a:t>
            </a:r>
            <a:r>
              <a:rPr lang="en-US" altLang="zh-TW" sz="24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token </a:t>
            </a:r>
            <a:r>
              <a:rPr lang="en-US" altLang="zh-TW" sz="2400" dirty="0">
                <a:ea typeface="微軟正黑體" panose="020B0604030504040204" pitchFamily="34" charset="-120"/>
              </a:rPr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zh-TW" altLang="en-US" sz="2400" dirty="0"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E117BC4-72E5-4439-9C5B-5F3173737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374" y="235527"/>
            <a:ext cx="1883063" cy="194500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84FF745-B12D-49AD-8110-63D737093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3520" y="235527"/>
            <a:ext cx="2688015" cy="3396673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752D915-937B-455B-B271-1BCB6EFD5B44}"/>
              </a:ext>
            </a:extLst>
          </p:cNvPr>
          <p:cNvSpPr/>
          <p:nvPr/>
        </p:nvSpPr>
        <p:spPr>
          <a:xfrm>
            <a:off x="9349935" y="2921000"/>
            <a:ext cx="1827880" cy="4753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接點: 弧形 7">
            <a:extLst>
              <a:ext uri="{FF2B5EF4-FFF2-40B4-BE49-F238E27FC236}">
                <a16:creationId xmlns:a16="http://schemas.microsoft.com/office/drawing/2014/main" id="{CBFA19A0-A407-4AAF-AFA0-17894E05DBD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856437" y="1208030"/>
            <a:ext cx="517083" cy="72583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id="{E88BEF94-0AF3-4F96-98D3-4B5FB8DBC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2530" y="1705602"/>
            <a:ext cx="3426470" cy="4999998"/>
          </a:xfrm>
          <a:prstGeom prst="rect">
            <a:avLst/>
          </a:prstGeom>
        </p:spPr>
      </p:pic>
      <p:cxnSp>
        <p:nvCxnSpPr>
          <p:cNvPr id="15" name="接點: 弧形 14">
            <a:extLst>
              <a:ext uri="{FF2B5EF4-FFF2-40B4-BE49-F238E27FC236}">
                <a16:creationId xmlns:a16="http://schemas.microsoft.com/office/drawing/2014/main" id="{BE9C8A2A-7ECD-46F4-87F6-BDC8B5952FDC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 flipV="1">
            <a:off x="7239001" y="2569237"/>
            <a:ext cx="2053701" cy="163636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91797738-9BCC-4D30-945F-A1CCDB1531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251" y="3158662"/>
            <a:ext cx="3431067" cy="3546938"/>
          </a:xfrm>
          <a:prstGeom prst="rect">
            <a:avLst/>
          </a:prstGeom>
        </p:spPr>
      </p:pic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BD634151-CA07-4E1F-9918-D42E1D1EAD46}"/>
              </a:ext>
            </a:extLst>
          </p:cNvPr>
          <p:cNvSpPr/>
          <p:nvPr/>
        </p:nvSpPr>
        <p:spPr>
          <a:xfrm>
            <a:off x="3815530" y="3664701"/>
            <a:ext cx="2636070" cy="3738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85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6C0678-C370-4EE6-9168-5C979D27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64" y="235528"/>
            <a:ext cx="11545454" cy="863600"/>
          </a:xfrm>
        </p:spPr>
        <p:txBody>
          <a:bodyPr/>
          <a:lstStyle/>
          <a:p>
            <a:r>
              <a:rPr lang="en-US" altLang="zh-TW" b="1" dirty="0">
                <a:latin typeface="+mn-lt"/>
                <a:ea typeface="微軟正黑體" panose="020B0604030504040204" pitchFamily="34" charset="-120"/>
              </a:rPr>
              <a:t>Line Notify</a:t>
            </a:r>
            <a:r>
              <a:rPr lang="zh-TW" altLang="en-US" b="1" dirty="0">
                <a:latin typeface="+mn-lt"/>
                <a:ea typeface="微軟正黑體" panose="020B0604030504040204" pitchFamily="34" charset="-120"/>
              </a:rPr>
              <a:t>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F8F926-6243-4BD9-BD56-ED29BF718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563" y="1182255"/>
            <a:ext cx="11545453" cy="54402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TW" altLang="en-US" sz="2400" dirty="0">
                <a:ea typeface="微軟正黑體" panose="020B0604030504040204" pitchFamily="34" charset="-120"/>
              </a:rPr>
              <a:t>由於</a:t>
            </a:r>
            <a:r>
              <a:rPr lang="en-US" altLang="zh-TW" sz="2400" dirty="0" err="1">
                <a:ea typeface="微軟正黑體" panose="020B0604030504040204" pitchFamily="34" charset="-120"/>
              </a:rPr>
              <a:t>LineNotify</a:t>
            </a:r>
            <a:r>
              <a:rPr lang="zh-TW" altLang="en-US" sz="2400" dirty="0">
                <a:ea typeface="微軟正黑體" panose="020B0604030504040204" pitchFamily="34" charset="-120"/>
              </a:rPr>
              <a:t>需要讓你對特定用戶發訊息，但你沒有該用戶的</a:t>
            </a:r>
            <a:r>
              <a:rPr lang="en-US" altLang="zh-TW" sz="2400" dirty="0">
                <a:ea typeface="微軟正黑體" panose="020B0604030504040204" pitchFamily="34" charset="-120"/>
              </a:rPr>
              <a:t>Line Id</a:t>
            </a:r>
            <a:r>
              <a:rPr lang="zh-TW" altLang="en-US" sz="2400" dirty="0">
                <a:ea typeface="微軟正黑體" panose="020B0604030504040204" pitchFamily="34" charset="-120"/>
              </a:rPr>
              <a:t>，也沒有申請一個</a:t>
            </a:r>
            <a:r>
              <a:rPr lang="en-US" altLang="zh-TW" sz="2400" dirty="0" err="1">
                <a:ea typeface="微軟正黑體" panose="020B0604030504040204" pitchFamily="34" charset="-120"/>
              </a:rPr>
              <a:t>LineBot</a:t>
            </a:r>
            <a:r>
              <a:rPr lang="zh-TW" altLang="en-US" sz="2400" dirty="0">
                <a:ea typeface="微軟正黑體" panose="020B0604030504040204" pitchFamily="34" charset="-120"/>
              </a:rPr>
              <a:t>去取得該用戶的</a:t>
            </a:r>
            <a:r>
              <a:rPr lang="en-US" altLang="zh-TW" sz="2400" dirty="0">
                <a:ea typeface="微軟正黑體" panose="020B0604030504040204" pitchFamily="34" charset="-120"/>
              </a:rPr>
              <a:t>Line User Id</a:t>
            </a:r>
            <a:r>
              <a:rPr lang="zh-TW" altLang="en-US" sz="2400" dirty="0">
                <a:ea typeface="微軟正黑體" panose="020B0604030504040204" pitchFamily="34" charset="-120"/>
              </a:rPr>
              <a:t>，那怎麼發訊息呢</a:t>
            </a:r>
            <a:r>
              <a:rPr lang="en-US" altLang="zh-TW" sz="2400" dirty="0">
                <a:ea typeface="微軟正黑體" panose="020B0604030504040204" pitchFamily="34" charset="-120"/>
              </a:rPr>
              <a:t>? </a:t>
            </a:r>
            <a:r>
              <a:rPr lang="zh-TW" altLang="en-US" sz="2400" dirty="0">
                <a:ea typeface="微軟正黑體" panose="020B0604030504040204" pitchFamily="34" charset="-120"/>
              </a:rPr>
              <a:t>答案是需要一個</a:t>
            </a:r>
            <a:r>
              <a:rPr lang="en-US" altLang="zh-TW" sz="2400" dirty="0">
                <a:ea typeface="微軟正黑體" panose="020B0604030504040204" pitchFamily="34" charset="-120"/>
              </a:rPr>
              <a:t>Token</a:t>
            </a:r>
            <a:r>
              <a:rPr lang="zh-TW" altLang="en-US" sz="2400" dirty="0">
                <a:ea typeface="微軟正黑體" panose="020B0604030504040204" pitchFamily="34" charset="-120"/>
              </a:rPr>
              <a:t>。當你得到這個</a:t>
            </a:r>
            <a:r>
              <a:rPr lang="en-US" altLang="zh-TW" sz="2400" dirty="0">
                <a:ea typeface="微軟正黑體" panose="020B0604030504040204" pitchFamily="34" charset="-120"/>
              </a:rPr>
              <a:t>Token</a:t>
            </a:r>
            <a:r>
              <a:rPr lang="zh-TW" altLang="en-US" sz="2400" dirty="0">
                <a:ea typeface="微軟正黑體" panose="020B0604030504040204" pitchFamily="34" charset="-120"/>
              </a:rPr>
              <a:t>，就可以透過該</a:t>
            </a:r>
            <a:r>
              <a:rPr lang="en-US" altLang="zh-TW" sz="2400" dirty="0">
                <a:ea typeface="微軟正黑體" panose="020B0604030504040204" pitchFamily="34" charset="-120"/>
              </a:rPr>
              <a:t>Token</a:t>
            </a:r>
            <a:r>
              <a:rPr lang="zh-TW" altLang="en-US" sz="2400" dirty="0">
                <a:ea typeface="微軟正黑體" panose="020B0604030504040204" pitchFamily="34" charset="-120"/>
              </a:rPr>
              <a:t>對用戶發訊息。你要跟用戶要</a:t>
            </a:r>
            <a:r>
              <a:rPr lang="en-US" altLang="zh-TW" sz="2400" dirty="0">
                <a:ea typeface="微軟正黑體" panose="020B0604030504040204" pitchFamily="34" charset="-120"/>
              </a:rPr>
              <a:t>Token</a:t>
            </a:r>
            <a:r>
              <a:rPr lang="zh-TW" altLang="en-US" sz="2400" dirty="0">
                <a:ea typeface="微軟正黑體" panose="020B0604030504040204" pitchFamily="34" charset="-120"/>
              </a:rPr>
              <a:t>，</a:t>
            </a:r>
            <a:r>
              <a:rPr lang="en-US" altLang="zh-TW" sz="2400" dirty="0">
                <a:ea typeface="微軟正黑體" panose="020B0604030504040204" pitchFamily="34" charset="-120"/>
              </a:rPr>
              <a:t>Line</a:t>
            </a:r>
            <a:r>
              <a:rPr lang="zh-TW" altLang="en-US" sz="2400" dirty="0">
                <a:ea typeface="微軟正黑體" panose="020B0604030504040204" pitchFamily="34" charset="-120"/>
              </a:rPr>
              <a:t>系統在產生</a:t>
            </a:r>
            <a:r>
              <a:rPr lang="en-US" altLang="zh-TW" sz="2400" dirty="0">
                <a:ea typeface="微軟正黑體" panose="020B0604030504040204" pitchFamily="34" charset="-120"/>
              </a:rPr>
              <a:t>Token</a:t>
            </a:r>
            <a:r>
              <a:rPr lang="zh-TW" altLang="en-US" sz="2400" dirty="0">
                <a:ea typeface="微軟正黑體" panose="020B0604030504040204" pitchFamily="34" charset="-120"/>
              </a:rPr>
              <a:t>時，就需要用戶登入他的帳號密碼，但用戶當然不能給你他的帳號密碼，因此</a:t>
            </a:r>
            <a:r>
              <a:rPr lang="en-US" altLang="zh-TW" sz="2400" dirty="0" err="1">
                <a:ea typeface="微軟正黑體" panose="020B0604030504040204" pitchFamily="34" charset="-120"/>
              </a:rPr>
              <a:t>LineNotify</a:t>
            </a:r>
            <a:r>
              <a:rPr lang="zh-TW" altLang="en-US" sz="2400" dirty="0">
                <a:ea typeface="微軟正黑體" panose="020B0604030504040204" pitchFamily="34" charset="-120"/>
              </a:rPr>
              <a:t>採用的就是</a:t>
            </a:r>
            <a:r>
              <a:rPr lang="en-US" altLang="zh-TW" sz="2400" dirty="0">
                <a:ea typeface="微軟正黑體" panose="020B0604030504040204" pitchFamily="34" charset="-120"/>
                <a:hlinkClick r:id="rId3"/>
              </a:rPr>
              <a:t>OAuth2</a:t>
            </a:r>
            <a:r>
              <a:rPr lang="zh-TW" altLang="en-US" sz="2400" dirty="0">
                <a:ea typeface="微軟正黑體" panose="020B0604030504040204" pitchFamily="34" charset="-120"/>
              </a:rPr>
              <a:t>機制。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>
                <a:ea typeface="微軟正黑體" panose="020B0604030504040204" pitchFamily="34" charset="-120"/>
              </a:rPr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>
                <a:ea typeface="微軟正黑體" panose="020B0604030504040204" pitchFamily="34" charset="-120"/>
              </a:rPr>
              <a:t>   </a:t>
            </a:r>
            <a:r>
              <a:rPr lang="zh-TW" altLang="en-US" sz="2400" dirty="0">
                <a:ea typeface="微軟正黑體" panose="020B0604030504040204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233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6C0678-C370-4EE6-9168-5C979D27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64" y="235528"/>
            <a:ext cx="11545454" cy="863600"/>
          </a:xfrm>
        </p:spPr>
        <p:txBody>
          <a:bodyPr/>
          <a:lstStyle/>
          <a:p>
            <a:r>
              <a:rPr lang="en-US" altLang="zh-TW" b="1" dirty="0">
                <a:latin typeface="+mn-lt"/>
                <a:ea typeface="微軟正黑體" panose="020B0604030504040204" pitchFamily="34" charset="-120"/>
              </a:rPr>
              <a:t>Line BOT</a:t>
            </a:r>
            <a:r>
              <a:rPr lang="zh-TW" altLang="en-US" b="1" dirty="0">
                <a:latin typeface="+mn-lt"/>
                <a:ea typeface="微軟正黑體" panose="020B0604030504040204" pitchFamily="34" charset="-120"/>
              </a:rPr>
              <a:t>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F8F926-6243-4BD9-BD56-ED29BF718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563" y="1182255"/>
            <a:ext cx="11545453" cy="54402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dirty="0"/>
              <a:t>LINE</a:t>
            </a:r>
            <a:r>
              <a:rPr lang="zh-TW" altLang="en-US" dirty="0"/>
              <a:t>提供的</a:t>
            </a:r>
            <a:r>
              <a:rPr lang="en-US" altLang="zh-TW" b="1" dirty="0"/>
              <a:t>Messaging API</a:t>
            </a:r>
            <a:r>
              <a:rPr lang="zh-TW" altLang="en-US" b="1" dirty="0"/>
              <a:t>（訊息應用程式介面）</a:t>
            </a:r>
            <a:r>
              <a:rPr lang="zh-TW" altLang="en-US" dirty="0"/>
              <a:t>允許開發人員建立可接收並回覆訊息給好友的應用程式，一般稱為「</a:t>
            </a:r>
            <a:r>
              <a:rPr lang="en-US" altLang="zh-TW" dirty="0"/>
              <a:t>Line Bot</a:t>
            </a:r>
            <a:r>
              <a:rPr lang="zh-TW" altLang="en-US" dirty="0"/>
              <a:t>聊天機器人」。</a:t>
            </a:r>
            <a:r>
              <a:rPr lang="en-US" altLang="zh-TW" sz="2400" dirty="0">
                <a:ea typeface="微軟正黑體" panose="020B0604030504040204" pitchFamily="34" charset="-120"/>
              </a:rPr>
              <a:t> 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>
                <a:ea typeface="微軟正黑體" panose="020B0604030504040204" pitchFamily="34" charset="-120"/>
              </a:rPr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>
                <a:ea typeface="微軟正黑體" panose="020B0604030504040204" pitchFamily="34" charset="-120"/>
              </a:rPr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>
                <a:ea typeface="微軟正黑體" panose="020B0604030504040204" pitchFamily="34" charset="-120"/>
              </a:rPr>
              <a:t>  </a:t>
            </a:r>
            <a:r>
              <a:rPr lang="zh-TW" altLang="en-US" sz="2400" dirty="0">
                <a:ea typeface="微軟正黑體" panose="020B0604030504040204" pitchFamily="34" charset="-120"/>
              </a:rPr>
              <a:t>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C42F0D4-86C7-41E7-A469-8DDE35808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356" y="3587389"/>
            <a:ext cx="7620660" cy="287298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5A89FD9-4294-4BC5-9D66-7948434A0E7F}"/>
              </a:ext>
            </a:extLst>
          </p:cNvPr>
          <p:cNvSpPr txBox="1"/>
          <p:nvPr/>
        </p:nvSpPr>
        <p:spPr>
          <a:xfrm>
            <a:off x="4590961" y="579474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聊天機器人程式的處理架構</a:t>
            </a:r>
          </a:p>
        </p:txBody>
      </p:sp>
    </p:spTree>
    <p:extLst>
      <p:ext uri="{BB962C8B-B14F-4D97-AF65-F5344CB8AC3E}">
        <p14:creationId xmlns:p14="http://schemas.microsoft.com/office/powerpoint/2010/main" val="3602904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6C0678-C370-4EE6-9168-5C979D27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64" y="235528"/>
            <a:ext cx="11545454" cy="863600"/>
          </a:xfrm>
        </p:spPr>
        <p:txBody>
          <a:bodyPr/>
          <a:lstStyle/>
          <a:p>
            <a:r>
              <a:rPr lang="en-US" altLang="zh-TW" b="1" dirty="0">
                <a:latin typeface="+mn-lt"/>
                <a:ea typeface="微軟正黑體" panose="020B0604030504040204" pitchFamily="34" charset="-120"/>
              </a:rPr>
              <a:t>Python with Line BOT</a:t>
            </a:r>
            <a:endParaRPr lang="zh-TW" altLang="en-US" b="1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F8F926-6243-4BD9-BD56-ED29BF718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563" y="1182255"/>
            <a:ext cx="11545453" cy="54402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000" dirty="0">
                <a:ea typeface="微軟正黑體" panose="020B0604030504040204" pitchFamily="34" charset="-120"/>
              </a:rPr>
              <a:t>Line</a:t>
            </a:r>
            <a:r>
              <a:rPr lang="zh-TW" altLang="en-US" sz="2000" dirty="0">
                <a:ea typeface="微軟正黑體" panose="020B0604030504040204" pitchFamily="34" charset="-120"/>
              </a:rPr>
              <a:t>有提供</a:t>
            </a:r>
            <a:r>
              <a:rPr lang="en-US" altLang="zh-TW" sz="20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Messaging API</a:t>
            </a:r>
            <a:r>
              <a:rPr lang="en-US" altLang="zh-TW" sz="2000" dirty="0"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ea typeface="微軟正黑體" panose="020B0604030504040204" pitchFamily="34" charset="-120"/>
              </a:rPr>
              <a:t>訊息應用程式介面</a:t>
            </a:r>
            <a:r>
              <a:rPr lang="en-US" altLang="zh-TW" sz="2000" dirty="0">
                <a:ea typeface="微軟正黑體" panose="020B0604030504040204" pitchFamily="34" charset="-120"/>
              </a:rPr>
              <a:t>),</a:t>
            </a:r>
            <a:r>
              <a:rPr lang="zh-TW" altLang="en-US" sz="2000" dirty="0">
                <a:ea typeface="微軟正黑體" panose="020B0604030504040204" pitchFamily="34" charset="-120"/>
              </a:rPr>
              <a:t>允許外部程式與</a:t>
            </a:r>
            <a:r>
              <a:rPr lang="en-US" altLang="zh-TW" sz="2000" dirty="0">
                <a:ea typeface="微軟正黑體" panose="020B0604030504040204" pitchFamily="34" charset="-120"/>
              </a:rPr>
              <a:t>Line</a:t>
            </a:r>
            <a:r>
              <a:rPr lang="zh-TW" altLang="en-US" sz="2000" dirty="0">
                <a:ea typeface="微軟正黑體" panose="020B0604030504040204" pitchFamily="34" charset="-120"/>
              </a:rPr>
              <a:t>對接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TW" altLang="en-US" sz="2000" dirty="0">
                <a:ea typeface="微軟正黑體" panose="020B0604030504040204" pitchFamily="34" charset="-120"/>
              </a:rPr>
              <a:t>透過這個</a:t>
            </a:r>
            <a:r>
              <a:rPr lang="en-US" altLang="zh-TW" sz="2000" b="1" dirty="0">
                <a:ea typeface="微軟正黑體" panose="020B0604030504040204" pitchFamily="34" charset="-120"/>
              </a:rPr>
              <a:t>Messaging API</a:t>
            </a:r>
            <a:r>
              <a:rPr lang="zh-TW" altLang="en-US" sz="2000" dirty="0">
                <a:ea typeface="微軟正黑體" panose="020B0604030504040204" pitchFamily="34" charset="-120"/>
              </a:rPr>
              <a:t>建立的</a:t>
            </a:r>
            <a:r>
              <a:rPr lang="zh-TW" altLang="en-US" sz="2000" b="1" dirty="0">
                <a:ea typeface="微軟正黑體" panose="020B0604030504040204" pitchFamily="34" charset="-120"/>
              </a:rPr>
              <a:t>網路應用程式</a:t>
            </a:r>
            <a:r>
              <a:rPr lang="en-US" altLang="zh-TW" sz="2000" dirty="0">
                <a:ea typeface="微軟正黑體" panose="020B0604030504040204" pitchFamily="34" charset="-120"/>
              </a:rPr>
              <a:t>,</a:t>
            </a:r>
            <a:r>
              <a:rPr lang="zh-TW" altLang="en-US" sz="2000" dirty="0">
                <a:ea typeface="微軟正黑體" panose="020B0604030504040204" pitchFamily="34" charset="-120"/>
              </a:rPr>
              <a:t>通稱</a:t>
            </a:r>
            <a:r>
              <a:rPr lang="en-US" altLang="zh-TW" sz="2000" dirty="0">
                <a:ea typeface="微軟正黑體" panose="020B0604030504040204" pitchFamily="34" charset="-120"/>
              </a:rPr>
              <a:t>”</a:t>
            </a:r>
            <a:r>
              <a:rPr lang="en-US" altLang="zh-TW" sz="2000" b="1" dirty="0">
                <a:solidFill>
                  <a:srgbClr val="0000FF"/>
                </a:solidFill>
                <a:ea typeface="微軟正黑體" panose="020B0604030504040204" pitchFamily="34" charset="-120"/>
              </a:rPr>
              <a:t>Line BOT</a:t>
            </a:r>
            <a:r>
              <a:rPr lang="zh-TW" altLang="en-US" sz="2000" b="1" dirty="0">
                <a:solidFill>
                  <a:srgbClr val="0000FF"/>
                </a:solidFill>
                <a:ea typeface="微軟正黑體" panose="020B0604030504040204" pitchFamily="34" charset="-120"/>
              </a:rPr>
              <a:t>聊天機器人</a:t>
            </a:r>
            <a:r>
              <a:rPr lang="en-US" altLang="zh-TW" sz="2000" dirty="0">
                <a:ea typeface="微軟正黑體" panose="020B0604030504040204" pitchFamily="34" charset="-120"/>
              </a:rPr>
              <a:t>” 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000" dirty="0"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ea typeface="微軟正黑體" panose="020B0604030504040204" pitchFamily="34" charset="-120"/>
              </a:rPr>
              <a:t>開發</a:t>
            </a:r>
            <a:r>
              <a:rPr lang="en-US" altLang="zh-TW" sz="2000" dirty="0">
                <a:ea typeface="微軟正黑體" panose="020B0604030504040204" pitchFamily="34" charset="-120"/>
              </a:rPr>
              <a:t>Line</a:t>
            </a:r>
            <a:r>
              <a:rPr lang="zh-TW" altLang="en-US" sz="2000" dirty="0">
                <a:ea typeface="微軟正黑體" panose="020B0604030504040204" pitchFamily="34" charset="-120"/>
              </a:rPr>
              <a:t>應用程式的步驟</a:t>
            </a:r>
            <a:r>
              <a:rPr lang="en-US" altLang="zh-TW" sz="2000" dirty="0">
                <a:ea typeface="微軟正黑體" panose="020B0604030504040204" pitchFamily="34" charset="-120"/>
              </a:rPr>
              <a:t>:</a:t>
            </a:r>
          </a:p>
          <a:p>
            <a:pPr marL="542925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sz="1800" dirty="0">
                <a:ea typeface="微軟正黑體" panose="020B0604030504040204" pitchFamily="34" charset="-120"/>
              </a:rPr>
              <a:t>至</a:t>
            </a:r>
            <a:r>
              <a:rPr lang="en-US" altLang="zh-TW" sz="1800" dirty="0">
                <a:ea typeface="微軟正黑體" panose="020B0604030504040204" pitchFamily="34" charset="-120"/>
              </a:rPr>
              <a:t>Line</a:t>
            </a:r>
            <a:r>
              <a:rPr lang="zh-TW" altLang="en-US" sz="1800" dirty="0">
                <a:ea typeface="微軟正黑體" panose="020B0604030504040204" pitchFamily="34" charset="-120"/>
              </a:rPr>
              <a:t>網站</a:t>
            </a:r>
            <a:r>
              <a:rPr lang="en-US" altLang="zh-TW" sz="1800" dirty="0">
                <a:ea typeface="微軟正黑體" panose="020B0604030504040204" pitchFamily="34" charset="-120"/>
              </a:rPr>
              <a:t>(</a:t>
            </a:r>
            <a:r>
              <a:rPr lang="en-US" altLang="zh-TW" sz="1800" dirty="0">
                <a:ea typeface="微軟正黑體" panose="020B0604030504040204" pitchFamily="34" charset="-120"/>
                <a:hlinkClick r:id="rId4"/>
              </a:rPr>
              <a:t>https://developers.line.biz/zh-hant/</a:t>
            </a:r>
            <a:r>
              <a:rPr lang="en-US" altLang="zh-TW" sz="1800" dirty="0">
                <a:ea typeface="微軟正黑體" panose="020B0604030504040204" pitchFamily="34" charset="-120"/>
              </a:rPr>
              <a:t>)</a:t>
            </a:r>
            <a:r>
              <a:rPr lang="zh-TW" altLang="en-US" sz="1800" dirty="0">
                <a:ea typeface="微軟正黑體" panose="020B0604030504040204" pitchFamily="34" charset="-120"/>
              </a:rPr>
              <a:t>註冊成開發人員</a:t>
            </a:r>
            <a:endParaRPr lang="en-US" altLang="zh-TW" sz="1800" dirty="0">
              <a:ea typeface="微軟正黑體" panose="020B0604030504040204" pitchFamily="34" charset="-120"/>
            </a:endParaRPr>
          </a:p>
          <a:p>
            <a:pPr marL="542925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1800" dirty="0">
                <a:ea typeface="微軟正黑體" panose="020B0604030504040204" pitchFamily="34" charset="-120"/>
              </a:rPr>
              <a:t>Create a New Provider</a:t>
            </a:r>
          </a:p>
          <a:p>
            <a:pPr marL="542925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1800" dirty="0">
                <a:ea typeface="微軟正黑體" panose="020B0604030504040204" pitchFamily="34" charset="-120"/>
              </a:rPr>
              <a:t>Create a Channel under Messaging API</a:t>
            </a:r>
          </a:p>
          <a:p>
            <a:pPr marL="542925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1800" dirty="0">
                <a:ea typeface="微軟正黑體" panose="020B0604030504040204" pitchFamily="34" charset="-120"/>
              </a:rPr>
              <a:t>Issue a new channel access token and get access token</a:t>
            </a:r>
          </a:p>
          <a:p>
            <a:pPr marL="542925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1800" dirty="0">
                <a:ea typeface="微軟正黑體" panose="020B0604030504040204" pitchFamily="34" charset="-120"/>
              </a:rPr>
              <a:t>Code the application program upload to webserver</a:t>
            </a:r>
          </a:p>
          <a:p>
            <a:pPr marL="542925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sz="1800" dirty="0">
                <a:ea typeface="微軟正黑體" panose="020B0604030504040204" pitchFamily="34" charset="-120"/>
              </a:rPr>
              <a:t>將</a:t>
            </a:r>
            <a:r>
              <a:rPr lang="en-US" altLang="zh-TW" sz="1800" dirty="0">
                <a:ea typeface="微軟正黑體" panose="020B0604030504040204" pitchFamily="34" charset="-120"/>
              </a:rPr>
              <a:t>Line BOT</a:t>
            </a:r>
            <a:r>
              <a:rPr lang="zh-TW" altLang="en-US" sz="1800" dirty="0">
                <a:ea typeface="微軟正黑體" panose="020B0604030504040204" pitchFamily="34" charset="-120"/>
              </a:rPr>
              <a:t>加入好友並測試</a:t>
            </a:r>
            <a:endParaRPr lang="en-US" altLang="zh-TW" sz="180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TW" altLang="en-US" sz="2000" dirty="0">
                <a:ea typeface="微軟正黑體" panose="020B0604030504040204" pitchFamily="34" charset="-120"/>
              </a:rPr>
              <a:t>安裝</a:t>
            </a:r>
            <a:r>
              <a:rPr lang="en-US" altLang="zh-TW" sz="2000" dirty="0">
                <a:ea typeface="微軟正黑體" panose="020B0604030504040204" pitchFamily="34" charset="-120"/>
              </a:rPr>
              <a:t>Line BOT SDK: </a:t>
            </a:r>
            <a:r>
              <a:rPr lang="en-US" altLang="zh-TW" sz="2000" b="1" dirty="0">
                <a:solidFill>
                  <a:srgbClr val="0000FF"/>
                </a:solidFill>
                <a:ea typeface="微軟正黑體" panose="020B0604030504040204" pitchFamily="34" charset="-120"/>
              </a:rPr>
              <a:t>pip install line-bot-</a:t>
            </a:r>
            <a:r>
              <a:rPr lang="en-US" altLang="zh-TW" sz="2000" b="1" dirty="0" err="1">
                <a:solidFill>
                  <a:srgbClr val="0000FF"/>
                </a:solidFill>
                <a:ea typeface="微軟正黑體" panose="020B0604030504040204" pitchFamily="34" charset="-120"/>
              </a:rPr>
              <a:t>sdk</a:t>
            </a:r>
            <a:endParaRPr lang="zh-TW" altLang="en-US" sz="2000" b="1" dirty="0">
              <a:solidFill>
                <a:srgbClr val="0000FF"/>
              </a:solidFill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TW" altLang="en-US" sz="2000" dirty="0">
                <a:ea typeface="微軟正黑體" panose="020B0604030504040204" pitchFamily="34" charset="-120"/>
              </a:rPr>
              <a:t>先建立工作目錄</a:t>
            </a:r>
            <a:r>
              <a:rPr lang="en-US" altLang="zh-TW" sz="2000" dirty="0" err="1">
                <a:ea typeface="微軟正黑體" panose="020B0604030504040204" pitchFamily="34" charset="-120"/>
              </a:rPr>
              <a:t>LineBot</a:t>
            </a:r>
            <a:r>
              <a:rPr lang="en-US" altLang="zh-TW" sz="2000" dirty="0">
                <a:ea typeface="微軟正黑體" panose="020B0604030504040204" pitchFamily="34" charset="-120"/>
              </a:rPr>
              <a:t>,</a:t>
            </a:r>
            <a:r>
              <a:rPr lang="zh-TW" altLang="en-US" sz="2000" dirty="0">
                <a:ea typeface="微軟正黑體" panose="020B0604030504040204" pitchFamily="34" charset="-120"/>
              </a:rPr>
              <a:t>在</a:t>
            </a:r>
            <a:r>
              <a:rPr lang="en-US" altLang="zh-TW" sz="2000" dirty="0" err="1">
                <a:ea typeface="微軟正黑體" panose="020B0604030504040204" pitchFamily="34" charset="-120"/>
              </a:rPr>
              <a:t>LineBot</a:t>
            </a:r>
            <a:r>
              <a:rPr lang="en-US" altLang="zh-TW" sz="2000" dirty="0">
                <a:ea typeface="微軟正黑體" panose="020B0604030504040204" pitchFamily="34" charset="-120"/>
              </a:rPr>
              <a:t> &gt;</a:t>
            </a:r>
            <a:r>
              <a:rPr lang="en-US" altLang="zh-TW" sz="2000" b="1" dirty="0">
                <a:solidFill>
                  <a:srgbClr val="0000FF"/>
                </a:solidFill>
                <a:ea typeface="微軟正黑體" panose="020B0604030504040204" pitchFamily="34" charset="-120"/>
              </a:rPr>
              <a:t>python –m </a:t>
            </a:r>
            <a:r>
              <a:rPr lang="en-US" altLang="zh-TW" sz="2000" b="1" dirty="0" err="1">
                <a:solidFill>
                  <a:srgbClr val="0000FF"/>
                </a:solidFill>
                <a:ea typeface="微軟正黑體" panose="020B0604030504040204" pitchFamily="34" charset="-120"/>
              </a:rPr>
              <a:t>venv</a:t>
            </a:r>
            <a:r>
              <a:rPr lang="en-US" altLang="zh-TW" sz="2000" b="1" dirty="0">
                <a:solidFill>
                  <a:srgbClr val="0000FF"/>
                </a:solidFill>
                <a:ea typeface="微軟正黑體" panose="020B0604030504040204" pitchFamily="34" charset="-120"/>
              </a:rPr>
              <a:t> env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TW" altLang="en-US" sz="2000" dirty="0">
                <a:ea typeface="微軟正黑體" panose="020B0604030504040204" pitchFamily="34" charset="-120"/>
              </a:rPr>
              <a:t>在</a:t>
            </a:r>
            <a:r>
              <a:rPr lang="en-US" altLang="zh-TW" sz="2000" dirty="0" err="1">
                <a:ea typeface="微軟正黑體" panose="020B0604030504040204" pitchFamily="34" charset="-120"/>
              </a:rPr>
              <a:t>LineBot</a:t>
            </a:r>
            <a:r>
              <a:rPr lang="zh-TW" altLang="en-US" sz="2000" dirty="0">
                <a:ea typeface="微軟正黑體" panose="020B0604030504040204" pitchFamily="34" charset="-120"/>
              </a:rPr>
              <a:t>下又建立一新的目錄</a:t>
            </a:r>
            <a:r>
              <a:rPr lang="en-US" altLang="zh-TW" sz="2000" dirty="0" err="1">
                <a:ea typeface="微軟正黑體" panose="020B0604030504040204" pitchFamily="34" charset="-120"/>
              </a:rPr>
              <a:t>src</a:t>
            </a:r>
            <a:r>
              <a:rPr lang="en-US" altLang="zh-TW" sz="2000" dirty="0"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rgbClr val="0000FF"/>
                </a:solidFill>
                <a:ea typeface="微軟正黑體" panose="020B0604030504040204" pitchFamily="34" charset="-120"/>
              </a:rPr>
              <a:t>(\</a:t>
            </a:r>
            <a:r>
              <a:rPr lang="en-US" altLang="zh-TW" sz="2000" b="1" dirty="0" err="1">
                <a:solidFill>
                  <a:srgbClr val="0000FF"/>
                </a:solidFill>
                <a:ea typeface="微軟正黑體" panose="020B0604030504040204" pitchFamily="34" charset="-120"/>
              </a:rPr>
              <a:t>LineBot</a:t>
            </a:r>
            <a:r>
              <a:rPr lang="en-US" altLang="zh-TW" sz="2000" b="1" dirty="0">
                <a:solidFill>
                  <a:srgbClr val="0000FF"/>
                </a:solidFill>
                <a:ea typeface="微軟正黑體" panose="020B0604030504040204" pitchFamily="34" charset="-120"/>
              </a:rPr>
              <a:t>\</a:t>
            </a:r>
            <a:r>
              <a:rPr lang="en-US" altLang="zh-TW" sz="2000" b="1" dirty="0" err="1">
                <a:solidFill>
                  <a:srgbClr val="0000FF"/>
                </a:solidFill>
                <a:ea typeface="微軟正黑體" panose="020B0604030504040204" pitchFamily="34" charset="-120"/>
              </a:rPr>
              <a:t>src</a:t>
            </a:r>
            <a:r>
              <a:rPr lang="en-US" altLang="zh-TW" sz="2000" dirty="0"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ea typeface="微軟正黑體" panose="020B0604030504040204" pitchFamily="34" charset="-120"/>
              </a:rPr>
              <a:t>將附件的</a:t>
            </a:r>
            <a:r>
              <a:rPr lang="en-US" altLang="zh-TW" sz="2000" b="1" dirty="0">
                <a:solidFill>
                  <a:srgbClr val="0000FF"/>
                </a:solidFill>
                <a:ea typeface="微軟正黑體" panose="020B0604030504040204" pitchFamily="34" charset="-120"/>
              </a:rPr>
              <a:t>requirements.txt</a:t>
            </a:r>
            <a:r>
              <a:rPr lang="zh-TW" altLang="en-US" sz="2000" dirty="0">
                <a:ea typeface="微軟正黑體" panose="020B0604030504040204" pitchFamily="34" charset="-120"/>
              </a:rPr>
              <a:t>存到</a:t>
            </a:r>
            <a:r>
              <a:rPr lang="en-US" altLang="zh-TW" sz="2000" dirty="0" err="1">
                <a:ea typeface="微軟正黑體" panose="020B0604030504040204" pitchFamily="34" charset="-120"/>
              </a:rPr>
              <a:t>src</a:t>
            </a:r>
            <a:r>
              <a:rPr lang="zh-TW" altLang="en-US" sz="2000" dirty="0">
                <a:ea typeface="微軟正黑體" panose="020B0604030504040204" pitchFamily="34" charset="-120"/>
              </a:rPr>
              <a:t>下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000" dirty="0">
                <a:ea typeface="微軟正黑體" panose="020B0604030504040204" pitchFamily="34" charset="-120"/>
              </a:rPr>
              <a:t>\</a:t>
            </a:r>
            <a:r>
              <a:rPr lang="en-US" altLang="zh-TW" sz="2000" dirty="0" err="1">
                <a:ea typeface="微軟正黑體" panose="020B0604030504040204" pitchFamily="34" charset="-120"/>
              </a:rPr>
              <a:t>LineBot</a:t>
            </a:r>
            <a:r>
              <a:rPr lang="en-US" altLang="zh-TW" sz="2000" dirty="0">
                <a:ea typeface="微軟正黑體" panose="020B0604030504040204" pitchFamily="34" charset="-120"/>
              </a:rPr>
              <a:t>\env\scripts\</a:t>
            </a:r>
            <a:r>
              <a:rPr lang="en-US" altLang="zh-TW" sz="2000" b="1" dirty="0">
                <a:solidFill>
                  <a:srgbClr val="0000FF"/>
                </a:solidFill>
                <a:ea typeface="微軟正黑體" panose="020B0604030504040204" pitchFamily="34" charset="-120"/>
              </a:rPr>
              <a:t>activate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000" dirty="0">
                <a:ea typeface="微軟正黑體" panose="020B0604030504040204" pitchFamily="34" charset="-120"/>
              </a:rPr>
              <a:t>\</a:t>
            </a:r>
            <a:r>
              <a:rPr lang="en-US" altLang="zh-TW" sz="2000" dirty="0" err="1">
                <a:ea typeface="微軟正黑體" panose="020B0604030504040204" pitchFamily="34" charset="-120"/>
              </a:rPr>
              <a:t>LineBot</a:t>
            </a:r>
            <a:r>
              <a:rPr lang="en-US" altLang="zh-TW" sz="2000" dirty="0">
                <a:ea typeface="微軟正黑體" panose="020B0604030504040204" pitchFamily="34" charset="-120"/>
              </a:rPr>
              <a:t>\</a:t>
            </a:r>
            <a:r>
              <a:rPr lang="en-US" altLang="zh-TW" sz="2000" dirty="0" err="1">
                <a:ea typeface="微軟正黑體" panose="020B0604030504040204" pitchFamily="34" charset="-120"/>
              </a:rPr>
              <a:t>src</a:t>
            </a:r>
            <a:r>
              <a:rPr lang="en-US" altLang="zh-TW" sz="2000" dirty="0">
                <a:ea typeface="微軟正黑體" panose="020B0604030504040204" pitchFamily="34" charset="-120"/>
              </a:rPr>
              <a:t>\</a:t>
            </a:r>
            <a:r>
              <a:rPr lang="en-US" altLang="zh-TW" sz="2000" b="1" dirty="0">
                <a:solidFill>
                  <a:srgbClr val="0000FF"/>
                </a:solidFill>
                <a:ea typeface="微軟正黑體" panose="020B0604030504040204" pitchFamily="34" charset="-120"/>
              </a:rPr>
              <a:t>pip install -r requirements.txt  </a:t>
            </a:r>
            <a:r>
              <a:rPr lang="zh-TW" altLang="en-US" sz="2000" b="1" dirty="0">
                <a:solidFill>
                  <a:srgbClr val="0000FF"/>
                </a:solidFill>
                <a:ea typeface="微軟正黑體" panose="020B0604030504040204" pitchFamily="34" charset="-120"/>
              </a:rPr>
              <a:t> </a:t>
            </a:r>
          </a:p>
        </p:txBody>
      </p:sp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626B2CC2-4F55-442F-9CDA-6802352A18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005508"/>
              </p:ext>
            </p:extLst>
          </p:nvPr>
        </p:nvGraphicFramePr>
        <p:xfrm>
          <a:off x="9264502" y="3659926"/>
          <a:ext cx="1559441" cy="131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封裝程式殼層物件" showAsIcon="1" r:id="rId5" imgW="914323" imgH="769529" progId="Package">
                  <p:embed/>
                </p:oleObj>
              </mc:Choice>
              <mc:Fallback>
                <p:oleObj name="封裝程式殼層物件" showAsIcon="1" r:id="rId5" imgW="914323" imgH="769529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64502" y="3659926"/>
                        <a:ext cx="1559441" cy="1313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3950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6C0678-C370-4EE6-9168-5C979D27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64" y="235528"/>
            <a:ext cx="11545454" cy="863600"/>
          </a:xfrm>
        </p:spPr>
        <p:txBody>
          <a:bodyPr/>
          <a:lstStyle/>
          <a:p>
            <a:r>
              <a:rPr lang="en-US" altLang="zh-TW" b="1" dirty="0">
                <a:latin typeface="+mn-lt"/>
                <a:ea typeface="微軟正黑體" panose="020B0604030504040204" pitchFamily="34" charset="-120"/>
              </a:rPr>
              <a:t>Implement a Line Echo BOT</a:t>
            </a:r>
            <a:endParaRPr lang="zh-TW" altLang="en-US" b="1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F8F926-6243-4BD9-BD56-ED29BF718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563" y="1182255"/>
            <a:ext cx="11545453" cy="54402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>
                <a:ea typeface="微軟正黑體" panose="020B0604030504040204" pitchFamily="34" charset="-120"/>
              </a:rPr>
              <a:t>Echo BOT</a:t>
            </a:r>
            <a:r>
              <a:rPr lang="zh-TW" altLang="en-US" sz="2400" dirty="0">
                <a:ea typeface="微軟正黑體" panose="020B0604030504040204" pitchFamily="34" charset="-120"/>
              </a:rPr>
              <a:t>就是把收到的文字訊息轉發回去給發送者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TW" altLang="en-US" sz="2400" dirty="0">
                <a:ea typeface="微軟正黑體" panose="020B0604030504040204" pitchFamily="34" charset="-120"/>
              </a:rPr>
              <a:t>一個基本的</a:t>
            </a:r>
            <a:r>
              <a:rPr lang="en-US" altLang="zh-TW" sz="2400" dirty="0">
                <a:ea typeface="微軟正黑體" panose="020B0604030504040204" pitchFamily="34" charset="-120"/>
              </a:rPr>
              <a:t>Line BOT</a:t>
            </a:r>
            <a:r>
              <a:rPr lang="zh-TW" altLang="en-US" sz="2400" dirty="0">
                <a:ea typeface="微軟正黑體" panose="020B0604030504040204" pitchFamily="34" charset="-120"/>
              </a:rPr>
              <a:t>程式包含</a:t>
            </a:r>
            <a:r>
              <a:rPr lang="en-US" altLang="zh-TW" sz="2400" dirty="0">
                <a:ea typeface="微軟正黑體" panose="020B0604030504040204" pitchFamily="34" charset="-120"/>
              </a:rPr>
              <a:t>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TW" altLang="en-US" sz="2000" dirty="0">
                <a:ea typeface="微軟正黑體" panose="020B0604030504040204" pitchFamily="34" charset="-120"/>
              </a:rPr>
              <a:t>回應與發送訊息的</a:t>
            </a:r>
            <a:r>
              <a:rPr lang="en-US" altLang="zh-TW" sz="2000" dirty="0" err="1">
                <a:ea typeface="微軟正黑體" panose="020B0604030504040204" pitchFamily="34" charset="-120"/>
              </a:rPr>
              <a:t>LinebotAPI</a:t>
            </a:r>
            <a:r>
              <a:rPr lang="zh-TW" altLang="en-US" sz="2000" dirty="0">
                <a:ea typeface="微軟正黑體" panose="020B0604030504040204" pitchFamily="34" charset="-120"/>
              </a:rPr>
              <a:t>物件</a:t>
            </a:r>
            <a:r>
              <a:rPr lang="en-US" altLang="zh-TW" sz="2000" dirty="0"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ea typeface="微軟正黑體" panose="020B0604030504040204" pitchFamily="34" charset="-120"/>
              </a:rPr>
              <a:t>line_bot_api</a:t>
            </a:r>
            <a:r>
              <a:rPr lang="en-US" altLang="zh-TW" sz="2000" dirty="0">
                <a:ea typeface="微軟正黑體" panose="020B0604030504040204" pitchFamily="34" charset="-120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TW" altLang="en-US" sz="2000" dirty="0">
                <a:ea typeface="微軟正黑體" panose="020B0604030504040204" pitchFamily="34" charset="-120"/>
              </a:rPr>
              <a:t>解讀與包裝訊息的</a:t>
            </a:r>
            <a:r>
              <a:rPr lang="en-US" altLang="zh-TW" sz="2000" dirty="0" err="1">
                <a:ea typeface="微軟正黑體" panose="020B0604030504040204" pitchFamily="34" charset="-120"/>
              </a:rPr>
              <a:t>WebhookHandler</a:t>
            </a:r>
            <a:r>
              <a:rPr lang="zh-TW" altLang="en-US" sz="2000" dirty="0">
                <a:ea typeface="微軟正黑體" panose="020B0604030504040204" pitchFamily="34" charset="-120"/>
              </a:rPr>
              <a:t>物件</a:t>
            </a:r>
            <a:r>
              <a:rPr lang="en-US" altLang="zh-TW" sz="2000" dirty="0">
                <a:ea typeface="微軟正黑體" panose="020B0604030504040204" pitchFamily="34" charset="-120"/>
              </a:rPr>
              <a:t>(handler)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TW" altLang="en-US" sz="2000" dirty="0">
                <a:ea typeface="微軟正黑體" panose="020B0604030504040204" pitchFamily="34" charset="-120"/>
              </a:rPr>
              <a:t>接收</a:t>
            </a:r>
            <a:r>
              <a:rPr lang="en-US" altLang="zh-TW" sz="2000" dirty="0">
                <a:ea typeface="微軟正黑體" panose="020B0604030504040204" pitchFamily="34" charset="-120"/>
              </a:rPr>
              <a:t>Line</a:t>
            </a:r>
            <a:r>
              <a:rPr lang="zh-TW" altLang="en-US" sz="2000" dirty="0">
                <a:ea typeface="微軟正黑體" panose="020B0604030504040204" pitchFamily="34" charset="-120"/>
              </a:rPr>
              <a:t>伺服器傳入訊息的</a:t>
            </a:r>
            <a:r>
              <a:rPr lang="en-US" altLang="zh-TW" sz="2000" dirty="0">
                <a:ea typeface="微軟正黑體" panose="020B0604030504040204" pitchFamily="34" charset="-120"/>
              </a:rPr>
              <a:t>”/callback”</a:t>
            </a:r>
            <a:r>
              <a:rPr lang="zh-TW" altLang="en-US" sz="2000" dirty="0">
                <a:ea typeface="微軟正黑體" panose="020B0604030504040204" pitchFamily="34" charset="-120"/>
              </a:rPr>
              <a:t>路由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TW" altLang="en-US" sz="2000" dirty="0">
                <a:ea typeface="微軟正黑體" panose="020B0604030504040204" pitchFamily="34" charset="-120"/>
              </a:rPr>
              <a:t>捕捉</a:t>
            </a:r>
            <a:r>
              <a:rPr lang="en-US" altLang="zh-TW" sz="2000" dirty="0">
                <a:ea typeface="微軟正黑體" panose="020B0604030504040204" pitchFamily="34" charset="-120"/>
              </a:rPr>
              <a:t>Line</a:t>
            </a:r>
            <a:r>
              <a:rPr lang="zh-TW" altLang="en-US" sz="2000" dirty="0">
                <a:ea typeface="微軟正黑體" panose="020B0604030504040204" pitchFamily="34" charset="-120"/>
              </a:rPr>
              <a:t>訊息事件的裝飾器</a:t>
            </a:r>
            <a:r>
              <a:rPr lang="en-US" altLang="zh-TW" sz="2000" dirty="0">
                <a:ea typeface="微軟正黑體" panose="020B0604030504040204" pitchFamily="34" charset="-120"/>
              </a:rPr>
              <a:t>(decorator)</a:t>
            </a:r>
            <a:r>
              <a:rPr lang="zh-TW" altLang="en-US" sz="2000" dirty="0">
                <a:ea typeface="微軟正黑體" panose="020B0604030504040204" pitchFamily="34" charset="-120"/>
              </a:rPr>
              <a:t> 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TW" altLang="en-US" sz="2400" dirty="0">
                <a:ea typeface="微軟正黑體" panose="020B0604030504040204" pitchFamily="34" charset="-120"/>
              </a:rPr>
              <a:t> 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>
                <a:ea typeface="微軟正黑體" panose="020B0604030504040204" pitchFamily="34" charset="-120"/>
              </a:rPr>
              <a:t>  </a:t>
            </a:r>
            <a:r>
              <a:rPr lang="zh-TW" altLang="en-US" sz="2400" dirty="0">
                <a:ea typeface="微軟正黑體" panose="020B0604030504040204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083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6C0678-C370-4EE6-9168-5C979D27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64" y="235528"/>
            <a:ext cx="11545454" cy="863600"/>
          </a:xfrm>
        </p:spPr>
        <p:txBody>
          <a:bodyPr/>
          <a:lstStyle/>
          <a:p>
            <a:r>
              <a:rPr lang="en-US" altLang="zh-TW" b="1" dirty="0">
                <a:latin typeface="+mn-lt"/>
                <a:ea typeface="微軟正黑體" panose="020B0604030504040204" pitchFamily="34" charset="-120"/>
              </a:rPr>
              <a:t>Line Things</a:t>
            </a:r>
            <a:endParaRPr lang="zh-TW" altLang="en-US" b="1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F8F926-6243-4BD9-BD56-ED29BF718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563" y="1182255"/>
            <a:ext cx="11545453" cy="54402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>
                <a:ea typeface="微軟正黑體" panose="020B0604030504040204" pitchFamily="34" charset="-120"/>
              </a:rPr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>
                <a:ea typeface="微軟正黑體" panose="020B0604030504040204" pitchFamily="34" charset="-120"/>
              </a:rPr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>
                <a:ea typeface="微軟正黑體" panose="020B0604030504040204" pitchFamily="34" charset="-120"/>
              </a:rPr>
              <a:t>  </a:t>
            </a:r>
            <a:r>
              <a:rPr lang="zh-TW" altLang="en-US" sz="2400" dirty="0">
                <a:ea typeface="微軟正黑體" panose="020B0604030504040204" pitchFamily="34" charset="-120"/>
              </a:rPr>
              <a:t>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00A1728-7AB1-4DC2-8D2A-EF1E35D55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953" y="1674898"/>
            <a:ext cx="7590178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89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5267</TotalTime>
  <Words>1280</Words>
  <Application>Microsoft Office PowerPoint</Application>
  <PresentationFormat>寬螢幕</PresentationFormat>
  <Paragraphs>137</Paragraphs>
  <Slides>14</Slides>
  <Notes>9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Arial</vt:lpstr>
      <vt:lpstr>Calibri</vt:lpstr>
      <vt:lpstr>Calibri Light</vt:lpstr>
      <vt:lpstr>Wingdings</vt:lpstr>
      <vt:lpstr>Office 佈景主題</vt:lpstr>
      <vt:lpstr>封裝程式殼層物件</vt:lpstr>
      <vt:lpstr>Line Bot &amp; Notify</vt:lpstr>
      <vt:lpstr>Line Notify註冊</vt:lpstr>
      <vt:lpstr>PowerPoint 簡報</vt:lpstr>
      <vt:lpstr>Line Notify註冊</vt:lpstr>
      <vt:lpstr>Line Notify介紹</vt:lpstr>
      <vt:lpstr>Line BOT介紹</vt:lpstr>
      <vt:lpstr>Python with Line BOT</vt:lpstr>
      <vt:lpstr>Implement a Line Echo BOT</vt:lpstr>
      <vt:lpstr>Line Things</vt:lpstr>
      <vt:lpstr>Line Notify 獲取access token</vt:lpstr>
      <vt:lpstr>參考網站</vt:lpstr>
      <vt:lpstr>HTTP</vt:lpstr>
      <vt:lpstr>How to get the Fingerprint of a web</vt:lpstr>
      <vt:lpstr>Subject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</dc:title>
  <dc:creator>Wade Tsai</dc:creator>
  <cp:lastModifiedBy>Wade Tsai</cp:lastModifiedBy>
  <cp:revision>119</cp:revision>
  <dcterms:created xsi:type="dcterms:W3CDTF">2020-03-16T03:19:40Z</dcterms:created>
  <dcterms:modified xsi:type="dcterms:W3CDTF">2020-04-04T09:00:05Z</dcterms:modified>
</cp:coreProperties>
</file>