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1" r:id="rId10"/>
    <p:sldId id="268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62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5361D-E5AC-4662-8E28-925958E81C82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A7CC-ABAC-4888-9C31-7DCD096CA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49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Prelimiary contest : </a:t>
            </a:r>
            <a:r>
              <a:rPr lang="zh-TW" altLang="en-US"/>
              <a:t>初賽</a:t>
            </a:r>
            <a:endParaRPr lang="en-US" altLang="zh-TW"/>
          </a:p>
          <a:p>
            <a:r>
              <a:rPr lang="en-US" altLang="zh-TW"/>
              <a:t>Semi-final contest : </a:t>
            </a:r>
            <a:r>
              <a:rPr lang="zh-TW" altLang="en-US"/>
              <a:t>複賽</a:t>
            </a:r>
            <a:endParaRPr lang="en-US" altLang="zh-TW"/>
          </a:p>
          <a:p>
            <a:r>
              <a:rPr lang="en-US" altLang="zh-TW"/>
              <a:t>Final contest : </a:t>
            </a:r>
            <a:r>
              <a:rPr lang="zh-TW" altLang="en-US"/>
              <a:t>決賽</a:t>
            </a:r>
            <a:endParaRPr lang="en-US" altLang="zh-TW"/>
          </a:p>
          <a:p>
            <a:r>
              <a:rPr lang="en-US" altLang="zh-TW"/>
              <a:t>Competition work : </a:t>
            </a:r>
            <a:r>
              <a:rPr lang="zh-TW" altLang="en-US"/>
              <a:t>參賽作品</a:t>
            </a:r>
            <a:endParaRPr lang="en-US" altLang="zh-TW"/>
          </a:p>
          <a:p>
            <a:r>
              <a:rPr lang="en-US" altLang="zh-TW"/>
              <a:t>Organizer : </a:t>
            </a:r>
            <a:r>
              <a:rPr lang="zh-TW" altLang="en-US"/>
              <a:t>主辦單位</a:t>
            </a: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85E2E-0EB4-4FA1-8B26-E290264E8A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41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5/14: </a:t>
            </a:r>
            <a:r>
              <a:rPr lang="zh-TW" altLang="en-US"/>
              <a:t>第一版專題題目：「結合機器視覺與人機協作之災害應變系統」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1A7CC-ABAC-4888-9C31-7DCD096CACE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0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DFDEF-B483-45C0-97B1-A15EB42E6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927" y="1122363"/>
            <a:ext cx="10437091" cy="2165782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E81F21-28C7-4120-A987-2BCBB3AB5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1672"/>
            <a:ext cx="9144000" cy="102523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05C37AD-6D49-45CC-8C3D-5A8439257D73}"/>
              </a:ext>
            </a:extLst>
          </p:cNvPr>
          <p:cNvSpPr txBox="1">
            <a:spLocks/>
          </p:cNvSpPr>
          <p:nvPr userDrawn="1"/>
        </p:nvSpPr>
        <p:spPr>
          <a:xfrm>
            <a:off x="11247585" y="6458384"/>
            <a:ext cx="907471" cy="358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3747B2-C8FD-438B-B1E8-D91F5DAEC0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66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597F7-BAF4-494C-B4A9-29467629A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563" y="249383"/>
            <a:ext cx="11628581" cy="822027"/>
          </a:xfrm>
        </p:spPr>
        <p:txBody>
          <a:bodyPr/>
          <a:lstStyle>
            <a:lvl1pPr>
              <a:defRPr b="1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</a:lstStyle>
          <a:p>
            <a:r>
              <a:rPr lang="zh-TW" altLang="en-US" dirty="0"/>
              <a:t>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8B17E-AAE1-4DDF-99B6-317908E1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219212"/>
            <a:ext cx="11614727" cy="538940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534988" indent="-228600">
              <a:lnSpc>
                <a:spcPct val="100000"/>
              </a:lnSpc>
              <a:spcBef>
                <a:spcPts val="600"/>
              </a:spcBef>
              <a:defRPr sz="18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2pPr>
            <a:lvl3pPr marL="803275" indent="-228600">
              <a:lnSpc>
                <a:spcPct val="100000"/>
              </a:lnSpc>
              <a:spcBef>
                <a:spcPts val="600"/>
              </a:spcBef>
              <a:defRPr sz="16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3pPr>
            <a:lvl4pPr marL="1081088" indent="-228600">
              <a:lnSpc>
                <a:spcPct val="100000"/>
              </a:lnSpc>
              <a:spcBef>
                <a:spcPts val="600"/>
              </a:spcBef>
              <a:defRPr sz="14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4pPr>
            <a:lvl5pPr marL="1347788" indent="-228600">
              <a:lnSpc>
                <a:spcPct val="100000"/>
              </a:lnSpc>
              <a:spcBef>
                <a:spcPts val="600"/>
              </a:spcBef>
              <a:defRPr sz="14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5048996-E40E-4CBB-BE25-0A85D45A0370}"/>
              </a:ext>
            </a:extLst>
          </p:cNvPr>
          <p:cNvCxnSpPr>
            <a:cxnSpLocks/>
          </p:cNvCxnSpPr>
          <p:nvPr userDrawn="1"/>
        </p:nvCxnSpPr>
        <p:spPr>
          <a:xfrm>
            <a:off x="281709" y="1108367"/>
            <a:ext cx="116285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0F01165-1CF6-400F-A043-065D05CFD1F5}"/>
              </a:ext>
            </a:extLst>
          </p:cNvPr>
          <p:cNvSpPr txBox="1">
            <a:spLocks/>
          </p:cNvSpPr>
          <p:nvPr userDrawn="1"/>
        </p:nvSpPr>
        <p:spPr>
          <a:xfrm>
            <a:off x="11247585" y="6458384"/>
            <a:ext cx="907471" cy="358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3747B2-C8FD-438B-B1E8-D91F5DAEC0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48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8B17E-AAE1-4DDF-99B6-317908E1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249382"/>
            <a:ext cx="11614727" cy="635923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534988" indent="-228600">
              <a:lnSpc>
                <a:spcPct val="100000"/>
              </a:lnSpc>
              <a:spcBef>
                <a:spcPts val="600"/>
              </a:spcBef>
              <a:defRPr sz="18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2pPr>
            <a:lvl3pPr marL="803275" indent="-228600">
              <a:lnSpc>
                <a:spcPct val="100000"/>
              </a:lnSpc>
              <a:spcBef>
                <a:spcPts val="600"/>
              </a:spcBef>
              <a:defRPr sz="16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3pPr>
            <a:lvl4pPr marL="1081088" indent="-228600">
              <a:lnSpc>
                <a:spcPct val="100000"/>
              </a:lnSpc>
              <a:spcBef>
                <a:spcPts val="600"/>
              </a:spcBef>
              <a:defRPr sz="14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4pPr>
            <a:lvl5pPr marL="1119188" indent="0">
              <a:lnSpc>
                <a:spcPct val="100000"/>
              </a:lnSpc>
              <a:spcBef>
                <a:spcPts val="600"/>
              </a:spcBef>
              <a:buNone/>
              <a:defRPr sz="14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0F01165-1CF6-400F-A043-065D05CFD1F5}"/>
              </a:ext>
            </a:extLst>
          </p:cNvPr>
          <p:cNvSpPr txBox="1">
            <a:spLocks/>
          </p:cNvSpPr>
          <p:nvPr userDrawn="1"/>
        </p:nvSpPr>
        <p:spPr>
          <a:xfrm>
            <a:off x="11247585" y="6458384"/>
            <a:ext cx="907471" cy="358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3747B2-C8FD-438B-B1E8-D91F5DAEC0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20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61AFB7D-EEFC-43A7-AA81-8108CDE26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563" y="249383"/>
            <a:ext cx="11628581" cy="822027"/>
          </a:xfrm>
        </p:spPr>
        <p:txBody>
          <a:bodyPr/>
          <a:lstStyle>
            <a:lvl1pPr>
              <a:defRPr b="1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</a:lstStyle>
          <a:p>
            <a:r>
              <a:rPr lang="zh-TW" altLang="en-US" dirty="0"/>
              <a:t>主題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3F3DFC7-7F87-4CAE-A215-019B1F4618B2}"/>
              </a:ext>
            </a:extLst>
          </p:cNvPr>
          <p:cNvCxnSpPr>
            <a:cxnSpLocks/>
          </p:cNvCxnSpPr>
          <p:nvPr userDrawn="1"/>
        </p:nvCxnSpPr>
        <p:spPr>
          <a:xfrm>
            <a:off x="281709" y="1108367"/>
            <a:ext cx="116285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A495BC5-34E2-4742-A366-0C0D1E20FA7E}"/>
              </a:ext>
            </a:extLst>
          </p:cNvPr>
          <p:cNvSpPr txBox="1">
            <a:spLocks/>
          </p:cNvSpPr>
          <p:nvPr userDrawn="1"/>
        </p:nvSpPr>
        <p:spPr>
          <a:xfrm>
            <a:off x="11247585" y="6458384"/>
            <a:ext cx="907471" cy="358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3747B2-C8FD-438B-B1E8-D91F5DAEC0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7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DFDEF-B483-45C0-97B1-A15EB42E6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454" y="1011527"/>
            <a:ext cx="10437091" cy="162083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b="1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E81F21-28C7-4120-A987-2BCBB3AB5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4800" y="3429000"/>
            <a:ext cx="6502400" cy="1025237"/>
          </a:xfrm>
        </p:spPr>
        <p:txBody>
          <a:bodyPr>
            <a:normAutofit/>
          </a:bodyPr>
          <a:lstStyle>
            <a:lvl1pPr marL="268288" indent="-268288" algn="l">
              <a:lnSpc>
                <a:spcPct val="100000"/>
              </a:lnSpc>
              <a:buFont typeface="Arial" panose="020B0604020202020204" pitchFamily="34" charset="0"/>
              <a:buChar char="•"/>
              <a:defRPr sz="2800" b="1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05C37AD-6D49-45CC-8C3D-5A8439257D73}"/>
              </a:ext>
            </a:extLst>
          </p:cNvPr>
          <p:cNvSpPr txBox="1">
            <a:spLocks/>
          </p:cNvSpPr>
          <p:nvPr userDrawn="1"/>
        </p:nvSpPr>
        <p:spPr>
          <a:xfrm>
            <a:off x="11247585" y="6458384"/>
            <a:ext cx="907471" cy="358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3747B2-C8FD-438B-B1E8-D91F5DAEC0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119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41012-E6E6-44DD-A601-D80582A5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1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8D7D547-2BC5-48C5-97B5-CF4475CED701}"/>
              </a:ext>
            </a:extLst>
          </p:cNvPr>
          <p:cNvSpPr txBox="1">
            <a:spLocks/>
          </p:cNvSpPr>
          <p:nvPr userDrawn="1"/>
        </p:nvSpPr>
        <p:spPr>
          <a:xfrm>
            <a:off x="11247585" y="6458384"/>
            <a:ext cx="907471" cy="358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3747B2-C8FD-438B-B1E8-D91F5DAEC0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5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CF11AEE5-A3C5-4989-888A-9C044A3A3483}"/>
              </a:ext>
            </a:extLst>
          </p:cNvPr>
          <p:cNvSpPr txBox="1">
            <a:spLocks/>
          </p:cNvSpPr>
          <p:nvPr userDrawn="1"/>
        </p:nvSpPr>
        <p:spPr>
          <a:xfrm>
            <a:off x="11247585" y="6458384"/>
            <a:ext cx="907471" cy="358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3747B2-C8FD-438B-B1E8-D91F5DAEC0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70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康乃爾筆記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597F7-BAF4-494C-B4A9-29467629A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563" y="249383"/>
            <a:ext cx="11628581" cy="822027"/>
          </a:xfrm>
        </p:spPr>
        <p:txBody>
          <a:bodyPr/>
          <a:lstStyle>
            <a:lvl1pPr>
              <a:defRPr b="1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</a:lstStyle>
          <a:p>
            <a:r>
              <a:rPr lang="zh-TW" altLang="en-US" dirty="0"/>
              <a:t>康乃爾筆記法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8B17E-AAE1-4DDF-99B6-317908E114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59201" y="1219213"/>
            <a:ext cx="8151089" cy="4419569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534988" indent="-228600">
              <a:lnSpc>
                <a:spcPct val="100000"/>
              </a:lnSpc>
              <a:spcBef>
                <a:spcPts val="600"/>
              </a:spcBef>
              <a:defRPr sz="18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2pPr>
            <a:lvl3pPr marL="803275" indent="-228600">
              <a:lnSpc>
                <a:spcPct val="100000"/>
              </a:lnSpc>
              <a:spcBef>
                <a:spcPts val="600"/>
              </a:spcBef>
              <a:defRPr sz="16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3pPr>
            <a:lvl4pPr marL="1081088" indent="-228600">
              <a:lnSpc>
                <a:spcPct val="100000"/>
              </a:lnSpc>
              <a:spcBef>
                <a:spcPts val="600"/>
              </a:spcBef>
              <a:defRPr sz="14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4pPr>
            <a:lvl5pPr marL="1119188" indent="0">
              <a:lnSpc>
                <a:spcPct val="100000"/>
              </a:lnSpc>
              <a:spcBef>
                <a:spcPts val="600"/>
              </a:spcBef>
              <a:buNone/>
              <a:defRPr sz="14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筆記欄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5048996-E40E-4CBB-BE25-0A85D45A0370}"/>
              </a:ext>
            </a:extLst>
          </p:cNvPr>
          <p:cNvCxnSpPr>
            <a:cxnSpLocks/>
          </p:cNvCxnSpPr>
          <p:nvPr userDrawn="1"/>
        </p:nvCxnSpPr>
        <p:spPr>
          <a:xfrm>
            <a:off x="281709" y="1108367"/>
            <a:ext cx="116285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64194FF-848C-44AD-86DE-425621A6539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77091" y="1219212"/>
            <a:ext cx="3482110" cy="4419571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534988" indent="-228600">
              <a:lnSpc>
                <a:spcPct val="100000"/>
              </a:lnSpc>
              <a:spcBef>
                <a:spcPts val="600"/>
              </a:spcBef>
              <a:defRPr sz="18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2pPr>
            <a:lvl3pPr marL="803275" indent="-228600">
              <a:lnSpc>
                <a:spcPct val="100000"/>
              </a:lnSpc>
              <a:spcBef>
                <a:spcPts val="600"/>
              </a:spcBef>
              <a:defRPr sz="16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3pPr>
            <a:lvl4pPr marL="1081088" indent="-228600">
              <a:lnSpc>
                <a:spcPct val="100000"/>
              </a:lnSpc>
              <a:spcBef>
                <a:spcPts val="600"/>
              </a:spcBef>
              <a:defRPr sz="14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4pPr>
            <a:lvl5pPr marL="1347788" indent="-228600">
              <a:lnSpc>
                <a:spcPct val="100000"/>
              </a:lnSpc>
              <a:spcBef>
                <a:spcPts val="600"/>
              </a:spcBef>
              <a:defRPr sz="1200"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整理欄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63C0669-2CC2-4B1F-BA83-5D7D7608B52B}"/>
              </a:ext>
            </a:extLst>
          </p:cNvPr>
          <p:cNvSpPr txBox="1">
            <a:spLocks/>
          </p:cNvSpPr>
          <p:nvPr userDrawn="1"/>
        </p:nvSpPr>
        <p:spPr>
          <a:xfrm>
            <a:off x="11247585" y="6458384"/>
            <a:ext cx="907471" cy="358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3747B2-C8FD-438B-B1E8-D91F5DAEC0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F4221BC4-397D-483F-B315-9AE04626445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77090" y="5638787"/>
            <a:ext cx="11633200" cy="108831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摘要欄</a:t>
            </a:r>
          </a:p>
        </p:txBody>
      </p:sp>
    </p:spTree>
    <p:extLst>
      <p:ext uri="{BB962C8B-B14F-4D97-AF65-F5344CB8AC3E}">
        <p14:creationId xmlns:p14="http://schemas.microsoft.com/office/powerpoint/2010/main" val="315976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512142-D867-47B5-AC2B-359D6A64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C3093-0FCC-4F0F-A6A1-42DF1834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28EFF-F123-47C1-B4F9-A40F9BDED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6667-D6F1-4BF3-AD38-C986CE4D446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BCD6AB-0C6F-4221-94D5-A8E1F2A01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E0E80-FBC4-4234-89BA-02937C24F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47B2-C8FD-438B-B1E8-D91F5DAEC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5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4" r:id="rId5"/>
    <p:sldLayoutId id="2147483651" r:id="rId6"/>
    <p:sldLayoutId id="2147483655" r:id="rId7"/>
    <p:sldLayoutId id="214748366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blog.com/2019/08/on-device-real-time-hand-tracking-wit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tech/jlbq2o6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cu.holtek.com.tw/mcugame16/law.asp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mediapipe/solutions/hand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%E8%BB%9F%E9%AB%94%E4%B9%8B%E5%BF%83/deep-learning-%E5%85%A5%E9%96%80-%E8%AA%8D%E8%AD%98%E6%89%8B%E5%8B%A2%E8%BF%BD%E8%B9%A4%E7%B3%BB%E7%B5%B1-mediapipe-hand%E8%88%87oculus-hand-tracking-ec7df294b36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i.googleblog.com/2019/08/on-device-real-time-hand-tracking-wi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aytime.cool/anim/154792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49C4F97-6B80-49A5-B90F-72432834E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382"/>
            <a:ext cx="9144000" cy="73197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since 2021/4/1</a:t>
            </a:r>
            <a:endParaRPr lang="zh-TW" altLang="en-US" sz="240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AB50AC5-7519-4CF7-8B81-5D046A2D8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</a:t>
            </a:r>
            <a:r>
              <a:rPr lang="zh-TW" altLang="en-US" dirty="0"/>
              <a:t>年 盛群盃</a:t>
            </a:r>
            <a:r>
              <a:rPr lang="en-US" altLang="zh-TW" dirty="0"/>
              <a:t>MCU</a:t>
            </a:r>
            <a:r>
              <a:rPr lang="zh-TW" altLang="en-US" dirty="0"/>
              <a:t>創意大賽</a:t>
            </a:r>
          </a:p>
        </p:txBody>
      </p:sp>
    </p:spTree>
    <p:extLst>
      <p:ext uri="{BB962C8B-B14F-4D97-AF65-F5344CB8AC3E}">
        <p14:creationId xmlns:p14="http://schemas.microsoft.com/office/powerpoint/2010/main" val="15770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34AF7-9A4E-4A32-BAB0-694A03C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hlinkClick r:id="rId2"/>
              </a:rPr>
              <a:t>On-Device, Real-Time Hand Tracking with MediaPipe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C2F785-B28D-4D7D-81B5-1F3048B6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/>
              <a:t>An ML Pipeline for Hand Tracking and Gesture Recognition</a:t>
            </a:r>
          </a:p>
          <a:p>
            <a:pPr marL="0" indent="0">
              <a:buNone/>
            </a:pPr>
            <a:r>
              <a:rPr lang="en-US" altLang="zh-TW"/>
              <a:t>Our hand tracking solution utilizes an ML pipeline consisting of several models working together:</a:t>
            </a:r>
          </a:p>
          <a:p>
            <a:r>
              <a:rPr lang="en-US" altLang="zh-TW"/>
              <a:t>A </a:t>
            </a:r>
            <a:r>
              <a:rPr lang="en-US" altLang="zh-TW" b="1">
                <a:solidFill>
                  <a:srgbClr val="0000FF"/>
                </a:solidFill>
              </a:rPr>
              <a:t>palm detector </a:t>
            </a:r>
            <a:r>
              <a:rPr lang="en-US" altLang="zh-TW"/>
              <a:t>model (called </a:t>
            </a:r>
            <a:r>
              <a:rPr lang="en-US" altLang="zh-TW" b="1">
                <a:solidFill>
                  <a:srgbClr val="0000FF"/>
                </a:solidFill>
              </a:rPr>
              <a:t>BlazePalm</a:t>
            </a:r>
            <a:r>
              <a:rPr lang="en-US" altLang="zh-TW"/>
              <a:t>) that operates on the full image and returns an oriented hand bounding box.</a:t>
            </a:r>
          </a:p>
          <a:p>
            <a:r>
              <a:rPr lang="en-US" altLang="zh-TW"/>
              <a:t>A </a:t>
            </a:r>
            <a:r>
              <a:rPr lang="en-US" altLang="zh-TW" b="1">
                <a:solidFill>
                  <a:srgbClr val="0000FF"/>
                </a:solidFill>
              </a:rPr>
              <a:t>hand landmark model </a:t>
            </a:r>
            <a:r>
              <a:rPr lang="en-US" altLang="zh-TW"/>
              <a:t>that operates on the cropped image region defined by the palm detector and returns high fidelity 3D hand keypoints.</a:t>
            </a:r>
          </a:p>
          <a:p>
            <a:r>
              <a:rPr lang="en-US" altLang="zh-TW"/>
              <a:t>A </a:t>
            </a:r>
            <a:r>
              <a:rPr lang="en-US" altLang="zh-TW" b="1">
                <a:solidFill>
                  <a:srgbClr val="0000FF"/>
                </a:solidFill>
              </a:rPr>
              <a:t>gesture recognizer </a:t>
            </a:r>
            <a:r>
              <a:rPr lang="en-US" altLang="zh-TW"/>
              <a:t>that classifies the previously computed keypoint configuration into a discrete set of gestures</a:t>
            </a:r>
            <a:r>
              <a:rPr lang="zh-TW" altLang="en-US"/>
              <a:t> </a:t>
            </a:r>
            <a:endParaRPr lang="en-US" altLang="zh-TW"/>
          </a:p>
          <a:p>
            <a:r>
              <a:rPr lang="zh-TW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85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AAD5A-7E3B-4538-858F-E4E506E4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hlinkClick r:id="rId2"/>
              </a:rPr>
              <a:t>谷歌推出基於</a:t>
            </a:r>
            <a:r>
              <a:rPr lang="en-US" altLang="zh-TW" sz="3200">
                <a:hlinkClick r:id="rId2"/>
              </a:rPr>
              <a:t>AI</a:t>
            </a:r>
            <a:r>
              <a:rPr lang="zh-TW" altLang="en-US" sz="3200">
                <a:hlinkClick r:id="rId2"/>
              </a:rPr>
              <a:t>的開源手勢識別算法，可識別單手</a:t>
            </a:r>
            <a:r>
              <a:rPr lang="en-US" altLang="zh-TW" sz="3200">
                <a:hlinkClick r:id="rId2"/>
              </a:rPr>
              <a:t>21</a:t>
            </a:r>
            <a:r>
              <a:rPr lang="zh-TW" altLang="en-US" sz="3200">
                <a:hlinkClick r:id="rId2"/>
              </a:rPr>
              <a:t>個骨骼點</a:t>
            </a:r>
            <a:endParaRPr lang="zh-TW" altLang="en-US" sz="32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29A35-8089-4521-99E6-2A0D99B6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 </a:t>
            </a:r>
            <a:endParaRPr lang="en-US" altLang="zh-TW"/>
          </a:p>
          <a:p>
            <a:r>
              <a:rPr lang="zh-TW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32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7C9D8-47DD-4EAF-BFE1-77ED68D0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2021</a:t>
            </a:r>
            <a:r>
              <a:rPr lang="zh-TW" altLang="en-US" dirty="0">
                <a:hlinkClick r:id="rId2"/>
              </a:rPr>
              <a:t>年 盛群盃</a:t>
            </a:r>
            <a:r>
              <a:rPr lang="en-US" altLang="zh-TW" dirty="0">
                <a:hlinkClick r:id="rId2"/>
              </a:rPr>
              <a:t>MCU</a:t>
            </a:r>
            <a:r>
              <a:rPr lang="zh-TW" altLang="en-US" dirty="0">
                <a:hlinkClick r:id="rId2"/>
              </a:rPr>
              <a:t>創意大賽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71D3CE-8581-465A-8261-2A6473E2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3" y="1221524"/>
            <a:ext cx="8737601" cy="55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C0103-0E7B-43E1-9070-68D3A07C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249383"/>
            <a:ext cx="11623963" cy="812799"/>
          </a:xfrm>
        </p:spPr>
        <p:txBody>
          <a:bodyPr/>
          <a:lstStyle/>
          <a:p>
            <a:r>
              <a:rPr lang="en-US" altLang="zh-TW"/>
              <a:t>The most important milestone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2486F-01EF-4AE6-BB66-1523A7C0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>
                <a:solidFill>
                  <a:srgbClr val="FF0000"/>
                </a:solidFill>
              </a:rPr>
              <a:t>Upload the preliminary</a:t>
            </a:r>
            <a:r>
              <a:rPr lang="zh-TW" altLang="en-US" sz="2400" b="1">
                <a:solidFill>
                  <a:srgbClr val="FF0000"/>
                </a:solidFill>
              </a:rPr>
              <a:t> </a:t>
            </a:r>
            <a:r>
              <a:rPr lang="en-US" altLang="zh-TW" sz="2400" b="1">
                <a:solidFill>
                  <a:srgbClr val="FF0000"/>
                </a:solidFill>
              </a:rPr>
              <a:t>report by 2021/5/31</a:t>
            </a:r>
          </a:p>
          <a:p>
            <a:r>
              <a:rPr lang="en-US" altLang="zh-TW" sz="2400"/>
              <a:t>Organizer examine preliminary report from 6/1 to 6/14 </a:t>
            </a:r>
          </a:p>
          <a:p>
            <a:r>
              <a:rPr lang="en-US" altLang="zh-TW" sz="2400"/>
              <a:t>Organizer release the list of Semi-final contest on 6/16</a:t>
            </a:r>
          </a:p>
          <a:p>
            <a:r>
              <a:rPr lang="en-US" altLang="zh-TW" sz="2400" b="1">
                <a:solidFill>
                  <a:srgbClr val="FF0000"/>
                </a:solidFill>
              </a:rPr>
              <a:t>Upload the semi-final report in pdf by 10/27</a:t>
            </a:r>
          </a:p>
          <a:p>
            <a:r>
              <a:rPr lang="en-US" altLang="zh-TW" sz="2400" b="1">
                <a:solidFill>
                  <a:srgbClr val="FF0000"/>
                </a:solidFill>
              </a:rPr>
              <a:t>Upload the picture of competition work and poster by 10/31</a:t>
            </a:r>
          </a:p>
          <a:p>
            <a:r>
              <a:rPr lang="en-US" altLang="zh-TW" sz="2400" b="1">
                <a:solidFill>
                  <a:srgbClr val="FF0000"/>
                </a:solidFill>
              </a:rPr>
              <a:t>Upload the demo movie of work by 11/12 </a:t>
            </a:r>
          </a:p>
          <a:p>
            <a:r>
              <a:rPr lang="en-US" altLang="zh-TW" sz="2400"/>
              <a:t>The date of final contest is at </a:t>
            </a:r>
            <a:r>
              <a:rPr lang="zh-TW" altLang="en-US" sz="2400"/>
              <a:t>南台科大 </a:t>
            </a:r>
            <a:r>
              <a:rPr lang="en-US" altLang="zh-TW" sz="2400"/>
              <a:t>on </a:t>
            </a:r>
            <a:r>
              <a:rPr lang="en-US" altLang="zh-TW" sz="2400" b="1">
                <a:solidFill>
                  <a:srgbClr val="FF0000"/>
                </a:solidFill>
              </a:rPr>
              <a:t>11/20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865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006FA-B7B8-44D6-AF10-CB39EF64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What’s the name of this project 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AA725-ECDC-4E39-9F17-27BD877C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b="1">
                <a:solidFill>
                  <a:srgbClr val="0000FF"/>
                </a:solidFill>
              </a:rPr>
              <a:t>參考主題：</a:t>
            </a:r>
            <a:r>
              <a:rPr lang="en-US" altLang="zh-TW" sz="2400" b="1">
                <a:solidFill>
                  <a:srgbClr val="0000FF"/>
                </a:solidFill>
              </a:rPr>
              <a:t> </a:t>
            </a:r>
          </a:p>
          <a:p>
            <a:r>
              <a:rPr lang="zh-TW" altLang="en-US"/>
              <a:t>基於深度學習之</a:t>
            </a:r>
            <a:r>
              <a:rPr lang="zh-TW" altLang="en-US" b="1">
                <a:solidFill>
                  <a:srgbClr val="FF0000"/>
                </a:solidFill>
              </a:rPr>
              <a:t>物件辨識技術</a:t>
            </a:r>
            <a:r>
              <a:rPr lang="zh-TW" altLang="en-US" b="1">
                <a:solidFill>
                  <a:srgbClr val="0000FF"/>
                </a:solidFill>
              </a:rPr>
              <a:t>輔助</a:t>
            </a:r>
            <a:r>
              <a:rPr lang="zh-TW" altLang="en-US"/>
              <a:t>四軸機械手臂進行抓取與整列功能開發</a:t>
            </a:r>
            <a:endParaRPr lang="en-US" altLang="zh-TW"/>
          </a:p>
          <a:p>
            <a:r>
              <a:rPr lang="zh-TW" altLang="en-US" b="1">
                <a:solidFill>
                  <a:srgbClr val="FF0000"/>
                </a:solidFill>
              </a:rPr>
              <a:t>影像處理</a:t>
            </a:r>
            <a:r>
              <a:rPr lang="zh-TW" altLang="en-US"/>
              <a:t>方法實作</a:t>
            </a:r>
            <a:r>
              <a:rPr lang="zh-TW" altLang="en-US" b="1">
                <a:solidFill>
                  <a:srgbClr val="FF0000"/>
                </a:solidFill>
              </a:rPr>
              <a:t>遙控系統</a:t>
            </a:r>
            <a:endParaRPr lang="en-US" altLang="zh-TW" b="1">
              <a:solidFill>
                <a:srgbClr val="FF0000"/>
              </a:solidFill>
            </a:endParaRPr>
          </a:p>
          <a:p>
            <a:r>
              <a:rPr lang="zh-TW" altLang="en-US" b="1">
                <a:solidFill>
                  <a:srgbClr val="FF0000"/>
                </a:solidFill>
              </a:rPr>
              <a:t>手部追蹤</a:t>
            </a:r>
            <a:r>
              <a:rPr lang="zh-TW" altLang="en-US"/>
              <a:t>感測器之研製及其應用</a:t>
            </a:r>
            <a:endParaRPr lang="en-US" altLang="zh-TW"/>
          </a:p>
          <a:p>
            <a:r>
              <a:rPr lang="zh-TW" altLang="en-US"/>
              <a:t>基於</a:t>
            </a:r>
            <a:r>
              <a:rPr lang="zh-TW" altLang="en-US" b="1">
                <a:solidFill>
                  <a:srgbClr val="FF0000"/>
                </a:solidFill>
              </a:rPr>
              <a:t>視覺</a:t>
            </a:r>
            <a:r>
              <a:rPr lang="zh-TW" altLang="en-US"/>
              <a:t>之</a:t>
            </a:r>
            <a:r>
              <a:rPr lang="zh-TW" altLang="en-US" b="1">
                <a:solidFill>
                  <a:srgbClr val="FF0000"/>
                </a:solidFill>
              </a:rPr>
              <a:t>手部追蹤</a:t>
            </a:r>
            <a:r>
              <a:rPr lang="zh-TW" altLang="en-US"/>
              <a:t>與</a:t>
            </a:r>
            <a:r>
              <a:rPr lang="zh-TW" altLang="en-US" b="1">
                <a:solidFill>
                  <a:srgbClr val="FF0000"/>
                </a:solidFill>
              </a:rPr>
              <a:t>手勢辨識</a:t>
            </a:r>
            <a:r>
              <a:rPr lang="zh-TW" altLang="en-US"/>
              <a:t>之研究</a:t>
            </a:r>
            <a:endParaRPr lang="en-US" altLang="zh-TW"/>
          </a:p>
          <a:p>
            <a:r>
              <a:rPr lang="zh-TW" altLang="en-US" b="1">
                <a:solidFill>
                  <a:srgbClr val="FF0000"/>
                </a:solidFill>
              </a:rPr>
              <a:t>結合視覺</a:t>
            </a:r>
            <a:r>
              <a:rPr lang="zh-TW" altLang="en-US"/>
              <a:t>之</a:t>
            </a:r>
            <a:r>
              <a:rPr lang="zh-TW" altLang="en-US" b="1">
                <a:solidFill>
                  <a:srgbClr val="FF0000"/>
                </a:solidFill>
              </a:rPr>
              <a:t>人機協同</a:t>
            </a:r>
            <a:r>
              <a:rPr lang="zh-TW" altLang="en-US"/>
              <a:t>系統研發</a:t>
            </a:r>
            <a:endParaRPr lang="en-US" altLang="zh-TW"/>
          </a:p>
          <a:p>
            <a:r>
              <a:rPr lang="zh-TW" altLang="en-US"/>
              <a:t>應用於虛擬甘美朗之</a:t>
            </a:r>
            <a:r>
              <a:rPr lang="zh-TW" altLang="en-US" b="1">
                <a:solidFill>
                  <a:srgbClr val="FF0000"/>
                </a:solidFill>
              </a:rPr>
              <a:t>手部追蹤辨識系統</a:t>
            </a: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1000"/>
          </a:p>
          <a:p>
            <a:pPr marL="0" indent="0">
              <a:buNone/>
            </a:pPr>
            <a:r>
              <a:rPr lang="zh-TW" altLang="en-US" sz="2400" b="1">
                <a:solidFill>
                  <a:srgbClr val="0000FF"/>
                </a:solidFill>
              </a:rPr>
              <a:t>專題題目：</a:t>
            </a:r>
            <a:endParaRPr lang="en-US" altLang="zh-TW" sz="2400" b="1">
              <a:solidFill>
                <a:srgbClr val="0000FF"/>
              </a:solidFill>
            </a:endParaRPr>
          </a:p>
          <a:p>
            <a:r>
              <a:rPr lang="zh-TW" altLang="en-US" b="1"/>
              <a:t>結合機器視覺與人機協作之災害應變系統</a:t>
            </a:r>
            <a:endParaRPr lang="en-US" altLang="zh-TW" b="1"/>
          </a:p>
          <a:p>
            <a:r>
              <a:rPr lang="zh-TW" altLang="en-US" b="1"/>
              <a:t>結合視覺</a:t>
            </a:r>
            <a:r>
              <a:rPr lang="en-US" altLang="zh-TW" b="1"/>
              <a:t>AI</a:t>
            </a:r>
            <a:r>
              <a:rPr lang="zh-TW" altLang="en-US" b="1"/>
              <a:t>與人機協作的抓取裝置</a:t>
            </a:r>
            <a:endParaRPr lang="en-US" altLang="zh-TW" b="1"/>
          </a:p>
          <a:p>
            <a:r>
              <a:rPr lang="zh-TW" altLang="en-US" b="1"/>
              <a:t>運用視覺</a:t>
            </a:r>
            <a:r>
              <a:rPr lang="en-US" altLang="zh-TW" b="1"/>
              <a:t>AI</a:t>
            </a:r>
            <a:r>
              <a:rPr lang="zh-TW" altLang="en-US" b="1"/>
              <a:t>達成人機協作之遙控系統 </a:t>
            </a:r>
            <a:endParaRPr lang="en-US" altLang="zh-TW" b="1"/>
          </a:p>
          <a:p>
            <a:r>
              <a:rPr lang="zh-TW" altLang="en-US" b="1"/>
              <a:t>運用視覺</a:t>
            </a:r>
            <a:r>
              <a:rPr lang="en-US" altLang="zh-TW" b="1"/>
              <a:t>AI</a:t>
            </a:r>
            <a:r>
              <a:rPr lang="zh-TW" altLang="en-US" b="1"/>
              <a:t>之人機協作遙控系統 </a:t>
            </a:r>
            <a:endParaRPr lang="en-US" altLang="zh-TW" b="1"/>
          </a:p>
          <a:p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109982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C87C1-3010-4763-A88A-673ED8EC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1"/>
          </a:xfrm>
        </p:spPr>
        <p:txBody>
          <a:bodyPr/>
          <a:lstStyle/>
          <a:p>
            <a:r>
              <a:rPr lang="zh-TW" altLang="en-US"/>
              <a:t>技術參考資訊</a:t>
            </a:r>
          </a:p>
        </p:txBody>
      </p:sp>
    </p:spTree>
    <p:extLst>
      <p:ext uri="{BB962C8B-B14F-4D97-AF65-F5344CB8AC3E}">
        <p14:creationId xmlns:p14="http://schemas.microsoft.com/office/powerpoint/2010/main" val="414833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1D1C6-CA8C-41D2-9B41-4B2B9B81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06A0E-1A26-44A9-968D-D950ACFD0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219212"/>
            <a:ext cx="5800437" cy="5389400"/>
          </a:xfrm>
        </p:spPr>
        <p:txBody>
          <a:bodyPr/>
          <a:lstStyle/>
          <a:p>
            <a:r>
              <a:rPr lang="en-US" altLang="zh-TW">
                <a:hlinkClick r:id="rId2"/>
              </a:rPr>
              <a:t>MediaPipe Hands</a:t>
            </a:r>
            <a:r>
              <a:rPr lang="zh-TW" altLang="en-US">
                <a:hlinkClick r:id="rId2"/>
              </a:rPr>
              <a:t> </a:t>
            </a:r>
            <a:endParaRPr lang="en-US" altLang="zh-TW"/>
          </a:p>
          <a:p>
            <a:r>
              <a:rPr lang="zh-TW" altLang="en-US"/>
              <a:t> 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A0ADD19-34D5-4B27-B207-0A466679BB2E}"/>
              </a:ext>
            </a:extLst>
          </p:cNvPr>
          <p:cNvSpPr txBox="1">
            <a:spLocks/>
          </p:cNvSpPr>
          <p:nvPr/>
        </p:nvSpPr>
        <p:spPr>
          <a:xfrm>
            <a:off x="6109853" y="1219212"/>
            <a:ext cx="5800437" cy="538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 marL="53498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2pPr>
            <a:lvl3pPr marL="803275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3pPr>
            <a:lvl4pPr marL="108108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 </a:t>
            </a:r>
            <a:endParaRPr lang="en-US" altLang="zh-TW"/>
          </a:p>
          <a:p>
            <a:r>
              <a:rPr lang="zh-TW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61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B83F2-259B-423B-BB05-9D73F3E1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hlinkClick r:id="rId2"/>
              </a:rPr>
              <a:t>認識手勢追蹤系統：</a:t>
            </a:r>
            <a:r>
              <a:rPr lang="en-US" altLang="zh-TW" sz="3200">
                <a:hlinkClick r:id="rId2"/>
              </a:rPr>
              <a:t>MediaPipe Hand</a:t>
            </a:r>
            <a:r>
              <a:rPr lang="zh-TW" altLang="en-US" sz="3200">
                <a:hlinkClick r:id="rId2"/>
              </a:rPr>
              <a:t>與</a:t>
            </a:r>
            <a:r>
              <a:rPr lang="en-US" altLang="zh-TW" sz="3200">
                <a:hlinkClick r:id="rId2"/>
              </a:rPr>
              <a:t>Oculus Hand Tracking</a:t>
            </a:r>
            <a:endParaRPr lang="zh-TW" altLang="en-US" sz="32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8E8C4D-4CC7-4934-B984-0CE5FB07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MediaPipe Hand</a:t>
            </a:r>
            <a:r>
              <a:rPr lang="zh-TW" altLang="en-US"/>
              <a:t>追求的是在</a:t>
            </a:r>
            <a:r>
              <a:rPr lang="zh-TW" altLang="en-US" b="1">
                <a:solidFill>
                  <a:srgbClr val="0000FF"/>
                </a:solidFill>
              </a:rPr>
              <a:t>不同硬體裝置</a:t>
            </a:r>
            <a:r>
              <a:rPr lang="zh-TW" altLang="en-US"/>
              <a:t>都可以通用的手勢追蹤系統。 </a:t>
            </a:r>
            <a:endParaRPr lang="en-US" altLang="zh-TW"/>
          </a:p>
          <a:p>
            <a:r>
              <a:rPr lang="en-US" altLang="zh-TW"/>
              <a:t>Facebook</a:t>
            </a:r>
            <a:r>
              <a:rPr lang="zh-TW" altLang="en-US"/>
              <a:t>在</a:t>
            </a:r>
            <a:r>
              <a:rPr lang="en-US" altLang="zh-TW"/>
              <a:t>Oculus Quest</a:t>
            </a:r>
            <a:r>
              <a:rPr lang="zh-TW" altLang="en-US"/>
              <a:t>上的手勢追蹤系統，透過軟硬體的良好配合，實現非常精確且穩定的手勢追蹤。但卻需要</a:t>
            </a:r>
            <a:r>
              <a:rPr lang="zh-TW" altLang="en-US" b="1">
                <a:solidFill>
                  <a:srgbClr val="0000FF"/>
                </a:solidFill>
              </a:rPr>
              <a:t>綁定特定硬體配置</a:t>
            </a:r>
            <a:r>
              <a:rPr lang="zh-TW" altLang="en-US"/>
              <a:t>的精細追蹤系統</a:t>
            </a:r>
            <a:endParaRPr lang="en-US" altLang="zh-TW"/>
          </a:p>
          <a:p>
            <a:r>
              <a:rPr lang="zh-TW" altLang="en-US"/>
              <a:t>一般來說，這些與電腦系統溝通的方式都被稱為一種</a:t>
            </a:r>
            <a:r>
              <a:rPr lang="zh-TW" altLang="en-US" b="1">
                <a:solidFill>
                  <a:srgbClr val="FF0000"/>
                </a:solidFill>
              </a:rPr>
              <a:t>人機互動介面 </a:t>
            </a:r>
            <a:r>
              <a:rPr lang="en-US" altLang="zh-TW"/>
              <a:t>(Human Computer Interface, HCI)</a:t>
            </a:r>
            <a:r>
              <a:rPr lang="zh-TW" altLang="en-US"/>
              <a:t>。 </a:t>
            </a:r>
            <a:endParaRPr lang="en-US" altLang="zh-TW"/>
          </a:p>
          <a:p>
            <a:r>
              <a:rPr lang="zh-TW" altLang="en-US"/>
              <a:t>市面上關於手勢的應用漸漸從以往的</a:t>
            </a:r>
            <a:r>
              <a:rPr lang="zh-TW" altLang="en-US" b="1">
                <a:solidFill>
                  <a:srgbClr val="0000FF"/>
                </a:solidFill>
              </a:rPr>
              <a:t>手勢辨識 </a:t>
            </a:r>
            <a:r>
              <a:rPr lang="en-US" altLang="zh-TW"/>
              <a:t>(hand gesture recognition)</a:t>
            </a:r>
            <a:r>
              <a:rPr lang="zh-TW" altLang="en-US"/>
              <a:t>往</a:t>
            </a:r>
            <a:r>
              <a:rPr lang="zh-TW" altLang="en-US" b="1">
                <a:solidFill>
                  <a:srgbClr val="0000FF"/>
                </a:solidFill>
              </a:rPr>
              <a:t>手姿態估測與追蹤 </a:t>
            </a:r>
            <a:r>
              <a:rPr lang="en-US" altLang="zh-TW"/>
              <a:t>(hand pose estimation &amp; tracking)</a:t>
            </a:r>
            <a:r>
              <a:rPr lang="zh-TW" altLang="en-US"/>
              <a:t>發展。 </a:t>
            </a:r>
            <a:endParaRPr lang="en-US" altLang="zh-TW"/>
          </a:p>
          <a:p>
            <a:r>
              <a:rPr lang="zh-TW" altLang="en-US" b="1">
                <a:solidFill>
                  <a:srgbClr val="0000FF"/>
                </a:solidFill>
              </a:rPr>
              <a:t>電腦視覺 </a:t>
            </a:r>
            <a:r>
              <a:rPr lang="en-US" altLang="zh-TW"/>
              <a:t>(Computer Vision) </a:t>
            </a:r>
            <a:r>
              <a:rPr lang="zh-TW" altLang="en-US"/>
              <a:t>指的是指用相機和電腦代替人眼對目標進行辨識、跟蹤和測量等，試圖建立能夠從圖像或者多維資料中取得有用資訊的人工智慧系統。這在電腦科學與資訊工程是一個很熱門的領域。  </a:t>
            </a:r>
            <a:endParaRPr lang="en-US" altLang="zh-TW"/>
          </a:p>
          <a:p>
            <a:r>
              <a:rPr lang="zh-TW" altLang="en-US"/>
              <a:t>在手勢辨識與追蹤上，依照目標可以大致分成：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/>
              <a:t>手勢辨識 </a:t>
            </a:r>
            <a:r>
              <a:rPr lang="en-US" altLang="zh-TW"/>
              <a:t>(hand gesture recognition)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2D</a:t>
            </a:r>
            <a:r>
              <a:rPr lang="zh-TW" altLang="en-US"/>
              <a:t>手姿態估測 </a:t>
            </a:r>
            <a:r>
              <a:rPr lang="en-US" altLang="zh-TW"/>
              <a:t>(2D hand pose estimation)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3D</a:t>
            </a:r>
            <a:r>
              <a:rPr lang="zh-TW" altLang="en-US"/>
              <a:t>手姿態估測 </a:t>
            </a:r>
            <a:r>
              <a:rPr lang="en-US" altLang="zh-TW"/>
              <a:t>(3D hand pose estimation)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3D</a:t>
            </a:r>
            <a:r>
              <a:rPr lang="zh-TW" altLang="en-US"/>
              <a:t>手型估測 </a:t>
            </a:r>
            <a:r>
              <a:rPr lang="en-US" altLang="zh-TW"/>
              <a:t>(3D hand shape estimation)</a:t>
            </a:r>
            <a:r>
              <a:rPr lang="zh-TW" altLang="en-US"/>
              <a:t> 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D7B2AE-3D56-4605-B3D2-7DBC6EF9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45" y="4065339"/>
            <a:ext cx="5667145" cy="27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34AF7-9A4E-4A32-BAB0-694A03C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hlinkClick r:id="rId2"/>
              </a:rPr>
              <a:t>On-Device, Real-Time Hand Tracking with MediaPipe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C2F785-B28D-4D7D-81B5-1F3048B6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3" y="1187682"/>
            <a:ext cx="11614727" cy="2385836"/>
          </a:xfrm>
        </p:spPr>
        <p:txBody>
          <a:bodyPr>
            <a:normAutofit/>
          </a:bodyPr>
          <a:lstStyle/>
          <a:p>
            <a:r>
              <a:rPr lang="en-US" altLang="zh-TW"/>
              <a:t>Google</a:t>
            </a:r>
            <a:r>
              <a:rPr lang="zh-TW" altLang="en-US"/>
              <a:t>近日發表了一個即時手勢追蹤的新</a:t>
            </a:r>
            <a:r>
              <a:rPr lang="en-US" altLang="zh-TW"/>
              <a:t>AI</a:t>
            </a:r>
            <a:r>
              <a:rPr lang="zh-TW" altLang="en-US"/>
              <a:t>模型。這款</a:t>
            </a:r>
            <a:r>
              <a:rPr lang="en-US" altLang="zh-TW"/>
              <a:t>AI</a:t>
            </a:r>
            <a:r>
              <a:rPr lang="zh-TW" altLang="en-US"/>
              <a:t>模型可分為</a:t>
            </a:r>
            <a:r>
              <a:rPr lang="en-US" altLang="zh-TW"/>
              <a:t>3</a:t>
            </a:r>
            <a:r>
              <a:rPr lang="zh-TW" altLang="en-US"/>
              <a:t>個部分，包括了</a:t>
            </a:r>
            <a:r>
              <a:rPr lang="zh-TW" altLang="en-US" b="1">
                <a:solidFill>
                  <a:srgbClr val="0000FF"/>
                </a:solidFill>
              </a:rPr>
              <a:t>手掌偵測模型</a:t>
            </a:r>
            <a:r>
              <a:rPr lang="en-US" altLang="zh-TW" b="1">
                <a:solidFill>
                  <a:srgbClr val="0000FF"/>
                </a:solidFill>
              </a:rPr>
              <a:t>BlazePalm</a:t>
            </a:r>
            <a:r>
              <a:rPr lang="zh-TW" altLang="en-US"/>
              <a:t>、</a:t>
            </a:r>
            <a:r>
              <a:rPr lang="zh-TW" altLang="en-US" b="1">
                <a:solidFill>
                  <a:srgbClr val="0000FF"/>
                </a:solidFill>
              </a:rPr>
              <a:t>手部關鍵點模型</a:t>
            </a:r>
            <a:r>
              <a:rPr lang="zh-TW" altLang="en-US"/>
              <a:t>，以及</a:t>
            </a:r>
            <a:r>
              <a:rPr lang="zh-TW" altLang="en-US" b="1">
                <a:solidFill>
                  <a:srgbClr val="0000FF"/>
                </a:solidFill>
              </a:rPr>
              <a:t>手勢辨識器</a:t>
            </a:r>
            <a:r>
              <a:rPr lang="zh-TW" altLang="en-US"/>
              <a:t>。其中，</a:t>
            </a:r>
            <a:r>
              <a:rPr lang="en-US" altLang="zh-TW"/>
              <a:t>BlazePalm</a:t>
            </a:r>
            <a:r>
              <a:rPr lang="zh-TW" altLang="en-US"/>
              <a:t>可分析整幀影像、框出手掌範圍，因此就算握拳也不影響辨識，而手部關鍵點模型會評估</a:t>
            </a:r>
            <a:r>
              <a:rPr lang="en-US" altLang="zh-TW"/>
              <a:t>BlazePalm</a:t>
            </a:r>
            <a:r>
              <a:rPr lang="zh-TW" altLang="en-US"/>
              <a:t>剪裁的影像區域，產生高度逼真的</a:t>
            </a:r>
            <a:r>
              <a:rPr lang="en-US" altLang="zh-TW"/>
              <a:t>3D</a:t>
            </a:r>
            <a:r>
              <a:rPr lang="zh-TW" altLang="en-US"/>
              <a:t>手部關鍵點，最後，再由手勢辨識器依據關鍵點的分布，來分類手勢。</a:t>
            </a:r>
          </a:p>
          <a:p>
            <a:r>
              <a:rPr lang="en-US" altLang="zh-TW"/>
              <a:t>Google</a:t>
            </a:r>
            <a:r>
              <a:rPr lang="zh-TW" altLang="en-US"/>
              <a:t>將這款模型實作於機器學習跨平臺框架</a:t>
            </a:r>
            <a:r>
              <a:rPr lang="en-US" altLang="zh-TW"/>
              <a:t>MediaPipe</a:t>
            </a:r>
            <a:r>
              <a:rPr lang="zh-TW" altLang="en-US"/>
              <a:t>上，在實驗中發現，這款模型光針對單幀影像，就能推論出一隻手的</a:t>
            </a:r>
            <a:r>
              <a:rPr lang="en-US" altLang="zh-TW" b="1">
                <a:solidFill>
                  <a:srgbClr val="FF0000"/>
                </a:solidFill>
              </a:rPr>
              <a:t>21</a:t>
            </a:r>
            <a:r>
              <a:rPr lang="zh-TW" altLang="en-US" b="1">
                <a:solidFill>
                  <a:srgbClr val="FF0000"/>
                </a:solidFill>
              </a:rPr>
              <a:t>個</a:t>
            </a:r>
            <a:r>
              <a:rPr lang="en-US" altLang="zh-TW" b="1">
                <a:solidFill>
                  <a:srgbClr val="FF0000"/>
                </a:solidFill>
              </a:rPr>
              <a:t>3D</a:t>
            </a:r>
            <a:r>
              <a:rPr lang="zh-TW" altLang="en-US" b="1">
                <a:solidFill>
                  <a:srgbClr val="FF0000"/>
                </a:solidFill>
              </a:rPr>
              <a:t>關鍵點</a:t>
            </a:r>
            <a:r>
              <a:rPr lang="zh-TW" altLang="en-US"/>
              <a:t>，能夠即時追蹤手部和手指的動作，而且能在手機上就能執行。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A84906C-857D-4D06-B4E0-4A10FC3C29EA}"/>
              </a:ext>
            </a:extLst>
          </p:cNvPr>
          <p:cNvGrpSpPr/>
          <p:nvPr/>
        </p:nvGrpSpPr>
        <p:grpSpPr>
          <a:xfrm>
            <a:off x="5404328" y="3242276"/>
            <a:ext cx="6492109" cy="3474551"/>
            <a:chOff x="5404328" y="3252786"/>
            <a:chExt cx="6492109" cy="347455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277B5F1-44D1-40D4-BFAA-21F777068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4328" y="3252786"/>
              <a:ext cx="6492109" cy="3074441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B5F4081-39B2-4B29-A9C4-E4893A667BFD}"/>
                </a:ext>
              </a:extLst>
            </p:cNvPr>
            <p:cNvSpPr txBox="1"/>
            <p:nvPr/>
          </p:nvSpPr>
          <p:spPr>
            <a:xfrm>
              <a:off x="7189076" y="6327227"/>
              <a:ext cx="3980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/>
                <a:t>Hand perception pipeline overview 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82DF56-8FCE-4BF7-9ECC-3D2597DDDAB7}"/>
              </a:ext>
            </a:extLst>
          </p:cNvPr>
          <p:cNvGrpSpPr/>
          <p:nvPr/>
        </p:nvGrpSpPr>
        <p:grpSpPr>
          <a:xfrm>
            <a:off x="1283772" y="3252955"/>
            <a:ext cx="3227758" cy="3454282"/>
            <a:chOff x="1262752" y="3347545"/>
            <a:chExt cx="3227758" cy="3454282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66C3038-20B9-4948-9C2B-2A6013C5D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752" y="3347545"/>
              <a:ext cx="3227758" cy="307444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14463E4-787F-4121-B6A2-F429C681CEAE}"/>
                </a:ext>
              </a:extLst>
            </p:cNvPr>
            <p:cNvSpPr txBox="1"/>
            <p:nvPr/>
          </p:nvSpPr>
          <p:spPr>
            <a:xfrm>
              <a:off x="1614106" y="6432495"/>
              <a:ext cx="2605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一隻手的</a:t>
              </a:r>
              <a:r>
                <a:rPr lang="en-US" altLang="zh-TW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21</a:t>
              </a:r>
              <a:r>
                <a: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</a:t>
              </a:r>
              <a:r>
                <a:rPr lang="en-US" altLang="zh-TW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3D</a:t>
              </a:r>
              <a:r>
                <a: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07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62BE3-A142-4C79-BCF4-2C77A72F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hlinkClick r:id="rId2"/>
              </a:rPr>
              <a:t>手怎麼畫？看這裡，超實用的手部畫法！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DA7CF-A926-43B2-B73A-FE94A35D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539" y="1219212"/>
            <a:ext cx="3743752" cy="5389400"/>
          </a:xfrm>
        </p:spPr>
        <p:txBody>
          <a:bodyPr/>
          <a:lstStyle/>
          <a:p>
            <a:r>
              <a:rPr lang="zh-TW" altLang="en-US"/>
              <a:t>若每個手指都再加上指尖的一點，則每根指頭就各有四點，五根手指頭就有</a:t>
            </a:r>
            <a:r>
              <a:rPr lang="en-US" altLang="zh-TW"/>
              <a:t>20</a:t>
            </a:r>
            <a:r>
              <a:rPr lang="zh-TW" altLang="en-US"/>
              <a:t>點，再加上手腕上的一點原點，就是</a:t>
            </a:r>
            <a:r>
              <a:rPr lang="en-US" altLang="zh-TW"/>
              <a:t>21</a:t>
            </a:r>
            <a:r>
              <a:rPr lang="zh-TW" altLang="en-US"/>
              <a:t>點</a:t>
            </a:r>
            <a:r>
              <a:rPr lang="en-US" altLang="zh-TW"/>
              <a:t> 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2ACAA6-2BF7-4DAB-9D60-E50FF656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1" y="1219212"/>
            <a:ext cx="7958399" cy="49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evin Blank.potx" id="{F3E11994-9837-4D6E-8AE9-60A3A6A574AA}" vid="{0B6E375A-6C10-4C42-992A-18E88970547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Kevin Blank</Template>
  <TotalTime>1570</TotalTime>
  <Words>839</Words>
  <Application>Microsoft Office PowerPoint</Application>
  <PresentationFormat>寬螢幕</PresentationFormat>
  <Paragraphs>67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Microsoft Sans Serif</vt:lpstr>
      <vt:lpstr>Wingdings</vt:lpstr>
      <vt:lpstr>Office 佈景主題</vt:lpstr>
      <vt:lpstr>2021年 盛群盃MCU創意大賽</vt:lpstr>
      <vt:lpstr>2021年 盛群盃MCU創意大賽</vt:lpstr>
      <vt:lpstr>The most important milestone</vt:lpstr>
      <vt:lpstr>What’s the name of this project ?</vt:lpstr>
      <vt:lpstr>技術參考資訊</vt:lpstr>
      <vt:lpstr>參考網站</vt:lpstr>
      <vt:lpstr>認識手勢追蹤系統：MediaPipe Hand與Oculus Hand Tracking</vt:lpstr>
      <vt:lpstr>On-Device, Real-Time Hand Tracking with MediaPipe</vt:lpstr>
      <vt:lpstr>手怎麼畫？看這裡，超實用的手部畫法！</vt:lpstr>
      <vt:lpstr>On-Device, Real-Time Hand Tracking with MediaPipe</vt:lpstr>
      <vt:lpstr>谷歌推出基於AI的開源手勢識別算法，可識別單手21個骨骼點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 盛群盃MCU創意大賽</dc:title>
  <dc:creator>Kevin Tsai</dc:creator>
  <cp:lastModifiedBy>Kevin Tsai</cp:lastModifiedBy>
  <cp:revision>25</cp:revision>
  <dcterms:created xsi:type="dcterms:W3CDTF">2021-05-12T13:51:14Z</dcterms:created>
  <dcterms:modified xsi:type="dcterms:W3CDTF">2021-05-26T03:34:38Z</dcterms:modified>
</cp:coreProperties>
</file>