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73" r:id="rId2"/>
    <p:sldId id="281" r:id="rId3"/>
    <p:sldId id="282" r:id="rId4"/>
    <p:sldId id="284" r:id="rId5"/>
    <p:sldId id="285" r:id="rId6"/>
    <p:sldId id="286" r:id="rId7"/>
    <p:sldId id="289" r:id="rId8"/>
    <p:sldId id="290" r:id="rId9"/>
    <p:sldId id="287" r:id="rId10"/>
    <p:sldId id="288" r:id="rId11"/>
    <p:sldId id="283" r:id="rId12"/>
    <p:sldId id="291" r:id="rId13"/>
    <p:sldId id="292" r:id="rId14"/>
    <p:sldId id="294" r:id="rId15"/>
    <p:sldId id="295" r:id="rId16"/>
    <p:sldId id="296" r:id="rId17"/>
    <p:sldId id="27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2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067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010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75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3532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076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747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730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45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56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8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99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2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7074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93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98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2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D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jung-avt/tensorrt_demo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jung-avt/tensorrt_demos.g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embedded/learn/get-started-jetson-nano-devkit#intr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engineering.eu/install-opencv-4.5-on-jetson-nano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embedded/learn/get-started-jetson-nano-devkit#int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nvidia.com/embedded/learn/get-started-jetson-nano-devkit#wri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embedded/downloads#?search=sdk%20manag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vidia.com/sdk-manager/install-with-sdkm-jetson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archive/4.5.5.zi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cv/opencv_contrib/archive/4.5.5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748BDA5-07F3-47C1-BE39-CAE77D570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Jetson OS,</a:t>
            </a:r>
            <a:r>
              <a:rPr lang="zh-TW" alt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and </a:t>
            </a:r>
            <a:r>
              <a:rPr lang="en-US" altLang="zh-TW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12FF3F29-BD11-4D42-8F4B-7EDA2AE87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099" y="2797175"/>
            <a:ext cx="3733801" cy="754202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2022/06/25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Wade Tsai</a:t>
            </a:r>
            <a:endPara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0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27875"/>
            <a:ext cx="8520600" cy="527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2. </a:t>
            </a:r>
            <a:r>
              <a:rPr lang="zh-TW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安裝相關套件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Install OpenCV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EE68BF0-BAB2-4DB3-B2D5-E259173D1670}"/>
              </a:ext>
            </a:extLst>
          </p:cNvPr>
          <p:cNvSpPr/>
          <p:nvPr/>
        </p:nvSpPr>
        <p:spPr>
          <a:xfrm>
            <a:off x="311699" y="1655617"/>
            <a:ext cx="8520599" cy="32973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0D5B721-CC2D-4893-BB2A-D41BD1C06D8F}"/>
              </a:ext>
            </a:extLst>
          </p:cNvPr>
          <p:cNvSpPr txBox="1"/>
          <p:nvPr/>
        </p:nvSpPr>
        <p:spPr>
          <a:xfrm>
            <a:off x="311699" y="1655611"/>
            <a:ext cx="85205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sudo</a:t>
            </a:r>
            <a:r>
              <a:rPr lang="en-US" altLang="zh-TW" sz="1200" dirty="0"/>
              <a:t> apt-get install -y build-essential </a:t>
            </a:r>
            <a:r>
              <a:rPr lang="en-US" altLang="zh-TW" sz="1200" dirty="0" err="1"/>
              <a:t>cmake</a:t>
            </a:r>
            <a:r>
              <a:rPr lang="en-US" altLang="zh-TW" sz="1200" dirty="0"/>
              <a:t> git unzip pkg-config zlib1g-dev </a:t>
            </a:r>
            <a:r>
              <a:rPr lang="en-US" altLang="zh-TW" sz="1200" dirty="0" err="1"/>
              <a:t>libjpeg</a:t>
            </a:r>
            <a:r>
              <a:rPr lang="en-US" altLang="zh-TW" sz="1200" dirty="0"/>
              <a:t>-dev libjpeg8-dev libjpeg-turbo8-dev</a:t>
            </a:r>
          </a:p>
          <a:p>
            <a:r>
              <a:rPr lang="en-US" altLang="zh-TW" sz="1200" dirty="0" err="1"/>
              <a:t>sudo</a:t>
            </a:r>
            <a:r>
              <a:rPr lang="en-US" altLang="zh-TW" sz="1200" dirty="0"/>
              <a:t> apt-get install -y </a:t>
            </a:r>
            <a:r>
              <a:rPr lang="en-US" altLang="zh-TW" sz="1200" dirty="0" err="1"/>
              <a:t>libpng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libtiff</a:t>
            </a:r>
            <a:r>
              <a:rPr lang="en-US" altLang="zh-TW" sz="1200" dirty="0"/>
              <a:t>-dev </a:t>
            </a:r>
            <a:r>
              <a:rPr lang="en-US" altLang="zh-TW" sz="1200" dirty="0" err="1"/>
              <a:t>libglew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libavcodec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libavformat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libswscale</a:t>
            </a:r>
            <a:r>
              <a:rPr lang="en-US" altLang="zh-TW" sz="1200" dirty="0"/>
              <a:t>-dev</a:t>
            </a:r>
          </a:p>
          <a:p>
            <a:r>
              <a:rPr lang="en-US" altLang="zh-TW" sz="1200" dirty="0" err="1"/>
              <a:t>sudo</a:t>
            </a:r>
            <a:r>
              <a:rPr lang="en-US" altLang="zh-TW" sz="1200" dirty="0"/>
              <a:t> apt-get install -y libgtk2.0-dev libgtk-3-dev </a:t>
            </a:r>
            <a:r>
              <a:rPr lang="en-US" altLang="zh-TW" sz="1200" dirty="0" err="1"/>
              <a:t>libcanberra-gtk</a:t>
            </a:r>
            <a:r>
              <a:rPr lang="en-US" altLang="zh-TW" sz="1200" dirty="0"/>
              <a:t>*</a:t>
            </a:r>
          </a:p>
          <a:p>
            <a:r>
              <a:rPr lang="en-US" altLang="zh-TW" sz="1200" dirty="0" err="1"/>
              <a:t>sudo</a:t>
            </a:r>
            <a:r>
              <a:rPr lang="en-US" altLang="zh-TW" sz="1200" dirty="0"/>
              <a:t> apt-get install -y python-dev python-</a:t>
            </a:r>
            <a:r>
              <a:rPr lang="en-US" altLang="zh-TW" sz="1200" dirty="0" err="1"/>
              <a:t>numpy</a:t>
            </a:r>
            <a:r>
              <a:rPr lang="en-US" altLang="zh-TW" sz="1200" dirty="0"/>
              <a:t> python-pip python3-dev python3-numpy python3-pip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libxvidcore</a:t>
            </a:r>
            <a:r>
              <a:rPr lang="en-US" altLang="zh-TW" sz="1200" dirty="0"/>
              <a:t>-dev libx264-dev libgtk-3-dev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libtbb2 </a:t>
            </a:r>
            <a:r>
              <a:rPr lang="en-US" altLang="zh-TW" sz="1200" dirty="0" err="1"/>
              <a:t>libtbb</a:t>
            </a:r>
            <a:r>
              <a:rPr lang="en-US" altLang="zh-TW" sz="1200" dirty="0"/>
              <a:t>-dev libdc1394-22-dev libxine2-dev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gstreamer1.0-tools libgstreamer-plugins-base1.0-dev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libgstreamer-plugins-good1.0-dev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 -y libv4l-dev v4l-utils v4l2ucp qv4l2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libtesseract</a:t>
            </a:r>
            <a:r>
              <a:rPr lang="en-US" altLang="zh-TW" sz="1200" dirty="0"/>
              <a:t>-dev libxine2-dev </a:t>
            </a:r>
            <a:r>
              <a:rPr lang="en-US" altLang="zh-TW" sz="1200" dirty="0" err="1"/>
              <a:t>libpostproc</a:t>
            </a:r>
            <a:r>
              <a:rPr lang="en-US" altLang="zh-TW" sz="1200" dirty="0"/>
              <a:t>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libavresample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libvorbis</a:t>
            </a:r>
            <a:r>
              <a:rPr lang="en-US" altLang="zh-TW" sz="1200" dirty="0"/>
              <a:t>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libfaac</a:t>
            </a:r>
            <a:r>
              <a:rPr lang="en-US" altLang="zh-TW" sz="1200" dirty="0"/>
              <a:t>-dev libmp3lame-dev </a:t>
            </a:r>
            <a:r>
              <a:rPr lang="en-US" altLang="zh-TW" sz="1200" dirty="0" err="1"/>
              <a:t>libtheora</a:t>
            </a:r>
            <a:r>
              <a:rPr lang="en-US" altLang="zh-TW" sz="1200" dirty="0"/>
              <a:t>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libopencore</a:t>
            </a:r>
            <a:r>
              <a:rPr lang="en-US" altLang="zh-TW" sz="1200" dirty="0"/>
              <a:t>-</a:t>
            </a:r>
            <a:r>
              <a:rPr lang="en-US" altLang="zh-TW" sz="1200" dirty="0" err="1"/>
              <a:t>amrnb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libopencore</a:t>
            </a:r>
            <a:r>
              <a:rPr lang="en-US" altLang="zh-TW" sz="1200" dirty="0"/>
              <a:t>-</a:t>
            </a:r>
            <a:r>
              <a:rPr lang="en-US" altLang="zh-TW" sz="1200" dirty="0" err="1"/>
              <a:t>amrwb</a:t>
            </a:r>
            <a:r>
              <a:rPr lang="en-US" altLang="zh-TW" sz="1200" dirty="0"/>
              <a:t>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libopenblas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libatlas</a:t>
            </a:r>
            <a:r>
              <a:rPr lang="en-US" altLang="zh-TW" sz="1200" dirty="0"/>
              <a:t>-base-dev </a:t>
            </a:r>
            <a:r>
              <a:rPr lang="en-US" altLang="zh-TW" sz="1200" dirty="0" err="1"/>
              <a:t>libblas</a:t>
            </a:r>
            <a:r>
              <a:rPr lang="en-US" altLang="zh-TW" sz="1200" dirty="0"/>
              <a:t>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liblapack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liblapacke</a:t>
            </a:r>
            <a:r>
              <a:rPr lang="en-US" altLang="zh-TW" sz="1200" dirty="0"/>
              <a:t>-dev libeigen3-dev </a:t>
            </a:r>
            <a:r>
              <a:rPr lang="en-US" altLang="zh-TW" sz="1200" dirty="0" err="1"/>
              <a:t>gfortran</a:t>
            </a:r>
            <a:endParaRPr lang="en-US" altLang="zh-TW" sz="1200" dirty="0"/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libhdf5-dev </a:t>
            </a:r>
            <a:r>
              <a:rPr lang="en-US" altLang="zh-TW" sz="1200" dirty="0" err="1"/>
              <a:t>libprotobuf</a:t>
            </a:r>
            <a:r>
              <a:rPr lang="en-US" altLang="zh-TW" sz="1200" dirty="0"/>
              <a:t>-dev </a:t>
            </a:r>
            <a:r>
              <a:rPr lang="en-US" altLang="zh-TW" sz="1200" dirty="0" err="1"/>
              <a:t>protobuf</a:t>
            </a:r>
            <a:r>
              <a:rPr lang="en-US" altLang="zh-TW" sz="1200" dirty="0"/>
              <a:t>-compiler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libgoogle</a:t>
            </a:r>
            <a:r>
              <a:rPr lang="en-US" altLang="zh-TW" sz="1200" dirty="0"/>
              <a:t>-</a:t>
            </a:r>
            <a:r>
              <a:rPr lang="en-US" altLang="zh-TW" sz="1200" dirty="0" err="1"/>
              <a:t>glog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libgflags</a:t>
            </a:r>
            <a:r>
              <a:rPr lang="en-US" altLang="zh-TW" sz="1200" dirty="0"/>
              <a:t>-dev</a:t>
            </a:r>
          </a:p>
        </p:txBody>
      </p:sp>
    </p:spTree>
    <p:extLst>
      <p:ext uri="{BB962C8B-B14F-4D97-AF65-F5344CB8AC3E}">
        <p14:creationId xmlns:p14="http://schemas.microsoft.com/office/powerpoint/2010/main" val="143011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27875"/>
            <a:ext cx="8520600" cy="462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3. Build Make for OpenCV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Install OpenCV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26AE3D8-70DE-40DC-B4F9-B649E67022BC}"/>
              </a:ext>
            </a:extLst>
          </p:cNvPr>
          <p:cNvSpPr/>
          <p:nvPr/>
        </p:nvSpPr>
        <p:spPr>
          <a:xfrm>
            <a:off x="380393" y="2343549"/>
            <a:ext cx="2660100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F203D5-E0B3-46CB-A879-EEE6F5FD5149}"/>
              </a:ext>
            </a:extLst>
          </p:cNvPr>
          <p:cNvSpPr txBox="1"/>
          <p:nvPr/>
        </p:nvSpPr>
        <p:spPr>
          <a:xfrm>
            <a:off x="380393" y="2343549"/>
            <a:ext cx="2660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cd ~/</a:t>
            </a:r>
            <a:r>
              <a:rPr lang="en-US" altLang="zh-TW" dirty="0" err="1"/>
              <a:t>opencv</a:t>
            </a:r>
            <a:endParaRPr lang="en-US" altLang="zh-TW" dirty="0"/>
          </a:p>
          <a:p>
            <a:r>
              <a:rPr lang="en-US" altLang="zh-TW" dirty="0" err="1"/>
              <a:t>mkdir</a:t>
            </a:r>
            <a:r>
              <a:rPr lang="en-US" altLang="zh-TW" dirty="0"/>
              <a:t> build</a:t>
            </a:r>
          </a:p>
          <a:p>
            <a:r>
              <a:rPr lang="en-US" altLang="zh-TW" dirty="0"/>
              <a:t>cd build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A8AA9C-E9D3-4ED0-958E-390178144A2A}"/>
              </a:ext>
            </a:extLst>
          </p:cNvPr>
          <p:cNvSpPr txBox="1"/>
          <p:nvPr/>
        </p:nvSpPr>
        <p:spPr>
          <a:xfrm>
            <a:off x="5265045" y="1127875"/>
            <a:ext cx="3505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 CMAKE_BUILD_TYPE=RELEASE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CMAKE_INSTALL_PREFIX=/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OPENCV_EXTRA_MODULES_PATH=~/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opencv_contrib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/modules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EIGEN_INCLUDE_PATH=/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/include/eigen3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WITH_OPENCL=OFF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WITH_CUDA=ON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CUDA_ARCH_BIN=5.3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CUDA_ARCH_PTX=""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WITH_CUDNN=ON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WITH_CUBLAS=ON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ENABLE_FAST_MATH=ON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CUDA_FAST_MATH=ON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OPENCV_DNN_CUDA=ON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ENABLE_NEON=ON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WITH_QT=OFF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WITH_OPENMP=ON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BUILD_TIFF=ON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WITH_FFMPEG=ON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WITH_GSTREAMER=ON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WITH_TBB=ON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BUILD_TBB=ON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BUILD_TESTS=OFF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WITH_EIGEN=ON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WITH_V4L=ON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WITH_LIBV4L=ON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OPENCV_ENABLE_NONFREE=ON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INSTALL_C_EXAMPLES=OFF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INSTALL_PYTHON_EXAMPLES=OFF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PYTHON3_PACKAGES_PATH=/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/lib/python3/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-packages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OPENCV_GENERATE_PKGCONFIG=ON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BUILD_EXAMPLES=OFF ..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DA34AD-37C7-40A8-BED7-28F936FC40DD}"/>
              </a:ext>
            </a:extLst>
          </p:cNvPr>
          <p:cNvSpPr/>
          <p:nvPr/>
        </p:nvSpPr>
        <p:spPr>
          <a:xfrm>
            <a:off x="5265045" y="1127873"/>
            <a:ext cx="3505200" cy="3908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4635E34-A341-461D-8727-FE5B230029D6}"/>
              </a:ext>
            </a:extLst>
          </p:cNvPr>
          <p:cNvCxnSpPr>
            <a:cxnSpLocks/>
          </p:cNvCxnSpPr>
          <p:nvPr/>
        </p:nvCxnSpPr>
        <p:spPr>
          <a:xfrm>
            <a:off x="3463636" y="1074402"/>
            <a:ext cx="0" cy="401562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89CB424-1CCD-4A94-8255-D4CE49449CAE}"/>
              </a:ext>
            </a:extLst>
          </p:cNvPr>
          <p:cNvSpPr/>
          <p:nvPr/>
        </p:nvSpPr>
        <p:spPr>
          <a:xfrm>
            <a:off x="5337768" y="1904998"/>
            <a:ext cx="1260763" cy="131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EED59CD-9713-4FD9-9562-96EF3CC49FF9}"/>
              </a:ext>
            </a:extLst>
          </p:cNvPr>
          <p:cNvSpPr txBox="1"/>
          <p:nvPr/>
        </p:nvSpPr>
        <p:spPr>
          <a:xfrm>
            <a:off x="3491345" y="1127873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Jetson Nano =&gt; 5.3</a:t>
            </a:r>
          </a:p>
          <a:p>
            <a:r>
              <a:rPr lang="en-US" altLang="zh-TW" dirty="0"/>
              <a:t>Jetson TX2 = 6.2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541C5A-F073-4C9D-86DE-5E6EA67BBC66}"/>
              </a:ext>
            </a:extLst>
          </p:cNvPr>
          <p:cNvSpPr txBox="1"/>
          <p:nvPr/>
        </p:nvSpPr>
        <p:spPr>
          <a:xfrm>
            <a:off x="380393" y="1587571"/>
            <a:ext cx="3055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在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OpenCV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3.2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cmake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07E687-3FB4-4C50-9669-1C1EE91083A3}"/>
              </a:ext>
            </a:extLst>
          </p:cNvPr>
          <p:cNvSpPr/>
          <p:nvPr/>
        </p:nvSpPr>
        <p:spPr>
          <a:xfrm>
            <a:off x="3536360" y="1127873"/>
            <a:ext cx="1666630" cy="516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7FC4E60-7F67-4280-8AF3-FA0AD4673E52}"/>
              </a:ext>
            </a:extLst>
          </p:cNvPr>
          <p:cNvCxnSpPr>
            <a:cxnSpLocks/>
            <a:stCxn id="16" idx="2"/>
            <a:endCxn id="13" idx="1"/>
          </p:cNvCxnSpPr>
          <p:nvPr/>
        </p:nvCxnSpPr>
        <p:spPr>
          <a:xfrm>
            <a:off x="4369675" y="1643892"/>
            <a:ext cx="968093" cy="326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7F379D7-B4DE-4F6B-95F1-B2D403ACC371}"/>
              </a:ext>
            </a:extLst>
          </p:cNvPr>
          <p:cNvSpPr/>
          <p:nvPr/>
        </p:nvSpPr>
        <p:spPr>
          <a:xfrm>
            <a:off x="373755" y="3643988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GPU</a:t>
            </a:r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CUDA Supported Level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483A52-F756-4CB9-A2E0-30B5D7B00FCA}"/>
              </a:ext>
            </a:extLst>
          </p:cNvPr>
          <p:cNvSpPr txBox="1"/>
          <p:nvPr/>
        </p:nvSpPr>
        <p:spPr>
          <a:xfrm>
            <a:off x="380393" y="3336211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</a:t>
            </a:r>
            <a:r>
              <a:rPr lang="en-US" altLang="zh-TW" dirty="0"/>
              <a:t>Nvidia GPU CUDA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191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Install OpenCV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5EC08A30-BDAE-455F-B3F8-E018DEA58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11" y="1903641"/>
            <a:ext cx="4038590" cy="26317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1FA55BC-44DD-4D5E-A8BF-87FF87C3A978}"/>
              </a:ext>
            </a:extLst>
          </p:cNvPr>
          <p:cNvSpPr/>
          <p:nvPr/>
        </p:nvSpPr>
        <p:spPr>
          <a:xfrm>
            <a:off x="311711" y="4273166"/>
            <a:ext cx="844427" cy="1976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FEBB59-14D9-4403-8DDB-C79FE6772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689" y="1903641"/>
            <a:ext cx="4038600" cy="263173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FDACFDD-8903-4ACC-A6F7-903936B0D6D8}"/>
              </a:ext>
            </a:extLst>
          </p:cNvPr>
          <p:cNvSpPr txBox="1"/>
          <p:nvPr/>
        </p:nvSpPr>
        <p:spPr>
          <a:xfrm>
            <a:off x="4793689" y="1172946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建構完後會出現如下圖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6153DA-5D85-4918-A6EA-9CB6F261F007}"/>
              </a:ext>
            </a:extLst>
          </p:cNvPr>
          <p:cNvSpPr txBox="1"/>
          <p:nvPr/>
        </p:nvSpPr>
        <p:spPr>
          <a:xfrm>
            <a:off x="311706" y="1069442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Cmake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參數配置完成如下圖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接著執行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 -j4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A7A95C-FAAA-4421-96A1-7CDC06902006}"/>
              </a:ext>
            </a:extLst>
          </p:cNvPr>
          <p:cNvSpPr/>
          <p:nvPr/>
        </p:nvSpPr>
        <p:spPr>
          <a:xfrm>
            <a:off x="311700" y="1537858"/>
            <a:ext cx="4038591" cy="2702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6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Install OpenCV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C265F0-DBAB-4A13-9A4B-C296F89935F1}"/>
              </a:ext>
            </a:extLst>
          </p:cNvPr>
          <p:cNvSpPr txBox="1"/>
          <p:nvPr/>
        </p:nvSpPr>
        <p:spPr>
          <a:xfrm>
            <a:off x="124692" y="1402198"/>
            <a:ext cx="3539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 –r 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/include/opencv4/opencv2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install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ldconfig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clean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完成後出現與右圖結果相同表示安裝成功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3B464A-47BA-41A9-B02D-8546DDFA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945" y="1402198"/>
            <a:ext cx="5424055" cy="29721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F4C2430-2824-4BA3-8D8D-D76538E8E0FF}"/>
              </a:ext>
            </a:extLst>
          </p:cNvPr>
          <p:cNvSpPr/>
          <p:nvPr/>
        </p:nvSpPr>
        <p:spPr>
          <a:xfrm>
            <a:off x="124693" y="1401093"/>
            <a:ext cx="3539836" cy="9403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95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Setup </a:t>
            </a:r>
            <a:r>
              <a:rPr lang="en-US" b="1" dirty="0" err="1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TensorRT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5396CC6-B1C1-455F-9E9C-301D2EAFD3AC}"/>
              </a:ext>
            </a:extLst>
          </p:cNvPr>
          <p:cNvCxnSpPr/>
          <p:nvPr/>
        </p:nvCxnSpPr>
        <p:spPr>
          <a:xfrm>
            <a:off x="311700" y="2306781"/>
            <a:ext cx="852060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91BE78-C218-434D-9382-C6E3ED11AB75}"/>
              </a:ext>
            </a:extLst>
          </p:cNvPr>
          <p:cNvSpPr txBox="1"/>
          <p:nvPr/>
        </p:nvSpPr>
        <p:spPr>
          <a:xfrm>
            <a:off x="311700" y="1221093"/>
            <a:ext cx="84028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後續安裝、啟動都是參照以下網站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jkjung-avt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tensorrt_demos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TensorRT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MODNet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, YOLOv4, YOLOv3, SSD, MTCNN, and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GoogLeNet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 (github.com)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Jetson platform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 desktop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啟動步驟都相同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B97D50-5237-468C-9637-15F1742CDAB8}"/>
              </a:ext>
            </a:extLst>
          </p:cNvPr>
          <p:cNvSpPr txBox="1"/>
          <p:nvPr/>
        </p:nvSpPr>
        <p:spPr>
          <a:xfrm>
            <a:off x="311701" y="2306780"/>
            <a:ext cx="4308791" cy="248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tensorrt_demo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en-US" altLang="zh-TW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https://github.com/jkjung-avt/tensorrt_demos.git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Install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pycuda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tensorrt_demos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/yolo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./install_pycuda.sh</a:t>
            </a:r>
          </a:p>
          <a:p>
            <a:endParaRPr lang="en-US" altLang="zh-TW" sz="10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Install version 1.9.0 of python3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onnx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endParaRPr lang="en-US" altLang="zh-TW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install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onnx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==1.9.0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087E21-FEAD-418D-8DE8-F2AB7C47198E}"/>
              </a:ext>
            </a:extLst>
          </p:cNvPr>
          <p:cNvSpPr/>
          <p:nvPr/>
        </p:nvSpPr>
        <p:spPr>
          <a:xfrm>
            <a:off x="311700" y="2694715"/>
            <a:ext cx="4308791" cy="3441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7AB956-87E3-461D-B7A3-DC9724FAD047}"/>
              </a:ext>
            </a:extLst>
          </p:cNvPr>
          <p:cNvSpPr/>
          <p:nvPr/>
        </p:nvSpPr>
        <p:spPr>
          <a:xfrm>
            <a:off x="311700" y="3477494"/>
            <a:ext cx="4308792" cy="5314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B37C04-8A25-461D-BD32-94770010DB14}"/>
              </a:ext>
            </a:extLst>
          </p:cNvPr>
          <p:cNvSpPr/>
          <p:nvPr/>
        </p:nvSpPr>
        <p:spPr>
          <a:xfrm>
            <a:off x="311700" y="4447604"/>
            <a:ext cx="4308792" cy="3444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C8F9-7DB6-4D86-ADF4-B77FB3F317ED}"/>
              </a:ext>
            </a:extLst>
          </p:cNvPr>
          <p:cNvSpPr/>
          <p:nvPr/>
        </p:nvSpPr>
        <p:spPr>
          <a:xfrm>
            <a:off x="4835237" y="2306780"/>
            <a:ext cx="39970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yolo_layer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</a:t>
            </a: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tensorrt_demos/plugins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Download pre-train models</a:t>
            </a: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tensorrt_demos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/yolo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download_yolo.sh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 yolo_to_onnx.py -m yolov4-416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 onnx_to_tensorrt.py -m yolov4-416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31EE5F-94C5-4BB7-9FA5-C4F97AA7E8D4}"/>
              </a:ext>
            </a:extLst>
          </p:cNvPr>
          <p:cNvSpPr/>
          <p:nvPr/>
        </p:nvSpPr>
        <p:spPr>
          <a:xfrm>
            <a:off x="4835210" y="2694715"/>
            <a:ext cx="3997062" cy="5507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BB581A-7B30-4B56-96B5-F3D050046269}"/>
              </a:ext>
            </a:extLst>
          </p:cNvPr>
          <p:cNvSpPr/>
          <p:nvPr/>
        </p:nvSpPr>
        <p:spPr>
          <a:xfrm>
            <a:off x="4835210" y="3684714"/>
            <a:ext cx="3997062" cy="976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05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 err="1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TensorRT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56A1F9EC-12BB-4E93-84E3-115AF26BC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21" y="1267692"/>
            <a:ext cx="4993379" cy="320414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14C3DF4-1E3E-418E-BBA9-109D6D6825D5}"/>
              </a:ext>
            </a:extLst>
          </p:cNvPr>
          <p:cNvSpPr/>
          <p:nvPr/>
        </p:nvSpPr>
        <p:spPr>
          <a:xfrm>
            <a:off x="3830782" y="1246909"/>
            <a:ext cx="5001518" cy="32281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D16532-7377-489A-82B3-C4B3808ECCA1}"/>
              </a:ext>
            </a:extLst>
          </p:cNvPr>
          <p:cNvSpPr txBox="1"/>
          <p:nvPr/>
        </p:nvSpPr>
        <p:spPr>
          <a:xfrm>
            <a:off x="311700" y="1298689"/>
            <a:ext cx="2954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高效能的深度學習推理平臺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ONNX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Caffe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API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 API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MATLAB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7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F313682-DC7E-42FD-B041-B55A9829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42" y="1017725"/>
            <a:ext cx="6554115" cy="2324424"/>
          </a:xfrm>
          <a:prstGeom prst="rect">
            <a:avLst/>
          </a:prstGeom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 err="1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TensorRT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5E84BC0E-B957-43CE-9D87-97D626729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734" y="3342149"/>
            <a:ext cx="5182323" cy="140037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E8C3F4D-2188-4228-8B02-CF06F528B597}"/>
              </a:ext>
            </a:extLst>
          </p:cNvPr>
          <p:cNvSpPr txBox="1"/>
          <p:nvPr/>
        </p:nvSpPr>
        <p:spPr>
          <a:xfrm>
            <a:off x="1413164" y="3811863"/>
            <a:ext cx="125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79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DFKai-SB"/>
                <a:ea typeface="DFKai-SB"/>
                <a:cs typeface="DFKai-SB"/>
                <a:sym typeface="DFKai-SB"/>
              </a:rPr>
              <a:t>參考資料</a:t>
            </a:r>
            <a:endParaRPr b="1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27874"/>
            <a:ext cx="8520600" cy="3767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[1] </a:t>
            </a:r>
            <a:r>
              <a:rPr lang="en-US" altLang="zh-TW" sz="1400" dirty="0">
                <a:hlinkClick r:id="rId3"/>
              </a:rPr>
              <a:t>Getting Started With Jetson Nano Developer Kit | NVIDIA Developer</a:t>
            </a:r>
            <a:endParaRPr lang="en-US" altLang="zh-TW" sz="1400" dirty="0"/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[2] </a:t>
            </a:r>
            <a:r>
              <a:rPr lang="en-US" altLang="zh-TW" sz="1400" dirty="0">
                <a:hlinkClick r:id="rId4"/>
              </a:rPr>
              <a:t>Install OpenCV 4.5 on Jetson Nano - Q-engineering (qengineering.eu)</a:t>
            </a:r>
            <a:endParaRPr lang="en-US" altLang="zh-TW" sz="14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613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27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79388" lvl="0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</a:t>
            </a:r>
          </a:p>
          <a:p>
            <a:pPr marL="6365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Setup OS</a:t>
            </a:r>
          </a:p>
          <a:p>
            <a:pPr marL="630238" lvl="1" indent="-17303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Install OpenCV</a:t>
            </a:r>
          </a:p>
          <a:p>
            <a:pPr marL="179388" lvl="0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Linux Desktop</a:t>
            </a:r>
          </a:p>
          <a:p>
            <a:pPr marL="6365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Install CUDA / </a:t>
            </a:r>
            <a:r>
              <a:rPr lang="en-US" altLang="zh-TW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Cudnn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6365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Install OpenCV with CUDA</a:t>
            </a:r>
          </a:p>
          <a:p>
            <a:pPr marL="6365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Install </a:t>
            </a:r>
            <a:r>
              <a:rPr lang="en-US" altLang="zh-TW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TensorRT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179388" lvl="0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Setup </a:t>
            </a:r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TensorRT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6365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Outline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630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27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Getting Started With Jetson Nano Developer Kit | NVIDIA Developer</a:t>
            </a:r>
            <a:endParaRPr lang="en-US" altLang="zh-TW" sz="18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使用映像檔安裝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Jetson Nano OS</a:t>
            </a:r>
          </a:p>
          <a:p>
            <a:pPr marL="457200" lvl="2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The Jetson Nano Developer Kit uses a microSD card as a boot device and for main storage</a:t>
            </a:r>
          </a:p>
          <a:p>
            <a:pPr marL="457200" lvl="2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Minimum recommended of microSD card is 32-GB</a:t>
            </a: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Write Image to the microSD Card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Jetson Nano Developer Kit SD Card Image</a:t>
            </a: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Jetson Nano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的映像擋中就包含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CUDA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CUDNN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 </a:t>
            </a:r>
            <a:r>
              <a:rPr lang="en-US" altLang="zh-TW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TensorRT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</a:t>
            </a:r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Nano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342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0016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安裝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Ubuntu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18.04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系統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(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不能使用虛擬機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)</a:t>
            </a: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下載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NVIDIA SDK Manager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完成後再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sdkmanager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官方教學 </a:t>
            </a:r>
            <a:r>
              <a:rPr lang="en-US" altLang="zh-TW" sz="1600" dirty="0">
                <a:hlinkClick r:id="rId4"/>
              </a:rPr>
              <a:t>Install Jetson Software with NVIDIA SDK Manager Documentation</a:t>
            </a:r>
            <a:endParaRPr lang="en-US" altLang="zh-TW" sz="1600" dirty="0"/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 </a:t>
            </a:r>
            <a:r>
              <a:rPr lang="en-US" altLang="zh-TW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sdkmanager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帳號，接著刷機至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TX2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None/>
            </a:pP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7800" lvl="1" indent="-17780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l"/>
              <a:tabLst>
                <a:tab pos="177800" algn="l"/>
              </a:tabLst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TX2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進入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Recovery Mode: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None/>
            </a:pP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POWER BUTTON </a:t>
            </a: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按一下放開</a:t>
            </a:r>
            <a:endParaRPr lang="en-US" altLang="zh-TW" sz="12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None/>
            </a:pP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FORCE RECOVERY</a:t>
            </a: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持續按著三秒以上不放</a:t>
            </a: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(</a:t>
            </a: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三秒後仍然未放開</a:t>
            </a: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)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None/>
            </a:pP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接著按</a:t>
            </a: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RESET BUTTON(FORCE RECOVERY </a:t>
            </a: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與 </a:t>
            </a: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RESET </a:t>
            </a: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一起放開</a:t>
            </a: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)</a:t>
            </a: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Jetson TX2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095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Jetson TX2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D1F2863F-1FDB-4394-B826-73502033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92927"/>
            <a:ext cx="4079948" cy="2685752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020CE529-6230-4876-8BC7-4F4B2BF536B9}"/>
              </a:ext>
            </a:extLst>
          </p:cNvPr>
          <p:cNvSpPr/>
          <p:nvPr/>
        </p:nvSpPr>
        <p:spPr>
          <a:xfrm>
            <a:off x="2736246" y="2855471"/>
            <a:ext cx="1655402" cy="4935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A1B9A62-8E23-461A-AC81-CE6774A2319E}"/>
              </a:ext>
            </a:extLst>
          </p:cNvPr>
          <p:cNvSpPr/>
          <p:nvPr/>
        </p:nvSpPr>
        <p:spPr>
          <a:xfrm>
            <a:off x="2736246" y="2628307"/>
            <a:ext cx="260954" cy="227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A224CBF-5EA1-4FA8-B33B-B29B4061767E}"/>
              </a:ext>
            </a:extLst>
          </p:cNvPr>
          <p:cNvSpPr txBox="1"/>
          <p:nvPr/>
        </p:nvSpPr>
        <p:spPr>
          <a:xfrm>
            <a:off x="2736244" y="2628307"/>
            <a:ext cx="26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1.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394B37F-BB73-4374-983B-B72FDEF3E4CD}"/>
              </a:ext>
            </a:extLst>
          </p:cNvPr>
          <p:cNvSpPr/>
          <p:nvPr/>
        </p:nvSpPr>
        <p:spPr>
          <a:xfrm>
            <a:off x="3342381" y="4485111"/>
            <a:ext cx="1077841" cy="4935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82EA8E-05A3-4815-A7AC-B67B5C9DCC05}"/>
              </a:ext>
            </a:extLst>
          </p:cNvPr>
          <p:cNvSpPr txBox="1"/>
          <p:nvPr/>
        </p:nvSpPr>
        <p:spPr>
          <a:xfrm>
            <a:off x="311700" y="1094509"/>
            <a:ext cx="4079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AutoNum type="arabicPeriod"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TX2 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切為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RECOVERY MODE</a:t>
            </a:r>
          </a:p>
          <a:p>
            <a:pPr marL="179388" indent="-179388"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micro USB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TX2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連線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9388" indent="-179388"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Target Hardware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Jetson TX2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2C18C1B-B17A-4C5E-8C03-922762B87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779" y="2197388"/>
            <a:ext cx="4160386" cy="2817616"/>
          </a:xfrm>
          <a:prstGeom prst="rect">
            <a:avLst/>
          </a:prstGeom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6F8E951-9A82-4762-A78E-7E01430B5F06}"/>
              </a:ext>
            </a:extLst>
          </p:cNvPr>
          <p:cNvSpPr/>
          <p:nvPr/>
        </p:nvSpPr>
        <p:spPr>
          <a:xfrm>
            <a:off x="3342383" y="4240035"/>
            <a:ext cx="260954" cy="227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1E68B3-115F-4C88-B627-83E703937080}"/>
              </a:ext>
            </a:extLst>
          </p:cNvPr>
          <p:cNvSpPr txBox="1"/>
          <p:nvPr/>
        </p:nvSpPr>
        <p:spPr>
          <a:xfrm>
            <a:off x="3342381" y="4240035"/>
            <a:ext cx="26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2.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9FECEC7-42E7-4904-8040-63D57E578E83}"/>
              </a:ext>
            </a:extLst>
          </p:cNvPr>
          <p:cNvSpPr/>
          <p:nvPr/>
        </p:nvSpPr>
        <p:spPr>
          <a:xfrm>
            <a:off x="4803170" y="4544951"/>
            <a:ext cx="2412017" cy="3161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A0D476A-77A8-411A-A2CE-DD74E54EFA2B}"/>
              </a:ext>
            </a:extLst>
          </p:cNvPr>
          <p:cNvSpPr/>
          <p:nvPr/>
        </p:nvSpPr>
        <p:spPr>
          <a:xfrm>
            <a:off x="4803171" y="4317787"/>
            <a:ext cx="260954" cy="227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958424B-0BF2-4CD8-B4FF-E48F3370B45A}"/>
              </a:ext>
            </a:extLst>
          </p:cNvPr>
          <p:cNvSpPr txBox="1"/>
          <p:nvPr/>
        </p:nvSpPr>
        <p:spPr>
          <a:xfrm>
            <a:off x="4803169" y="4317787"/>
            <a:ext cx="26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1.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7AFB5E9-BE0F-4B62-B79F-78484CBFEFED}"/>
              </a:ext>
            </a:extLst>
          </p:cNvPr>
          <p:cNvSpPr/>
          <p:nvPr/>
        </p:nvSpPr>
        <p:spPr>
          <a:xfrm>
            <a:off x="4725353" y="4879475"/>
            <a:ext cx="1811178" cy="1355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2840F4A-1E40-46C8-9D5B-AECAD60FA554}"/>
              </a:ext>
            </a:extLst>
          </p:cNvPr>
          <p:cNvSpPr txBox="1"/>
          <p:nvPr/>
        </p:nvSpPr>
        <p:spPr>
          <a:xfrm>
            <a:off x="4499681" y="4787966"/>
            <a:ext cx="263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6418C36-56B9-4975-A621-67C043CBCF24}"/>
              </a:ext>
            </a:extLst>
          </p:cNvPr>
          <p:cNvSpPr/>
          <p:nvPr/>
        </p:nvSpPr>
        <p:spPr>
          <a:xfrm>
            <a:off x="4520206" y="4802743"/>
            <a:ext cx="210824" cy="2122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73E1755-8DFA-4DB8-BDB4-BF0AC8A30D71}"/>
              </a:ext>
            </a:extLst>
          </p:cNvPr>
          <p:cNvSpPr txBox="1"/>
          <p:nvPr/>
        </p:nvSpPr>
        <p:spPr>
          <a:xfrm>
            <a:off x="4763639" y="1094457"/>
            <a:ext cx="4079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選擇要存放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Jetpack Linux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9388" indent="-179388"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勾選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license agreements</a:t>
            </a:r>
          </a:p>
          <a:p>
            <a:pPr marL="179388" indent="-179388"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Continue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等待下載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7616C39-10B9-435F-B7C3-D0DD4FA40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371" y="2395350"/>
            <a:ext cx="2295202" cy="1014990"/>
          </a:xfrm>
          <a:prstGeom prst="rect">
            <a:avLst/>
          </a:prstGeom>
        </p:spPr>
      </p:pic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020CE529-6230-4876-8BC7-4F4B2BF536B9}"/>
              </a:ext>
            </a:extLst>
          </p:cNvPr>
          <p:cNvSpPr/>
          <p:nvPr/>
        </p:nvSpPr>
        <p:spPr>
          <a:xfrm>
            <a:off x="6816194" y="3181942"/>
            <a:ext cx="499006" cy="167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20CE529-6230-4876-8BC7-4F4B2BF536B9}"/>
              </a:ext>
            </a:extLst>
          </p:cNvPr>
          <p:cNvSpPr/>
          <p:nvPr/>
        </p:nvSpPr>
        <p:spPr>
          <a:xfrm>
            <a:off x="7779326" y="4405780"/>
            <a:ext cx="1052973" cy="4935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8DA7955-F6C2-4618-86F7-833EEE3C6E95}"/>
              </a:ext>
            </a:extLst>
          </p:cNvPr>
          <p:cNvSpPr/>
          <p:nvPr/>
        </p:nvSpPr>
        <p:spPr>
          <a:xfrm>
            <a:off x="7779328" y="4159559"/>
            <a:ext cx="260954" cy="227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47DD85B-DFDB-4252-8256-0495CF4CFEB1}"/>
              </a:ext>
            </a:extLst>
          </p:cNvPr>
          <p:cNvSpPr txBox="1"/>
          <p:nvPr/>
        </p:nvSpPr>
        <p:spPr>
          <a:xfrm>
            <a:off x="7779326" y="4159559"/>
            <a:ext cx="26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3.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Jetson TX2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9567AE64-6B7D-4526-A68C-9D409D345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85" y="1179235"/>
            <a:ext cx="4539315" cy="374259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59BD448-C638-45DF-8B4E-0580136E4C56}"/>
              </a:ext>
            </a:extLst>
          </p:cNvPr>
          <p:cNvSpPr txBox="1"/>
          <p:nvPr/>
        </p:nvSpPr>
        <p:spPr>
          <a:xfrm>
            <a:off x="311700" y="1205711"/>
            <a:ext cx="38377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下載完後接著燒入至</a:t>
            </a:r>
            <a:r>
              <a:rPr lang="en-US" altLang="zh-TW" sz="1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TX2</a:t>
            </a:r>
          </a:p>
          <a:p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9388" indent="-179388">
              <a:buAutoNum type="arabicPeriod"/>
            </a:pP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 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Manual Setup – Jetson TX2</a:t>
            </a:r>
          </a:p>
          <a:p>
            <a:pPr marL="179388" indent="-179388">
              <a:buAutoNum type="arabicPeriod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 Configuration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選擇 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Runtime</a:t>
            </a:r>
          </a:p>
          <a:p>
            <a:pPr marL="179388" indent="-179388"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Flash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開始燒入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</a:t>
            </a:r>
          </a:p>
          <a:p>
            <a:pPr marL="179388" indent="-179388">
              <a:buAutoNum type="arabicPeriod"/>
            </a:pP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燒入成功後會出現與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系統相同的初始設定介面，設定完後就可以開啟系統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CE66CB-8445-4943-B6BD-8FCF2C8C9923}"/>
              </a:ext>
            </a:extLst>
          </p:cNvPr>
          <p:cNvSpPr/>
          <p:nvPr/>
        </p:nvSpPr>
        <p:spPr>
          <a:xfrm>
            <a:off x="5430982" y="2571750"/>
            <a:ext cx="1683327" cy="2639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60D96A-F5ED-4861-95B4-972D15C2B8B1}"/>
              </a:ext>
            </a:extLst>
          </p:cNvPr>
          <p:cNvSpPr/>
          <p:nvPr/>
        </p:nvSpPr>
        <p:spPr>
          <a:xfrm>
            <a:off x="6272646" y="3836977"/>
            <a:ext cx="723900" cy="2016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D4B95ED-7FB6-49D6-91A9-94C3D2501B9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31177" y="1932709"/>
            <a:ext cx="1899805" cy="771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CC04052-AA5D-411D-908D-5FA0A35CE58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43745" y="2237265"/>
            <a:ext cx="2628901" cy="1700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B4DDF92-D084-49D2-9379-34C725A564AB}"/>
              </a:ext>
            </a:extLst>
          </p:cNvPr>
          <p:cNvSpPr/>
          <p:nvPr/>
        </p:nvSpPr>
        <p:spPr>
          <a:xfrm>
            <a:off x="7211289" y="4589768"/>
            <a:ext cx="886693" cy="2454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36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4DCD3F2-AB97-4927-8E4C-5B47818B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18" y="1226126"/>
            <a:ext cx="4522282" cy="3352273"/>
          </a:xfrm>
          <a:prstGeom prst="rect">
            <a:avLst/>
          </a:prstGeom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Jetson TX2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376C1CD-AB81-40A3-B3EB-1ACFF3F6BBC9}"/>
              </a:ext>
            </a:extLst>
          </p:cNvPr>
          <p:cNvSpPr/>
          <p:nvPr/>
        </p:nvSpPr>
        <p:spPr>
          <a:xfrm>
            <a:off x="6047509" y="3463636"/>
            <a:ext cx="1600200" cy="453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78BD3B-DF96-4E39-AD89-261B3B9114E0}"/>
              </a:ext>
            </a:extLst>
          </p:cNvPr>
          <p:cNvSpPr txBox="1"/>
          <p:nvPr/>
        </p:nvSpPr>
        <p:spPr>
          <a:xfrm>
            <a:off x="311700" y="1205711"/>
            <a:ext cx="3837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此步驟必須先設定完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TX2 </a:t>
            </a:r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系統設定</a:t>
            </a:r>
            <a:endParaRPr lang="en-US" altLang="zh-TW" sz="16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成功燒入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接著要安裝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SDK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Components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CUDA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CUDNN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TensorRT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6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Jetson TX2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C6A86924-1165-40AF-9B22-BA7CE1B6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283" y="1067148"/>
            <a:ext cx="5220017" cy="355228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B5C50B0-FEE1-4CC1-9F90-B6523DDF9A42}"/>
              </a:ext>
            </a:extLst>
          </p:cNvPr>
          <p:cNvSpPr txBox="1"/>
          <p:nvPr/>
        </p:nvSpPr>
        <p:spPr>
          <a:xfrm>
            <a:off x="311700" y="1331093"/>
            <a:ext cx="3365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到此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Jetson TX2 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系統安裝就完成了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15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27874"/>
            <a:ext cx="8520600" cy="1443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Nano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與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TX2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安裝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OpenCV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流程都一樣，只需要改其中的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CUDA_ARCH_BIN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Nano =&gt; 5.3	Jetson TX2 =&gt; 6.2</a:t>
            </a:r>
            <a:endParaRPr lang="en-US" altLang="zh-TW" sz="12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AutoNum type="arabicPeriod"/>
            </a:pPr>
            <a:r>
              <a:rPr lang="zh-TW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更新及下載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OpenCV 4.5.5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  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Install OpenCV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3E4148B-409F-4ED1-AE49-988C23AF1703}"/>
              </a:ext>
            </a:extLst>
          </p:cNvPr>
          <p:cNvCxnSpPr/>
          <p:nvPr/>
        </p:nvCxnSpPr>
        <p:spPr>
          <a:xfrm>
            <a:off x="311700" y="1932709"/>
            <a:ext cx="852060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E495AC-3826-4002-B32D-7DC2F3BEE8E1}"/>
              </a:ext>
            </a:extLst>
          </p:cNvPr>
          <p:cNvSpPr txBox="1"/>
          <p:nvPr/>
        </p:nvSpPr>
        <p:spPr>
          <a:xfrm>
            <a:off x="512591" y="2360921"/>
            <a:ext cx="65389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update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upgrade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~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wget -O opencv.zip </a:t>
            </a:r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https://github.com/opencv/opencv/archive/4.5.5.zip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wget -O opencv_contrib.zip </a:t>
            </a:r>
            <a:r>
              <a:rPr lang="pt-BR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https://github.com/opencv/opencv_contrib/archive/4.5.5.zip</a:t>
            </a:r>
            <a:endParaRPr lang="pt-BR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unzip opencv.zip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unzip opencv_contrib.zip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 opencv-4.5.5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 opencv_contrib-4.5.5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opencv_contrib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FDCBBC-68AE-4980-B581-FD7694ABCF98}"/>
              </a:ext>
            </a:extLst>
          </p:cNvPr>
          <p:cNvSpPr/>
          <p:nvPr/>
        </p:nvSpPr>
        <p:spPr>
          <a:xfrm>
            <a:off x="505691" y="2355273"/>
            <a:ext cx="6545870" cy="20366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5987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1224</Words>
  <Application>Microsoft Office PowerPoint</Application>
  <PresentationFormat>如螢幕大小 (16:9)</PresentationFormat>
  <Paragraphs>182</Paragraphs>
  <Slides>17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新細明體</vt:lpstr>
      <vt:lpstr>標楷體</vt:lpstr>
      <vt:lpstr>標楷體</vt:lpstr>
      <vt:lpstr>Arial</vt:lpstr>
      <vt:lpstr>Times New Roman</vt:lpstr>
      <vt:lpstr>Wingdings</vt:lpstr>
      <vt:lpstr>Simple Light</vt:lpstr>
      <vt:lpstr>Jetson OS, OpenCV and TensorRT Installation Guide</vt:lpstr>
      <vt:lpstr>Outline</vt:lpstr>
      <vt:lpstr>Jetson Platform – Jetson Nano</vt:lpstr>
      <vt:lpstr>Jetson Platform – Jetson TX2</vt:lpstr>
      <vt:lpstr>Jetson Platform – Jetson TX2</vt:lpstr>
      <vt:lpstr>Jetson Platform – Jetson TX2</vt:lpstr>
      <vt:lpstr>Jetson Platform – Jetson TX2</vt:lpstr>
      <vt:lpstr>Jetson Platform – Jetson TX2</vt:lpstr>
      <vt:lpstr>Jetson Platform – Install OpenCV</vt:lpstr>
      <vt:lpstr>Jetson Platform – Install OpenCV</vt:lpstr>
      <vt:lpstr>Jetson Platform – Install OpenCV</vt:lpstr>
      <vt:lpstr>Jetson Platform – Install OpenCV</vt:lpstr>
      <vt:lpstr>Jetson Platform – Install OpenCV</vt:lpstr>
      <vt:lpstr>Setup TensorRT</vt:lpstr>
      <vt:lpstr>TensorRT</vt:lpstr>
      <vt:lpstr>TensorRT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AM調變</dc:title>
  <dc:creator>Wade Tsai</dc:creator>
  <cp:lastModifiedBy>Wade Tsai</cp:lastModifiedBy>
  <cp:revision>508</cp:revision>
  <dcterms:modified xsi:type="dcterms:W3CDTF">2022-07-15T03:19:44Z</dcterms:modified>
</cp:coreProperties>
</file>