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90" r:id="rId2"/>
    <p:sldId id="331" r:id="rId3"/>
    <p:sldId id="332" r:id="rId4"/>
    <p:sldId id="335" r:id="rId5"/>
    <p:sldId id="333" r:id="rId6"/>
    <p:sldId id="356" r:id="rId7"/>
    <p:sldId id="338" r:id="rId8"/>
    <p:sldId id="339" r:id="rId9"/>
    <p:sldId id="347" r:id="rId10"/>
    <p:sldId id="340" r:id="rId11"/>
    <p:sldId id="341" r:id="rId12"/>
    <p:sldId id="350" r:id="rId13"/>
    <p:sldId id="352" r:id="rId14"/>
    <p:sldId id="343" r:id="rId15"/>
    <p:sldId id="344" r:id="rId16"/>
    <p:sldId id="345" r:id="rId17"/>
    <p:sldId id="354" r:id="rId18"/>
    <p:sldId id="294" r:id="rId19"/>
    <p:sldId id="29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B701D"/>
    <a:srgbClr val="B9B9B9"/>
    <a:srgbClr val="FFFF65"/>
    <a:srgbClr val="FFFFA3"/>
    <a:srgbClr val="FAF0BE"/>
    <a:srgbClr val="FFFEE5"/>
    <a:srgbClr val="FFFDD1"/>
    <a:srgbClr val="FFFDD0"/>
    <a:srgbClr val="FFF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8" autoAdjust="0"/>
    <p:restoredTop sz="94534" autoAdjust="0"/>
  </p:normalViewPr>
  <p:slideViewPr>
    <p:cSldViewPr snapToGrid="0">
      <p:cViewPr varScale="1">
        <p:scale>
          <a:sx n="82" d="100"/>
          <a:sy n="82" d="100"/>
        </p:scale>
        <p:origin x="9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CD90E-1B07-4F97-92DA-F09E47B8496F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6652F-B0BC-41D8-A0A7-3C5A4EB0D4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44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652F-B0BC-41D8-A0A7-3C5A4EB0D4B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720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652F-B0BC-41D8-A0A7-3C5A4EB0D4B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477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652F-B0BC-41D8-A0A7-3C5A4EB0D4B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61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652F-B0BC-41D8-A0A7-3C5A4EB0D4B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656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652F-B0BC-41D8-A0A7-3C5A4EB0D4B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633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652F-B0BC-41D8-A0A7-3C5A4EB0D4B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380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652F-B0BC-41D8-A0A7-3C5A4EB0D4B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22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A2B51-BD0B-47B2-B8C1-867B52E8F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D78F71-B8DD-46C3-8E63-2142CF115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14FA2B-D04A-4D50-9FC4-691820ED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1A94-EFBD-4CE6-B100-3C147AE7D661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08EA9D-5A51-4375-A077-8FDF8BE3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4DE193-2A7E-4518-B5DD-596038FF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67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FF80D-97C4-4205-BF94-0399E607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ABA88B-C542-406A-B931-40070085C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A23FE8-25C7-456E-A691-7DABF124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CDA6-613E-4937-82C1-307B40F5C749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788C09-C175-4D83-BD60-96E36BBB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400CA4-62E4-43AA-AFC1-DE893D37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28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2E3B3E6-1336-40BE-ACA8-0408E2B49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DF4FDD-F4F5-451B-B3CF-D407767DB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3308FC-4DAA-464E-8FB5-8E06674D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8EA2-BDBC-4903-8318-F9375AEC7D6B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E00B46-84BC-4C88-BDD7-5BF39F2E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BB6659-5E50-4710-A463-347C6216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9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7450B-699A-4C53-9202-16D2BBE2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109E14-24C4-46E4-958B-36261F351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2546B8-5900-443F-86F6-A21E6F1F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E093-5AA8-4FAB-A7FA-046F42D67817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3934CA-121A-4A1E-BC9F-97F2AFC0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B1963B-2178-4D4F-9B3F-521CF4ED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29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5F40B-7A33-4734-9312-B9491D8F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AE4F47-2334-4587-B6DE-D732AC747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EB896A-0C38-41FC-ABC1-F57F1A70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D5ED-967F-4EB6-B89F-7BE896B13B9C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3FE4A6-45C2-400F-A0D8-76A11E3C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BE9A12-E372-42A9-90C0-9BE1129C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97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4003E-8BEC-4346-8AF1-34A2051D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3B9B02-76F9-408F-86B4-F3EBE1EBD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54D298-9F7F-445D-AB81-82939F54D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1FE38A-F8EB-47E6-AC73-AB87986C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F222-C93C-481D-A9AB-46044A7E544B}" type="datetime1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804A61-6BE2-4BE7-A54E-9734C350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044432-8F6A-4CF7-AE75-79842729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1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22C25-5C45-46CB-A220-80A125F7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219E1D-D0C4-4BD2-960F-40A003B64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C83061-6355-436E-AAF1-CA3FF846E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10407AF-B698-4248-9F6D-B2D80E06B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8D885B-9397-4C59-9F69-E160089BD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70A9FE-7194-4CD4-BD1E-618900CE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C971-58CE-4016-8E13-E0C35F2811C2}" type="datetime1">
              <a:rPr lang="ru-RU" smtClean="0"/>
              <a:t>12.06.2023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20297F4-E669-43A5-B561-D96B9C1E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E49B0E9-6D71-4316-96AD-4A15AF10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96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190B0-5A66-4273-924D-B22C6E03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F9A41C-C45D-42C6-8C56-D060DB41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BEC7-A9C6-47DD-A8C1-7AFF097D0950}" type="datetime1">
              <a:rPr lang="ru-RU" smtClean="0"/>
              <a:t>12.06.2023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0E30CC-3A63-43DE-AB26-71CD0813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691DA7-A12D-403B-94AF-735E9357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93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A5C7BA-4396-4C16-B95B-B096288B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6978-85C7-4943-A292-CA94BF21CD1D}" type="datetime1">
              <a:rPr lang="ru-RU" smtClean="0"/>
              <a:t>12.06.2023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E8C7CD-47C9-40C9-A9EA-D6637377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3E209A-A76A-4A0D-A5FC-529FE758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EEA2F117-C79D-4FA3-AE50-51EEA4E4A7B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24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F6FD2-6A61-4D49-9EA9-49EBF8EF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042492-A20E-425D-88BB-846132AB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7E54EF-2297-48F2-B36F-A5AE47F5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CB6C78-072F-4AD5-BAFF-E5E6328A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D3CA-31BA-44B5-8D01-E0AECFE2C14A}" type="datetime1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6534D5-77AA-41E7-9E32-1E9F74F9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E18902-733A-4A15-800A-ACC51EB3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91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57A29-70B5-44CC-BF6A-49848B15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BB9641-8F41-4A91-9DD3-E7EC5249A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ABEE4D-37A4-44F9-9977-D18D44FC8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E3661D-84F2-4148-934D-842B58D7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CE35-0762-4A6C-A515-32D750D2D3CE}" type="datetime1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03CCA4-06DF-4D24-8215-D12E2F26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348A53-6181-4D59-8EF3-FE359255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29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3D961-03ED-44A9-86BF-ADF3D59B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F61130-9DF5-477B-A2EF-17F67F0B2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1A32-688D-42DC-B838-A8223D134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0DF64-3612-4393-8C50-DF43E9737345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7719D-D70A-4924-9247-DF08A7AFC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99D1B4-55BA-4A2B-84B6-534A8C6C8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F117-C79D-4FA3-AE50-51EEA4E4A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00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EBC8ED-4A69-47BE-AA22-D524E8755B04}"/>
              </a:ext>
            </a:extLst>
          </p:cNvPr>
          <p:cNvSpPr txBox="1"/>
          <p:nvPr/>
        </p:nvSpPr>
        <p:spPr>
          <a:xfrm>
            <a:off x="323272" y="541708"/>
            <a:ext cx="11536219" cy="6332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НАЦИОНАЛЬНЫЙ ИССЛЕДОВАТЕЛЬСКИЙ УНИВЕРСИТЕТ </a:t>
            </a:r>
            <a:endParaRPr lang="ru-RU" sz="1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«ВШЭ»</a:t>
            </a:r>
            <a:endParaRPr lang="ru-RU" sz="1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Московский институт электроники и математики им. А. Н. Тихонова</a:t>
            </a:r>
            <a:r>
              <a:rPr lang="ru-RU" sz="11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  <a:endParaRPr lang="en-US" sz="11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en-US" sz="1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697480" algn="r">
              <a:spcAft>
                <a:spcPts val="0"/>
              </a:spcAft>
            </a:pPr>
            <a:r>
              <a:rPr lang="ru-RU" sz="11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ru-RU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Направление подготовки магистратуры </a:t>
            </a:r>
          </a:p>
          <a:p>
            <a:pPr marL="2697480" algn="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«Системный анализ и математические технологии»</a:t>
            </a:r>
            <a:endParaRPr lang="ru-RU" sz="1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697480" algn="just">
              <a:spcAft>
                <a:spcPts val="0"/>
              </a:spcAft>
            </a:pPr>
            <a:r>
              <a:rPr lang="ru-RU" sz="11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  <a:endParaRPr lang="en-US" sz="11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697480" algn="just"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indent="17272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ВКР</a:t>
            </a:r>
            <a:endParaRPr lang="ru-RU" sz="1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Тема: Проектирование информационно-управляющей системы с использованием машинного обучения и технологий искусственного интеллекта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72720" algn="ctr"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  </a:t>
            </a:r>
            <a:endParaRPr lang="ru-RU" sz="1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indent="172720" algn="ctr"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indent="172720" algn="ctr"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371600" indent="571500" algn="just">
              <a:spcAft>
                <a:spcPts val="0"/>
              </a:spcAft>
            </a:pPr>
            <a:endParaRPr lang="ru-RU" sz="105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371600" indent="571500" algn="just">
              <a:spcAft>
                <a:spcPts val="0"/>
              </a:spcAft>
            </a:pPr>
            <a:endParaRPr lang="ru-RU" sz="105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371600" indent="571500" algn="just">
              <a:spcAft>
                <a:spcPts val="0"/>
              </a:spcAft>
            </a:pPr>
            <a:endParaRPr lang="ru-RU" sz="105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371600" indent="571500" algn="just">
              <a:spcAft>
                <a:spcPts val="0"/>
              </a:spcAft>
            </a:pPr>
            <a:endParaRPr lang="ru-RU" sz="105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371600" indent="571500" algn="just">
              <a:spcAft>
                <a:spcPts val="0"/>
              </a:spcAft>
            </a:pPr>
            <a:endParaRPr lang="ru-RU" sz="105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371600" indent="571500" algn="just">
              <a:spcAft>
                <a:spcPts val="0"/>
              </a:spcAft>
            </a:pPr>
            <a:endParaRPr lang="ru-RU" sz="105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371600" indent="571500" algn="just">
              <a:spcAft>
                <a:spcPts val="0"/>
              </a:spcAft>
            </a:pPr>
            <a:endParaRPr lang="ru-RU" sz="105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371600" indent="571500" algn="just">
              <a:spcAft>
                <a:spcPts val="0"/>
              </a:spcAft>
            </a:pPr>
            <a:r>
              <a:rPr lang="ru-RU" sz="105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					</a:t>
            </a:r>
            <a:endParaRPr lang="ru-RU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943100" algn="just">
              <a:spcAft>
                <a:spcPts val="0"/>
              </a:spcAft>
            </a:pPr>
            <a:r>
              <a:rPr lang="ru-RU" sz="105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					</a:t>
            </a:r>
            <a:endParaRPr lang="ru-RU" sz="1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14300"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Москва 2023 г.</a:t>
            </a:r>
            <a:endParaRPr lang="ru-RU" sz="1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НИУ ВШЭ › События">
            <a:extLst>
              <a:ext uri="{FF2B5EF4-FFF2-40B4-BE49-F238E27FC236}">
                <a16:creationId xmlns:a16="http://schemas.microsoft.com/office/drawing/2014/main" id="{660F08ED-CFB6-4492-BB96-347B05B0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6401" y="541708"/>
            <a:ext cx="3491346" cy="174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34542" y="5019869"/>
            <a:ext cx="3324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МСМТ212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Тер-Мкртичан Ашот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Рубенович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272" y="5019869"/>
            <a:ext cx="3401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профессор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 Владимирович Белов</a:t>
            </a:r>
          </a:p>
        </p:txBody>
      </p:sp>
    </p:spTree>
    <p:extLst>
      <p:ext uri="{BB962C8B-B14F-4D97-AF65-F5344CB8AC3E}">
        <p14:creationId xmlns:p14="http://schemas.microsoft.com/office/powerpoint/2010/main" val="581382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360000"/>
            <a:ext cx="3028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2"/>
                </a:solidFill>
                <a:latin typeface="Constantia" panose="02030602050306030303" pitchFamily="18" charset="0"/>
              </a:rPr>
              <a:t>Случайный лес</a:t>
            </a:r>
          </a:p>
        </p:txBody>
      </p:sp>
      <p:cxnSp>
        <p:nvCxnSpPr>
          <p:cNvPr id="3" name="Прямая соединительная линия 2">
            <a:extLst/>
          </p:cNvPr>
          <p:cNvCxnSpPr>
            <a:cxnSpLocks/>
          </p:cNvCxnSpPr>
          <p:nvPr/>
        </p:nvCxnSpPr>
        <p:spPr>
          <a:xfrm>
            <a:off x="621367" y="944775"/>
            <a:ext cx="28199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27844" y="540000"/>
            <a:ext cx="268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nstantia" panose="02030602050306030303" pitchFamily="18" charset="0"/>
              </a:rPr>
              <a:t>Обычный </a:t>
            </a:r>
            <a:r>
              <a:rPr lang="ru-RU" sz="2400" dirty="0" err="1">
                <a:latin typeface="Constantia" panose="02030602050306030303" pitchFamily="18" charset="0"/>
              </a:rPr>
              <a:t>датасет</a:t>
            </a:r>
            <a:endParaRPr lang="ru-RU" sz="2400" dirty="0">
              <a:latin typeface="Constantia" panose="02030602050306030303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512000"/>
            <a:ext cx="10942427" cy="4212000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87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0000" y="540000"/>
            <a:ext cx="1836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tantia" panose="02030602050306030303" pitchFamily="18" charset="0"/>
              </a:rPr>
              <a:t>PCA</a:t>
            </a:r>
            <a:r>
              <a:rPr lang="ru-RU" sz="2400" dirty="0">
                <a:latin typeface="Constantia" panose="02030602050306030303" pitchFamily="18" charset="0"/>
              </a:rPr>
              <a:t> </a:t>
            </a:r>
            <a:r>
              <a:rPr lang="ru-RU" sz="2400" dirty="0" err="1">
                <a:latin typeface="Constantia" panose="02030602050306030303" pitchFamily="18" charset="0"/>
              </a:rPr>
              <a:t>датасет</a:t>
            </a:r>
            <a:endParaRPr lang="ru-RU" sz="2400" dirty="0">
              <a:latin typeface="Constantia" panose="02030602050306030303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512000"/>
            <a:ext cx="10942427" cy="421200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981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85752"/>
              </p:ext>
            </p:extLst>
          </p:nvPr>
        </p:nvGraphicFramePr>
        <p:xfrm>
          <a:off x="720000" y="1368000"/>
          <a:ext cx="10697499" cy="356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9084">
                  <a:extLst>
                    <a:ext uri="{9D8B030D-6E8A-4147-A177-3AD203B41FA5}">
                      <a16:colId xmlns:a16="http://schemas.microsoft.com/office/drawing/2014/main" val="4219758030"/>
                    </a:ext>
                  </a:extLst>
                </a:gridCol>
                <a:gridCol w="1504335">
                  <a:extLst>
                    <a:ext uri="{9D8B030D-6E8A-4147-A177-3AD203B41FA5}">
                      <a16:colId xmlns:a16="http://schemas.microsoft.com/office/drawing/2014/main" val="3167611530"/>
                    </a:ext>
                  </a:extLst>
                </a:gridCol>
                <a:gridCol w="2920181">
                  <a:extLst>
                    <a:ext uri="{9D8B030D-6E8A-4147-A177-3AD203B41FA5}">
                      <a16:colId xmlns:a16="http://schemas.microsoft.com/office/drawing/2014/main" val="3906670443"/>
                    </a:ext>
                  </a:extLst>
                </a:gridCol>
                <a:gridCol w="1887794">
                  <a:extLst>
                    <a:ext uri="{9D8B030D-6E8A-4147-A177-3AD203B41FA5}">
                      <a16:colId xmlns:a16="http://schemas.microsoft.com/office/drawing/2014/main" val="1407501535"/>
                    </a:ext>
                  </a:extLst>
                </a:gridCol>
                <a:gridCol w="2896105">
                  <a:extLst>
                    <a:ext uri="{9D8B030D-6E8A-4147-A177-3AD203B41FA5}">
                      <a16:colId xmlns:a16="http://schemas.microsoft.com/office/drawing/2014/main" val="148483929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Глубина дерева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Обычный </a:t>
                      </a:r>
                      <a:r>
                        <a:rPr lang="ru-RU" sz="24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датасет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PCA</a:t>
                      </a:r>
                      <a:r>
                        <a:rPr lang="en-US" sz="24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ru-RU" sz="2400" baseline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датасет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79849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Точность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Время выполнения (</a:t>
                      </a:r>
                      <a:r>
                        <a:rPr lang="ru-RU" sz="24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мс</a:t>
                      </a:r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Точность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Время выполнения (с)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1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333 </a:t>
                      </a:r>
                      <a:endParaRPr lang="ru-RU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3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0.9220</a:t>
                      </a:r>
                      <a:endParaRPr lang="ru-RU" sz="2400" b="0" i="0" u="non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456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76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0.9336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509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9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4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887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19716" y="540000"/>
            <a:ext cx="351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nstantia" panose="02030602050306030303" pitchFamily="18" charset="0"/>
              </a:rPr>
              <a:t>Сравнительная таблица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204391" y="4007184"/>
            <a:ext cx="4419600" cy="463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623991" y="4470672"/>
            <a:ext cx="4793508" cy="463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3071" y="5300495"/>
            <a:ext cx="8631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Среднее время выполнения для обычного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датасета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~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456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мс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Среднее время выполнения для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PCA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датасета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~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2.5 с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880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984"/>
              </p:ext>
            </p:extLst>
          </p:nvPr>
        </p:nvGraphicFramePr>
        <p:xfrm>
          <a:off x="720000" y="1620000"/>
          <a:ext cx="10697499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9084">
                  <a:extLst>
                    <a:ext uri="{9D8B030D-6E8A-4147-A177-3AD203B41FA5}">
                      <a16:colId xmlns:a16="http://schemas.microsoft.com/office/drawing/2014/main" val="4219758030"/>
                    </a:ext>
                  </a:extLst>
                </a:gridCol>
                <a:gridCol w="1504335">
                  <a:extLst>
                    <a:ext uri="{9D8B030D-6E8A-4147-A177-3AD203B41FA5}">
                      <a16:colId xmlns:a16="http://schemas.microsoft.com/office/drawing/2014/main" val="3167611530"/>
                    </a:ext>
                  </a:extLst>
                </a:gridCol>
                <a:gridCol w="2920181">
                  <a:extLst>
                    <a:ext uri="{9D8B030D-6E8A-4147-A177-3AD203B41FA5}">
                      <a16:colId xmlns:a16="http://schemas.microsoft.com/office/drawing/2014/main" val="3906670443"/>
                    </a:ext>
                  </a:extLst>
                </a:gridCol>
                <a:gridCol w="1887794">
                  <a:extLst>
                    <a:ext uri="{9D8B030D-6E8A-4147-A177-3AD203B41FA5}">
                      <a16:colId xmlns:a16="http://schemas.microsoft.com/office/drawing/2014/main" val="1407501535"/>
                    </a:ext>
                  </a:extLst>
                </a:gridCol>
                <a:gridCol w="2896105">
                  <a:extLst>
                    <a:ext uri="{9D8B030D-6E8A-4147-A177-3AD203B41FA5}">
                      <a16:colId xmlns:a16="http://schemas.microsoft.com/office/drawing/2014/main" val="148483929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Ядро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Обычный </a:t>
                      </a:r>
                      <a:r>
                        <a:rPr lang="ru-RU" sz="24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датасет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PCA</a:t>
                      </a:r>
                      <a:r>
                        <a:rPr lang="en-US" sz="24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ru-RU" sz="2400" baseline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датасет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79849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Точность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Время выполнения (с)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Точность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Время выполнения (с)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1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linear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0.9216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2.38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0.9216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1.66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3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poly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0.9340</a:t>
                      </a:r>
                      <a:endParaRPr lang="ru-RU" sz="2400" b="0" i="0" u="non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1.91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0.9340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1.53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76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rbf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0.9340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2.00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0.9340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1.50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9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sigmoid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0.9336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2.17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0.9336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0.92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4256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19716" y="540000"/>
            <a:ext cx="351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nstantia" panose="02030602050306030303" pitchFamily="18" charset="0"/>
              </a:rPr>
              <a:t>Сравнительная таблица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08898" y="3362984"/>
            <a:ext cx="4417454" cy="445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0000" y="360000"/>
            <a:ext cx="4886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2"/>
                </a:solidFill>
                <a:latin typeface="Constantia" panose="02030602050306030303" pitchFamily="18" charset="0"/>
              </a:rPr>
              <a:t>Метод опорных векторов</a:t>
            </a:r>
          </a:p>
        </p:txBody>
      </p:sp>
      <p:cxnSp>
        <p:nvCxnSpPr>
          <p:cNvPr id="13" name="Прямая соединительная линия 12">
            <a:extLst/>
          </p:cNvPr>
          <p:cNvCxnSpPr>
            <a:cxnSpLocks/>
          </p:cNvCxnSpPr>
          <p:nvPr/>
        </p:nvCxnSpPr>
        <p:spPr>
          <a:xfrm>
            <a:off x="621367" y="944775"/>
            <a:ext cx="46683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6626352" y="4265472"/>
            <a:ext cx="4791147" cy="463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0524" y="5173007"/>
            <a:ext cx="8576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Среднее время выполнения для обычного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датасета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~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2.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с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Среднее время выполнения для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PCA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датасета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~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1.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с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67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360000"/>
            <a:ext cx="3123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2"/>
                </a:solidFill>
                <a:latin typeface="Constantia" panose="02030602050306030303" pitchFamily="18" charset="0"/>
              </a:rPr>
              <a:t>Наивный Байес</a:t>
            </a:r>
          </a:p>
        </p:txBody>
      </p:sp>
      <p:cxnSp>
        <p:nvCxnSpPr>
          <p:cNvPr id="3" name="Прямая соединительная линия 2">
            <a:extLst/>
          </p:cNvPr>
          <p:cNvCxnSpPr>
            <a:cxnSpLocks/>
          </p:cNvCxnSpPr>
          <p:nvPr/>
        </p:nvCxnSpPr>
        <p:spPr>
          <a:xfrm>
            <a:off x="621367" y="944775"/>
            <a:ext cx="29182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79594"/>
              </p:ext>
            </p:extLst>
          </p:nvPr>
        </p:nvGraphicFramePr>
        <p:xfrm>
          <a:off x="720000" y="1620000"/>
          <a:ext cx="10697499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91052">
                  <a:extLst>
                    <a:ext uri="{9D8B030D-6E8A-4147-A177-3AD203B41FA5}">
                      <a16:colId xmlns:a16="http://schemas.microsoft.com/office/drawing/2014/main" val="4219758030"/>
                    </a:ext>
                  </a:extLst>
                </a:gridCol>
                <a:gridCol w="1504709">
                  <a:extLst>
                    <a:ext uri="{9D8B030D-6E8A-4147-A177-3AD203B41FA5}">
                      <a16:colId xmlns:a16="http://schemas.microsoft.com/office/drawing/2014/main" val="3167611530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3906670443"/>
                    </a:ext>
                  </a:extLst>
                </a:gridCol>
                <a:gridCol w="1840374">
                  <a:extLst>
                    <a:ext uri="{9D8B030D-6E8A-4147-A177-3AD203B41FA5}">
                      <a16:colId xmlns:a16="http://schemas.microsoft.com/office/drawing/2014/main" val="1407501535"/>
                    </a:ext>
                  </a:extLst>
                </a:gridCol>
                <a:gridCol w="2381151">
                  <a:extLst>
                    <a:ext uri="{9D8B030D-6E8A-4147-A177-3AD203B41FA5}">
                      <a16:colId xmlns:a16="http://schemas.microsoft.com/office/drawing/2014/main" val="148483929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Метод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Обычный </a:t>
                      </a:r>
                      <a:r>
                        <a:rPr lang="ru-RU" sz="24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датасет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PCA</a:t>
                      </a:r>
                      <a:r>
                        <a:rPr lang="en-US" sz="24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ru-RU" sz="2400" baseline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датасет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79849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Точность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Время выполнения</a:t>
                      </a:r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(</a:t>
                      </a:r>
                      <a:r>
                        <a:rPr lang="ru-RU" sz="24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мс</a:t>
                      </a:r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Точность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Время выполнения (</a:t>
                      </a:r>
                      <a:r>
                        <a:rPr lang="ru-RU" sz="24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мс</a:t>
                      </a:r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1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Бернулли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3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Дополняющий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76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Гауссовский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9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Полиномиальный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425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19716" y="540000"/>
            <a:ext cx="351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nstantia" panose="02030602050306030303" pitchFamily="18" charset="0"/>
              </a:rPr>
              <a:t>Сравнительная таблица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05022" y="5297556"/>
            <a:ext cx="8727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Среднее время выполнения для обычного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датасета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~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99,9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мс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Среднее время выполнения для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PCA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датасета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~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58,35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мс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406749" y="4649712"/>
            <a:ext cx="3791611" cy="445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198360" y="3261360"/>
            <a:ext cx="4219139" cy="463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059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360000"/>
            <a:ext cx="1071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onstantia" panose="02030602050306030303" pitchFamily="18" charset="0"/>
              </a:rPr>
              <a:t>KNN</a:t>
            </a:r>
            <a:endParaRPr lang="ru-RU" sz="3200" dirty="0">
              <a:solidFill>
                <a:schemeClr val="accent2"/>
              </a:solidFill>
              <a:latin typeface="Constantia" panose="02030602050306030303" pitchFamily="18" charset="0"/>
            </a:endParaRPr>
          </a:p>
        </p:txBody>
      </p:sp>
      <p:cxnSp>
        <p:nvCxnSpPr>
          <p:cNvPr id="3" name="Прямая соединительная линия 2">
            <a:extLst/>
          </p:cNvPr>
          <p:cNvCxnSpPr>
            <a:cxnSpLocks/>
          </p:cNvCxnSpPr>
          <p:nvPr/>
        </p:nvCxnSpPr>
        <p:spPr>
          <a:xfrm>
            <a:off x="621367" y="944775"/>
            <a:ext cx="8829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27844" y="540000"/>
            <a:ext cx="268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nstantia" panose="02030602050306030303" pitchFamily="18" charset="0"/>
              </a:rPr>
              <a:t>Обычный </a:t>
            </a:r>
            <a:r>
              <a:rPr lang="ru-RU" sz="2400" dirty="0" err="1">
                <a:latin typeface="Constantia" panose="02030602050306030303" pitchFamily="18" charset="0"/>
              </a:rPr>
              <a:t>датасет</a:t>
            </a:r>
            <a:endParaRPr lang="ru-RU" sz="2400" dirty="0">
              <a:latin typeface="Constantia" panose="02030602050306030303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51" y="1030042"/>
            <a:ext cx="10058400" cy="5377958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6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0000" y="540000"/>
            <a:ext cx="1836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tantia" panose="02030602050306030303" pitchFamily="18" charset="0"/>
              </a:rPr>
              <a:t>PCA</a:t>
            </a:r>
            <a:r>
              <a:rPr lang="ru-RU" sz="2400" dirty="0">
                <a:latin typeface="Constantia" panose="02030602050306030303" pitchFamily="18" charset="0"/>
              </a:rPr>
              <a:t> </a:t>
            </a:r>
            <a:r>
              <a:rPr lang="ru-RU" sz="2400" dirty="0" err="1">
                <a:latin typeface="Constantia" panose="02030602050306030303" pitchFamily="18" charset="0"/>
              </a:rPr>
              <a:t>датасет</a:t>
            </a:r>
            <a:endParaRPr lang="ru-RU" sz="2400" dirty="0">
              <a:latin typeface="Constantia" panose="02030602050306030303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51" y="1030042"/>
            <a:ext cx="10058400" cy="5377958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71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815507"/>
              </p:ext>
            </p:extLst>
          </p:nvPr>
        </p:nvGraphicFramePr>
        <p:xfrm>
          <a:off x="719998" y="1980000"/>
          <a:ext cx="10697499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080">
                  <a:extLst>
                    <a:ext uri="{9D8B030D-6E8A-4147-A177-3AD203B41FA5}">
                      <a16:colId xmlns:a16="http://schemas.microsoft.com/office/drawing/2014/main" val="421975803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167611530"/>
                    </a:ext>
                  </a:extLst>
                </a:gridCol>
                <a:gridCol w="3535680">
                  <a:extLst>
                    <a:ext uri="{9D8B030D-6E8A-4147-A177-3AD203B41FA5}">
                      <a16:colId xmlns:a16="http://schemas.microsoft.com/office/drawing/2014/main" val="3906670443"/>
                    </a:ext>
                  </a:extLst>
                </a:gridCol>
                <a:gridCol w="1717040">
                  <a:extLst>
                    <a:ext uri="{9D8B030D-6E8A-4147-A177-3AD203B41FA5}">
                      <a16:colId xmlns:a16="http://schemas.microsoft.com/office/drawing/2014/main" val="1407501535"/>
                    </a:ext>
                  </a:extLst>
                </a:gridCol>
                <a:gridCol w="3553659">
                  <a:extLst>
                    <a:ext uri="{9D8B030D-6E8A-4147-A177-3AD203B41FA5}">
                      <a16:colId xmlns:a16="http://schemas.microsoft.com/office/drawing/2014/main" val="148483929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Обычный </a:t>
                      </a:r>
                      <a:r>
                        <a:rPr lang="ru-RU" sz="24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датасет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PCA</a:t>
                      </a:r>
                      <a:r>
                        <a:rPr lang="en-US" sz="24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ru-RU" sz="2400" baseline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датасет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79849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Точность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Время выполнения (</a:t>
                      </a:r>
                      <a:r>
                        <a:rPr lang="ru-RU" sz="24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мс</a:t>
                      </a:r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Точность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Время выполнения (</a:t>
                      </a:r>
                      <a:r>
                        <a:rPr lang="ru-RU" sz="24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мс</a:t>
                      </a:r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1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517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0.9092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245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3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0.93</a:t>
                      </a:r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</a:t>
                      </a:r>
                      <a:endParaRPr lang="ru-RU" sz="2400" b="0" i="0" u="non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527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0.93</a:t>
                      </a:r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253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76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628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0.934</a:t>
                      </a:r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212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9944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19716" y="540000"/>
            <a:ext cx="351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nstantia" panose="02030602050306030303" pitchFamily="18" charset="0"/>
              </a:rPr>
              <a:t>Сравнительная таблица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50863" y="3803904"/>
            <a:ext cx="5266634" cy="462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6841" y="4828836"/>
            <a:ext cx="8843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Среднее время выполнения для обычного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датасета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~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557,3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мс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Среднее время выполнения для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PCA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датасета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~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236,7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мс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53160" y="3357880"/>
            <a:ext cx="4997703" cy="44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887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7AC39-7CFA-4068-91E9-99FBF5A77A5A}"/>
              </a:ext>
            </a:extLst>
          </p:cNvPr>
          <p:cNvSpPr txBox="1"/>
          <p:nvPr/>
        </p:nvSpPr>
        <p:spPr>
          <a:xfrm>
            <a:off x="540000" y="360000"/>
            <a:ext cx="37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2"/>
                </a:solidFill>
                <a:latin typeface="Constantia" panose="02030602050306030303" pitchFamily="18" charset="0"/>
              </a:rPr>
              <a:t>Результаты работы: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D691B48-2E49-43DA-B433-3C655B664CE2}"/>
              </a:ext>
            </a:extLst>
          </p:cNvPr>
          <p:cNvCxnSpPr>
            <a:cxnSpLocks/>
          </p:cNvCxnSpPr>
          <p:nvPr/>
        </p:nvCxnSpPr>
        <p:spPr>
          <a:xfrm>
            <a:off x="653393" y="944775"/>
            <a:ext cx="35452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E28B02-BFED-4EBE-8452-64BE3C1911BE}"/>
              </a:ext>
            </a:extLst>
          </p:cNvPr>
          <p:cNvSpPr txBox="1"/>
          <p:nvPr/>
        </p:nvSpPr>
        <p:spPr>
          <a:xfrm>
            <a:off x="653393" y="1356830"/>
            <a:ext cx="110102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Разработан опросный лист для проведения экспресс-анализа предприятия с целью его последующей классификации;</a:t>
            </a:r>
          </a:p>
          <a:p>
            <a:pPr marL="514350" indent="-514350" algn="just">
              <a:buAutoNum type="arabicPeriod"/>
            </a:pP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buAutoNum type="arabicPeriod"/>
            </a:pP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Разработаны типовые решения по проектированию ИУС для различных классов предприятий;</a:t>
            </a:r>
          </a:p>
          <a:p>
            <a:pPr marL="514350" indent="-514350" algn="just">
              <a:buAutoNum type="arabicPeriod"/>
            </a:pP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buAutoNum type="arabicPeriod"/>
            </a:pP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Проведён компьютерный эксперимент с целью выбора наиболее эффективного метода классификации;</a:t>
            </a:r>
          </a:p>
          <a:p>
            <a:pPr marL="514350" indent="-514350" algn="just">
              <a:buAutoNum type="arabicPeriod"/>
            </a:pP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buAutoNum type="arabicPeriod"/>
            </a:pP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Проведён сравнительный комплексный анализ полученных результатов.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555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7B77ED-64D9-44E3-BD83-313CB7EA26FB}"/>
              </a:ext>
            </a:extLst>
          </p:cNvPr>
          <p:cNvSpPr txBox="1"/>
          <p:nvPr/>
        </p:nvSpPr>
        <p:spPr>
          <a:xfrm>
            <a:off x="540000" y="360000"/>
            <a:ext cx="1762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2"/>
                </a:solidFill>
                <a:latin typeface="Constantia" panose="02030602050306030303" pitchFamily="18" charset="0"/>
              </a:rPr>
              <a:t>Выводы</a:t>
            </a:r>
            <a:r>
              <a:rPr lang="en-US" sz="3200" dirty="0">
                <a:solidFill>
                  <a:schemeClr val="accent2"/>
                </a:solidFill>
                <a:latin typeface="Constantia" panose="02030602050306030303" pitchFamily="18" charset="0"/>
              </a:rPr>
              <a:t>:</a:t>
            </a:r>
            <a:endParaRPr lang="ru-RU" sz="3200" dirty="0">
              <a:solidFill>
                <a:schemeClr val="accent2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16947-B361-4627-A6BD-0E286C49BBFF}"/>
              </a:ext>
            </a:extLst>
          </p:cNvPr>
          <p:cNvSpPr txBox="1"/>
          <p:nvPr/>
        </p:nvSpPr>
        <p:spPr>
          <a:xfrm>
            <a:off x="1336176" y="2386895"/>
            <a:ext cx="9519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Наиболее эффективным оказался полиномиальный метод Наивного Байесовского классификатора, позволивший добиться точности 0.934 за 67.5 </a:t>
            </a:r>
            <a:r>
              <a:rPr lang="ru-RU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мс</a:t>
            </a: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 при использовании обычного </a:t>
            </a:r>
            <a:r>
              <a:rPr lang="ru-RU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датасета</a:t>
            </a: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26FC593-AAE0-440D-B6CA-D70BDF4DC1C8}"/>
              </a:ext>
            </a:extLst>
          </p:cNvPr>
          <p:cNvCxnSpPr>
            <a:cxnSpLocks/>
          </p:cNvCxnSpPr>
          <p:nvPr/>
        </p:nvCxnSpPr>
        <p:spPr>
          <a:xfrm>
            <a:off x="870178" y="3891131"/>
            <a:ext cx="759275" cy="759275"/>
          </a:xfrm>
          <a:prstGeom prst="line">
            <a:avLst/>
          </a:prstGeom>
          <a:ln w="28575">
            <a:solidFill>
              <a:srgbClr val="EB70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F6765CBD-74F5-4C71-ADFA-864FA121FE94}"/>
              </a:ext>
            </a:extLst>
          </p:cNvPr>
          <p:cNvCxnSpPr>
            <a:cxnSpLocks/>
          </p:cNvCxnSpPr>
          <p:nvPr/>
        </p:nvCxnSpPr>
        <p:spPr>
          <a:xfrm>
            <a:off x="10599682" y="1939266"/>
            <a:ext cx="759275" cy="759275"/>
          </a:xfrm>
          <a:prstGeom prst="line">
            <a:avLst/>
          </a:prstGeom>
          <a:ln w="28575">
            <a:solidFill>
              <a:srgbClr val="EB70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387987E-375B-0EA6-78E2-4CA7C48796E3}"/>
              </a:ext>
            </a:extLst>
          </p:cNvPr>
          <p:cNvCxnSpPr/>
          <p:nvPr/>
        </p:nvCxnSpPr>
        <p:spPr>
          <a:xfrm>
            <a:off x="1188018" y="3897325"/>
            <a:ext cx="441435" cy="4414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70638DC9-C9B4-748F-8FB7-92074B1A6205}"/>
              </a:ext>
            </a:extLst>
          </p:cNvPr>
          <p:cNvCxnSpPr/>
          <p:nvPr/>
        </p:nvCxnSpPr>
        <p:spPr>
          <a:xfrm>
            <a:off x="10599682" y="2250912"/>
            <a:ext cx="441435" cy="4414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pPr/>
              <a:t>19</a:t>
            </a:fld>
            <a:endParaRPr lang="ru-RU" dirty="0"/>
          </a:p>
        </p:txBody>
      </p:sp>
      <p:cxnSp>
        <p:nvCxnSpPr>
          <p:cNvPr id="14" name="Прямая соединительная линия 13">
            <a:extLst/>
          </p:cNvPr>
          <p:cNvCxnSpPr>
            <a:cxnSpLocks/>
          </p:cNvCxnSpPr>
          <p:nvPr/>
        </p:nvCxnSpPr>
        <p:spPr>
          <a:xfrm>
            <a:off x="643233" y="888895"/>
            <a:ext cx="15310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97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/>
          </p:cNvPr>
          <p:cNvSpPr txBox="1"/>
          <p:nvPr/>
        </p:nvSpPr>
        <p:spPr>
          <a:xfrm>
            <a:off x="540000" y="360000"/>
            <a:ext cx="26922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accent2"/>
                </a:solidFill>
                <a:latin typeface="Constantia" panose="02030602050306030303" pitchFamily="18" charset="0"/>
              </a:rPr>
              <a:t>Цель работы: </a:t>
            </a:r>
            <a:endParaRPr lang="ru-RU" sz="3200" dirty="0">
              <a:latin typeface="Constantia" panose="0203060205030603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7306" y="2676606"/>
            <a:ext cx="97318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Разработка методики выбора типовых решений при проектировании информационно-управляющей системы предприятия.</a:t>
            </a:r>
          </a:p>
        </p:txBody>
      </p:sp>
      <p:cxnSp>
        <p:nvCxnSpPr>
          <p:cNvPr id="12" name="Прямая соединительная линия 11">
            <a:extLst/>
          </p:cNvPr>
          <p:cNvCxnSpPr>
            <a:cxnSpLocks/>
          </p:cNvCxnSpPr>
          <p:nvPr/>
        </p:nvCxnSpPr>
        <p:spPr>
          <a:xfrm>
            <a:off x="631306" y="944775"/>
            <a:ext cx="24299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/>
          </p:cNvPr>
          <p:cNvCxnSpPr/>
          <p:nvPr/>
        </p:nvCxnSpPr>
        <p:spPr>
          <a:xfrm>
            <a:off x="955306" y="3886586"/>
            <a:ext cx="324000" cy="324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/>
          </p:cNvPr>
          <p:cNvCxnSpPr>
            <a:cxnSpLocks/>
          </p:cNvCxnSpPr>
          <p:nvPr/>
        </p:nvCxnSpPr>
        <p:spPr>
          <a:xfrm>
            <a:off x="631306" y="3886586"/>
            <a:ext cx="648000" cy="648000"/>
          </a:xfrm>
          <a:prstGeom prst="line">
            <a:avLst/>
          </a:prstGeom>
          <a:ln w="28575">
            <a:solidFill>
              <a:srgbClr val="EB70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/>
          </p:cNvPr>
          <p:cNvCxnSpPr/>
          <p:nvPr/>
        </p:nvCxnSpPr>
        <p:spPr>
          <a:xfrm>
            <a:off x="10600721" y="2595606"/>
            <a:ext cx="324000" cy="324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/>
          </p:cNvPr>
          <p:cNvCxnSpPr>
            <a:cxnSpLocks/>
          </p:cNvCxnSpPr>
          <p:nvPr/>
        </p:nvCxnSpPr>
        <p:spPr>
          <a:xfrm>
            <a:off x="10600721" y="2271606"/>
            <a:ext cx="648000" cy="648000"/>
          </a:xfrm>
          <a:prstGeom prst="line">
            <a:avLst/>
          </a:prstGeom>
          <a:ln w="28575">
            <a:solidFill>
              <a:srgbClr val="EB70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648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0000" y="1342220"/>
            <a:ext cx="112680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Проанализировать современное состояние проблемы проектирования информационно-управляющих систем (ИУС) для предприятий и организаций;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Разработать опросный лист для проведения экспресс-анализа предприятия с целью последующей классификации предприятий;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Сформировать технические требования к системе классификации предприятий;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Проанализировать данные опросов и предобработать их для последующего глубокого анализа;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Провести компьютерный эксперимент с целью выбора наиболее эффективного метода классификации;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Провести сравнительный анализ полученных результатов;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Разработать набор типовых решений для проектирования информационно-управляющих систем для различных классов предприятий.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000" y="360000"/>
            <a:ext cx="304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2"/>
                </a:solidFill>
                <a:latin typeface="Constantia" panose="02030602050306030303" pitchFamily="18" charset="0"/>
              </a:rPr>
              <a:t>Задачи работы:</a:t>
            </a:r>
          </a:p>
        </p:txBody>
      </p:sp>
      <p:cxnSp>
        <p:nvCxnSpPr>
          <p:cNvPr id="5" name="Прямая соединительная линия 4">
            <a:extLst/>
          </p:cNvPr>
          <p:cNvCxnSpPr>
            <a:cxnSpLocks/>
          </p:cNvCxnSpPr>
          <p:nvPr/>
        </p:nvCxnSpPr>
        <p:spPr>
          <a:xfrm>
            <a:off x="621367" y="944775"/>
            <a:ext cx="28374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10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360000"/>
            <a:ext cx="1502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2"/>
                </a:solidFill>
                <a:latin typeface="Constantia" panose="02030602050306030303" pitchFamily="18" charset="0"/>
              </a:rPr>
              <a:t>Анкета</a:t>
            </a:r>
          </a:p>
        </p:txBody>
      </p:sp>
      <p:cxnSp>
        <p:nvCxnSpPr>
          <p:cNvPr id="3" name="Прямая соединительная линия 2">
            <a:extLst/>
          </p:cNvPr>
          <p:cNvCxnSpPr>
            <a:cxnSpLocks/>
          </p:cNvCxnSpPr>
          <p:nvPr/>
        </p:nvCxnSpPr>
        <p:spPr>
          <a:xfrm>
            <a:off x="621367" y="944775"/>
            <a:ext cx="13254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063416"/>
              </p:ext>
            </p:extLst>
          </p:nvPr>
        </p:nvGraphicFramePr>
        <p:xfrm>
          <a:off x="540000" y="1362240"/>
          <a:ext cx="8584337" cy="469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9557">
                  <a:extLst>
                    <a:ext uri="{9D8B030D-6E8A-4147-A177-3AD203B41FA5}">
                      <a16:colId xmlns:a16="http://schemas.microsoft.com/office/drawing/2014/main" val="3470825141"/>
                    </a:ext>
                  </a:extLst>
                </a:gridCol>
                <a:gridCol w="1644179">
                  <a:extLst>
                    <a:ext uri="{9D8B030D-6E8A-4147-A177-3AD203B41FA5}">
                      <a16:colId xmlns:a16="http://schemas.microsoft.com/office/drawing/2014/main" val="1131753513"/>
                    </a:ext>
                  </a:extLst>
                </a:gridCol>
                <a:gridCol w="1716867">
                  <a:extLst>
                    <a:ext uri="{9D8B030D-6E8A-4147-A177-3AD203B41FA5}">
                      <a16:colId xmlns:a16="http://schemas.microsoft.com/office/drawing/2014/main" val="409960251"/>
                    </a:ext>
                  </a:extLst>
                </a:gridCol>
                <a:gridCol w="1716867">
                  <a:extLst>
                    <a:ext uri="{9D8B030D-6E8A-4147-A177-3AD203B41FA5}">
                      <a16:colId xmlns:a16="http://schemas.microsoft.com/office/drawing/2014/main" val="3804627632"/>
                    </a:ext>
                  </a:extLst>
                </a:gridCol>
                <a:gridCol w="1716867">
                  <a:extLst>
                    <a:ext uri="{9D8B030D-6E8A-4147-A177-3AD203B41FA5}">
                      <a16:colId xmlns:a16="http://schemas.microsoft.com/office/drawing/2014/main" val="230447927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Какая отрасль работы Вашего предприятия?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2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</a:t>
                      </a:r>
                      <a:endParaRPr lang="ru-RU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Торговля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Производство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Образование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Энергетика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300093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Что является основным направлением</a:t>
                      </a:r>
                      <a:r>
                        <a:rPr lang="ru-RU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деятельность вашего предприятия?</a:t>
                      </a:r>
                      <a:endParaRPr lang="ru-RU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Производство товаров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Предоставление услуг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Розничная торговля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Инвестиции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Консалтинг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6200313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48303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Какие требования к аппаратному</a:t>
                      </a:r>
                      <a:r>
                        <a:rPr lang="ru-RU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обеспечению Вы предъявляете?</a:t>
                      </a:r>
                      <a:endParaRPr lang="ru-RU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1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Высокая производительность</a:t>
                      </a:r>
                      <a:r>
                        <a:rPr lang="ru-RU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сервера</a:t>
                      </a:r>
                      <a:endParaRPr lang="ru-RU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Большое количество оперативной памяти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Большой объём жёсткого диска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Высокоскоростное подключение к интернету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Надёжность</a:t>
                      </a:r>
                      <a:r>
                        <a:rPr lang="ru-RU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и отказоустойчивость оборудования</a:t>
                      </a:r>
                      <a:endParaRPr lang="ru-RU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453593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Какие требования к</a:t>
                      </a:r>
                      <a:r>
                        <a:rPr lang="ru-RU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управлению данными Вы предъявляете?</a:t>
                      </a:r>
                      <a:endParaRPr lang="ru-RU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029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Хранение</a:t>
                      </a:r>
                      <a:r>
                        <a:rPr lang="ru-RU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данных</a:t>
                      </a:r>
                      <a:endParaRPr lang="ru-RU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Обработка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Анали</a:t>
                      </a:r>
                      <a:r>
                        <a:rPr lang="ru-RU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з данных</a:t>
                      </a:r>
                      <a:endParaRPr lang="ru-RU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Архивирование</a:t>
                      </a:r>
                      <a:r>
                        <a:rPr lang="ru-RU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данных</a:t>
                      </a:r>
                      <a:endParaRPr lang="ru-RU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Уничтожение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91986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62188" y="3201368"/>
            <a:ext cx="2615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45 вопросов</a:t>
            </a:r>
          </a:p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18 – с несколькими вариантами ответов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23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360000"/>
            <a:ext cx="5225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2"/>
                </a:solidFill>
                <a:latin typeface="Constantia" panose="02030602050306030303" pitchFamily="18" charset="0"/>
              </a:rPr>
              <a:t>Пример типового решения</a:t>
            </a:r>
          </a:p>
        </p:txBody>
      </p:sp>
      <p:cxnSp>
        <p:nvCxnSpPr>
          <p:cNvPr id="3" name="Прямая соединительная линия 2">
            <a:extLst/>
          </p:cNvPr>
          <p:cNvCxnSpPr>
            <a:cxnSpLocks/>
          </p:cNvCxnSpPr>
          <p:nvPr/>
        </p:nvCxnSpPr>
        <p:spPr>
          <a:xfrm>
            <a:off x="621367" y="944775"/>
            <a:ext cx="49928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65" y="1237588"/>
            <a:ext cx="8069517" cy="409332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169624" y="56237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kern="0" dirty="0">
                <a:latin typeface="Cambria" panose="02040503050406030204" pitchFamily="18" charset="0"/>
                <a:ea typeface="Cambria" panose="02040503050406030204" pitchFamily="18" charset="0"/>
              </a:rPr>
              <a:t>Рис. 1.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Техническая архитектура системы автоматизации складского комплекса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12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56" y="0"/>
            <a:ext cx="6865761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360000"/>
            <a:ext cx="4201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2"/>
                </a:solidFill>
                <a:latin typeface="Constantia" panose="02030602050306030303" pitchFamily="18" charset="0"/>
              </a:rPr>
              <a:t>Матрица корреляции</a:t>
            </a:r>
          </a:p>
        </p:txBody>
      </p:sp>
      <p:cxnSp>
        <p:nvCxnSpPr>
          <p:cNvPr id="5" name="Прямая соединительная линия 4">
            <a:extLst/>
          </p:cNvPr>
          <p:cNvCxnSpPr>
            <a:cxnSpLocks/>
          </p:cNvCxnSpPr>
          <p:nvPr/>
        </p:nvCxnSpPr>
        <p:spPr>
          <a:xfrm>
            <a:off x="621367" y="944775"/>
            <a:ext cx="39801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820714" y="2297303"/>
                <a:ext cx="2605264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14" y="2297303"/>
                <a:ext cx="2605264" cy="91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621367" y="3444235"/>
            <a:ext cx="30039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Cambria" panose="02040503050406030204" pitchFamily="18" charset="0"/>
                <a:ea typeface="Cambria" panose="02040503050406030204" pitchFamily="18" charset="0"/>
              </a:rPr>
              <a:t>где </a:t>
            </a:r>
            <a:r>
              <a:rPr lang="en-US" sz="1600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ru-RU" sz="16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ru-RU" sz="1600" dirty="0">
                <a:latin typeface="Cambria" panose="02040503050406030204" pitchFamily="18" charset="0"/>
                <a:ea typeface="Cambria" panose="02040503050406030204" pitchFamily="18" charset="0"/>
              </a:rPr>
              <a:t> – получено из критерия 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Cambria" panose="02040503050406030204" pitchFamily="18" charset="0"/>
                <a:ea typeface="Cambria" panose="02040503050406030204" pitchFamily="18" charset="0"/>
              </a:rPr>
              <a:t>согласия Пирсона;</a:t>
            </a:r>
          </a:p>
          <a:p>
            <a:pPr>
              <a:lnSpc>
                <a:spcPct val="150000"/>
              </a:lnSpc>
            </a:pPr>
            <a:r>
              <a:rPr lang="en-US" sz="16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ru-RU" sz="1600" dirty="0">
                <a:latin typeface="Cambria" panose="02040503050406030204" pitchFamily="18" charset="0"/>
                <a:ea typeface="Cambria" panose="02040503050406030204" pitchFamily="18" charset="0"/>
              </a:rPr>
              <a:t> – общее количество данных;</a:t>
            </a:r>
          </a:p>
          <a:p>
            <a:pPr>
              <a:lnSpc>
                <a:spcPct val="150000"/>
              </a:lnSpc>
            </a:pPr>
            <a:r>
              <a:rPr lang="en-US" sz="1600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1600" dirty="0">
                <a:latin typeface="Cambria" panose="02040503050406030204" pitchFamily="18" charset="0"/>
                <a:ea typeface="Cambria" panose="02040503050406030204" pitchFamily="18" charset="0"/>
              </a:rPr>
              <a:t>– количество переменных;</a:t>
            </a:r>
          </a:p>
          <a:p>
            <a:pPr>
              <a:lnSpc>
                <a:spcPct val="150000"/>
              </a:lnSpc>
            </a:pPr>
            <a:r>
              <a:rPr lang="en-US" sz="1600" i="1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1600" dirty="0">
                <a:latin typeface="Cambria" panose="02040503050406030204" pitchFamily="18" charset="0"/>
                <a:ea typeface="Cambria" panose="02040503050406030204" pitchFamily="18" charset="0"/>
              </a:rPr>
              <a:t>– количество строк.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29887" y="1663143"/>
            <a:ext cx="1386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kern="0" dirty="0" err="1">
                <a:latin typeface="Cambria" panose="02040503050406030204" pitchFamily="18" charset="0"/>
                <a:ea typeface="Cambria" panose="02040503050406030204" pitchFamily="18" charset="0"/>
              </a:rPr>
              <a:t>Cramér's</a:t>
            </a:r>
            <a:r>
              <a:rPr lang="ru-RU" sz="2000" kern="0" dirty="0">
                <a:latin typeface="Cambria" panose="02040503050406030204" pitchFamily="18" charset="0"/>
                <a:ea typeface="Cambria" panose="02040503050406030204" pitchFamily="18" charset="0"/>
              </a:rPr>
              <a:t> V</a:t>
            </a:r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6598920" y="153625"/>
            <a:ext cx="299086" cy="377190"/>
          </a:xfrm>
          <a:prstGeom prst="rect">
            <a:avLst/>
          </a:prstGeom>
          <a:noFill/>
          <a:ln w="19050"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9910571" y="900004"/>
            <a:ext cx="293372" cy="363601"/>
          </a:xfrm>
          <a:prstGeom prst="rect">
            <a:avLst/>
          </a:prstGeom>
          <a:noFill/>
          <a:ln w="19050"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7800340" y="1640795"/>
            <a:ext cx="301626" cy="377190"/>
          </a:xfrm>
          <a:prstGeom prst="rect">
            <a:avLst/>
          </a:prstGeom>
          <a:noFill/>
          <a:ln w="19050"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9011284" y="1263605"/>
            <a:ext cx="293372" cy="377190"/>
          </a:xfrm>
          <a:prstGeom prst="rect">
            <a:avLst/>
          </a:prstGeom>
          <a:noFill/>
          <a:ln w="19050"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9608229" y="1263605"/>
            <a:ext cx="293372" cy="377190"/>
          </a:xfrm>
          <a:prstGeom prst="rect">
            <a:avLst/>
          </a:prstGeom>
          <a:noFill/>
          <a:ln w="19050"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0809858" y="1268005"/>
            <a:ext cx="300102" cy="377190"/>
          </a:xfrm>
          <a:prstGeom prst="rect">
            <a:avLst/>
          </a:prstGeom>
          <a:noFill/>
          <a:ln w="19050"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10203943" y="2017985"/>
            <a:ext cx="303573" cy="377190"/>
          </a:xfrm>
          <a:prstGeom prst="rect">
            <a:avLst/>
          </a:prstGeom>
          <a:noFill/>
          <a:ln w="19050"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10509885" y="2391955"/>
            <a:ext cx="293372" cy="377190"/>
          </a:xfrm>
          <a:prstGeom prst="rect">
            <a:avLst/>
          </a:prstGeom>
          <a:noFill/>
          <a:ln w="19050"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8404623" y="900213"/>
            <a:ext cx="295350" cy="37804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10203943" y="1651164"/>
            <a:ext cx="303573" cy="35198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9304656" y="900004"/>
            <a:ext cx="302342" cy="36360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9606998" y="3137535"/>
            <a:ext cx="303573" cy="37147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9606997" y="3509010"/>
            <a:ext cx="303573" cy="37528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41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000" y="360000"/>
            <a:ext cx="3295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2"/>
                </a:solidFill>
                <a:latin typeface="Constantia" panose="02030602050306030303" pitchFamily="18" charset="0"/>
              </a:rPr>
              <a:t>Дерево решений</a:t>
            </a:r>
          </a:p>
        </p:txBody>
      </p:sp>
      <p:cxnSp>
        <p:nvCxnSpPr>
          <p:cNvPr id="6" name="Прямая соединительная линия 5">
            <a:extLst/>
          </p:cNvPr>
          <p:cNvCxnSpPr>
            <a:cxnSpLocks/>
          </p:cNvCxnSpPr>
          <p:nvPr/>
        </p:nvCxnSpPr>
        <p:spPr>
          <a:xfrm>
            <a:off x="621367" y="944775"/>
            <a:ext cx="30853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27844" y="540000"/>
            <a:ext cx="268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nstantia" panose="02030602050306030303" pitchFamily="18" charset="0"/>
              </a:rPr>
              <a:t>Обычный </a:t>
            </a:r>
            <a:r>
              <a:rPr lang="ru-RU" sz="2400" dirty="0" err="1">
                <a:latin typeface="Constantia" panose="02030602050306030303" pitchFamily="18" charset="0"/>
              </a:rPr>
              <a:t>датасет</a:t>
            </a:r>
            <a:endParaRPr lang="ru-RU" sz="2400" dirty="0">
              <a:latin typeface="Constantia" panose="02030602050306030303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512000"/>
            <a:ext cx="10863451" cy="4212000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25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0000" y="540000"/>
            <a:ext cx="1836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tantia" panose="02030602050306030303" pitchFamily="18" charset="0"/>
              </a:rPr>
              <a:t>PCA</a:t>
            </a:r>
            <a:r>
              <a:rPr lang="ru-RU" sz="2400" dirty="0">
                <a:latin typeface="Constantia" panose="02030602050306030303" pitchFamily="18" charset="0"/>
              </a:rPr>
              <a:t> </a:t>
            </a:r>
            <a:r>
              <a:rPr lang="ru-RU" sz="2400" dirty="0" err="1">
                <a:latin typeface="Constantia" panose="02030602050306030303" pitchFamily="18" charset="0"/>
              </a:rPr>
              <a:t>датасет</a:t>
            </a:r>
            <a:endParaRPr lang="ru-RU" sz="2400" dirty="0">
              <a:latin typeface="Constantia" panose="02030602050306030303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512000"/>
            <a:ext cx="10863451" cy="421200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04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6269"/>
              </p:ext>
            </p:extLst>
          </p:nvPr>
        </p:nvGraphicFramePr>
        <p:xfrm>
          <a:off x="720000" y="1080000"/>
          <a:ext cx="10697499" cy="448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9084">
                  <a:extLst>
                    <a:ext uri="{9D8B030D-6E8A-4147-A177-3AD203B41FA5}">
                      <a16:colId xmlns:a16="http://schemas.microsoft.com/office/drawing/2014/main" val="4219758030"/>
                    </a:ext>
                  </a:extLst>
                </a:gridCol>
                <a:gridCol w="1504335">
                  <a:extLst>
                    <a:ext uri="{9D8B030D-6E8A-4147-A177-3AD203B41FA5}">
                      <a16:colId xmlns:a16="http://schemas.microsoft.com/office/drawing/2014/main" val="3167611530"/>
                    </a:ext>
                  </a:extLst>
                </a:gridCol>
                <a:gridCol w="2920181">
                  <a:extLst>
                    <a:ext uri="{9D8B030D-6E8A-4147-A177-3AD203B41FA5}">
                      <a16:colId xmlns:a16="http://schemas.microsoft.com/office/drawing/2014/main" val="3906670443"/>
                    </a:ext>
                  </a:extLst>
                </a:gridCol>
                <a:gridCol w="1887794">
                  <a:extLst>
                    <a:ext uri="{9D8B030D-6E8A-4147-A177-3AD203B41FA5}">
                      <a16:colId xmlns:a16="http://schemas.microsoft.com/office/drawing/2014/main" val="1407501535"/>
                    </a:ext>
                  </a:extLst>
                </a:gridCol>
                <a:gridCol w="2896105">
                  <a:extLst>
                    <a:ext uri="{9D8B030D-6E8A-4147-A177-3AD203B41FA5}">
                      <a16:colId xmlns:a16="http://schemas.microsoft.com/office/drawing/2014/main" val="148483929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Глубина дерева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Обычный </a:t>
                      </a:r>
                      <a:r>
                        <a:rPr lang="ru-RU" sz="24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датасет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PCA</a:t>
                      </a:r>
                      <a:r>
                        <a:rPr lang="en-US" sz="24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ru-RU" sz="2400" baseline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датасет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79849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Точность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Время выполнения (</a:t>
                      </a:r>
                      <a:r>
                        <a:rPr lang="ru-RU" sz="24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мс</a:t>
                      </a:r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Точность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Время выполнения (</a:t>
                      </a:r>
                      <a:r>
                        <a:rPr lang="ru-RU" sz="24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мс</a:t>
                      </a:r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1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67</a:t>
                      </a:r>
                      <a:r>
                        <a:rPr lang="ru-RU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307</a:t>
                      </a:r>
                      <a:endParaRPr lang="ru-RU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3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0" u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68.3</a:t>
                      </a:r>
                      <a:endParaRPr lang="ru-RU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429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76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83.4</a:t>
                      </a:r>
                      <a:endParaRPr lang="ru-RU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443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9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105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501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4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102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694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88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114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818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9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121</a:t>
                      </a:r>
                      <a:endParaRPr lang="ru-RU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886</a:t>
                      </a:r>
                      <a:endParaRPr lang="ru-RU" sz="2400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4239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19716" y="540000"/>
            <a:ext cx="3516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tantia" panose="02030602050306030303" pitchFamily="18" charset="0"/>
              </a:rPr>
              <a:t>Сравнительная таблица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206753" y="5097072"/>
            <a:ext cx="4419600" cy="463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626353" y="3268014"/>
            <a:ext cx="4791146" cy="463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2564" y="5611219"/>
            <a:ext cx="8752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Среднее время выполнения для обычного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датасета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~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94,4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мс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Среднее время выполнения для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PCA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датасета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~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582,6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мс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F117-C79D-4FA3-AE50-51EEA4E4A7B7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5013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677</Words>
  <Application>Microsoft Office PowerPoint</Application>
  <PresentationFormat>Широкоэкранный</PresentationFormat>
  <Paragraphs>289</Paragraphs>
  <Slides>19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Cambria Math</vt:lpstr>
      <vt:lpstr>Constantia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Ашот Тер-Мкртичан</dc:creator>
  <cp:lastModifiedBy>Ашот Тер-Мкртичан</cp:lastModifiedBy>
  <cp:revision>204</cp:revision>
  <dcterms:created xsi:type="dcterms:W3CDTF">2021-05-25T01:54:10Z</dcterms:created>
  <dcterms:modified xsi:type="dcterms:W3CDTF">2023-06-12T18:30:32Z</dcterms:modified>
</cp:coreProperties>
</file>