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hare Isaac" userId="e94a52105852c8e3" providerId="LiveId" clId="{CAF51A06-E4BB-4B40-BCCA-B1F6B78C486C}"/>
    <pc:docChg chg="custSel addSld modSld">
      <pc:chgData name="Wadhare Isaac" userId="e94a52105852c8e3" providerId="LiveId" clId="{CAF51A06-E4BB-4B40-BCCA-B1F6B78C486C}" dt="2025-07-23T19:00:28.469" v="27" actId="14100"/>
      <pc:docMkLst>
        <pc:docMk/>
      </pc:docMkLst>
      <pc:sldChg chg="addSp delSp modSp new mod">
        <pc:chgData name="Wadhare Isaac" userId="e94a52105852c8e3" providerId="LiveId" clId="{CAF51A06-E4BB-4B40-BCCA-B1F6B78C486C}" dt="2025-07-23T18:59:08.601" v="17" actId="113"/>
        <pc:sldMkLst>
          <pc:docMk/>
          <pc:sldMk cId="98171490" sldId="268"/>
        </pc:sldMkLst>
        <pc:spChg chg="mod">
          <ac:chgData name="Wadhare Isaac" userId="e94a52105852c8e3" providerId="LiveId" clId="{CAF51A06-E4BB-4B40-BCCA-B1F6B78C486C}" dt="2025-07-23T18:57:38.837" v="2"/>
          <ac:spMkLst>
            <pc:docMk/>
            <pc:sldMk cId="98171490" sldId="268"/>
            <ac:spMk id="2" creationId="{6050A295-C5A0-9356-F84C-D6A7BECA0C77}"/>
          </ac:spMkLst>
        </pc:spChg>
        <pc:spChg chg="del">
          <ac:chgData name="Wadhare Isaac" userId="e94a52105852c8e3" providerId="LiveId" clId="{CAF51A06-E4BB-4B40-BCCA-B1F6B78C486C}" dt="2025-07-23T18:57:22.305" v="1"/>
          <ac:spMkLst>
            <pc:docMk/>
            <pc:sldMk cId="98171490" sldId="268"/>
            <ac:spMk id="3" creationId="{499C2D83-5584-92EE-B461-285D302A487E}"/>
          </ac:spMkLst>
        </pc:spChg>
        <pc:spChg chg="add mod">
          <ac:chgData name="Wadhare Isaac" userId="e94a52105852c8e3" providerId="LiveId" clId="{CAF51A06-E4BB-4B40-BCCA-B1F6B78C486C}" dt="2025-07-23T18:59:08.601" v="17" actId="113"/>
          <ac:spMkLst>
            <pc:docMk/>
            <pc:sldMk cId="98171490" sldId="268"/>
            <ac:spMk id="4" creationId="{19AEB282-CFE4-2F59-5E55-87CBDFCD514F}"/>
          </ac:spMkLst>
        </pc:spChg>
      </pc:sldChg>
      <pc:sldChg chg="addSp delSp modSp new mod">
        <pc:chgData name="Wadhare Isaac" userId="e94a52105852c8e3" providerId="LiveId" clId="{CAF51A06-E4BB-4B40-BCCA-B1F6B78C486C}" dt="2025-07-23T19:00:28.469" v="27" actId="14100"/>
        <pc:sldMkLst>
          <pc:docMk/>
          <pc:sldMk cId="1621274177" sldId="269"/>
        </pc:sldMkLst>
        <pc:spChg chg="del">
          <ac:chgData name="Wadhare Isaac" userId="e94a52105852c8e3" providerId="LiveId" clId="{CAF51A06-E4BB-4B40-BCCA-B1F6B78C486C}" dt="2025-07-23T19:00:17.982" v="24" actId="21"/>
          <ac:spMkLst>
            <pc:docMk/>
            <pc:sldMk cId="1621274177" sldId="269"/>
            <ac:spMk id="2" creationId="{CD02FF52-78D8-9E41-3F2E-B1E2A54C0B94}"/>
          </ac:spMkLst>
        </pc:spChg>
        <pc:spChg chg="del">
          <ac:chgData name="Wadhare Isaac" userId="e94a52105852c8e3" providerId="LiveId" clId="{CAF51A06-E4BB-4B40-BCCA-B1F6B78C486C}" dt="2025-07-23T18:59:50.540" v="19" actId="22"/>
          <ac:spMkLst>
            <pc:docMk/>
            <pc:sldMk cId="1621274177" sldId="269"/>
            <ac:spMk id="3" creationId="{B1823D5E-CEFC-F37E-C86F-656EC60D2E1A}"/>
          </ac:spMkLst>
        </pc:spChg>
        <pc:picChg chg="add mod ord">
          <ac:chgData name="Wadhare Isaac" userId="e94a52105852c8e3" providerId="LiveId" clId="{CAF51A06-E4BB-4B40-BCCA-B1F6B78C486C}" dt="2025-07-23T19:00:28.469" v="27" actId="14100"/>
          <ac:picMkLst>
            <pc:docMk/>
            <pc:sldMk cId="1621274177" sldId="269"/>
            <ac:picMk id="5" creationId="{1F099CEE-9055-C7AF-0F02-84C2BEC036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569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4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32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5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Final Project Presentation - </a:t>
            </a:r>
            <a:r>
              <a:rPr dirty="0" err="1"/>
              <a:t>SyriaTel</a:t>
            </a:r>
            <a:r>
              <a:rPr dirty="0"/>
              <a:t> Telecom</a:t>
            </a:r>
            <a:endParaRPr lang="en-US" dirty="0"/>
          </a:p>
          <a:p>
            <a:r>
              <a:rPr lang="en-US" dirty="0"/>
              <a:t>Wadhare Isaac</a:t>
            </a:r>
          </a:p>
          <a:p>
            <a:r>
              <a:rPr lang="en-US" dirty="0"/>
              <a:t>JULY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99CEE-9055-C7AF-0F02-84C2BEC03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881" y="575353"/>
            <a:ext cx="6777519" cy="5568593"/>
          </a:xfrm>
        </p:spPr>
      </p:pic>
    </p:spTree>
    <p:extLst>
      <p:ext uri="{BB962C8B-B14F-4D97-AF65-F5344CB8AC3E}">
        <p14:creationId xmlns:p14="http://schemas.microsoft.com/office/powerpoint/2010/main" val="162127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Offer better value for high-usage customers.</a:t>
            </a:r>
          </a:p>
          <a:p>
            <a:r>
              <a:rPr sz="1800"/>
              <a:t>- Monitor frequent service callers for dissatisfaction.</a:t>
            </a:r>
          </a:p>
          <a:p>
            <a:r>
              <a:rPr sz="1800"/>
              <a:t>- Review pricing for international plans.</a:t>
            </a:r>
          </a:p>
          <a:p>
            <a:r>
              <a:rPr sz="1800"/>
              <a:t>- Provide onboarding support to new users.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Only tabular data used; call/text content not analyzed.</a:t>
            </a:r>
          </a:p>
          <a:p>
            <a:r>
              <a:rPr sz="1800"/>
              <a:t>- Assumes data is accurate and complete.</a:t>
            </a:r>
          </a:p>
          <a:p>
            <a:r>
              <a:rPr sz="1800"/>
              <a:t>- Churn may be influenced by external factors not in dataset.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Implement churn alerts system.</a:t>
            </a:r>
          </a:p>
          <a:p>
            <a:r>
              <a:rPr sz="1800"/>
              <a:t>- Test personalized retention offers.</a:t>
            </a:r>
          </a:p>
          <a:p>
            <a:r>
              <a:rPr sz="1800"/>
              <a:t>- Collect feedback from churned customers.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800"/>
              <a:t>Stakeholder: SyriaTel Telecom</a:t>
            </a:r>
          </a:p>
          <a:p>
            <a:endParaRPr sz="1800"/>
          </a:p>
          <a:p>
            <a:r>
              <a:rPr sz="1800"/>
              <a:t>Business Problem:</a:t>
            </a:r>
          </a:p>
          <a:p>
            <a:r>
              <a:rPr sz="1800"/>
              <a:t>SyriaTel is experiencing customer churn, resulting in revenue loss.</a:t>
            </a:r>
          </a:p>
          <a:p>
            <a:endParaRPr sz="1800"/>
          </a:p>
          <a:p>
            <a:r>
              <a:rPr sz="1800"/>
              <a:t>Goal:</a:t>
            </a:r>
          </a:p>
          <a:p>
            <a:r>
              <a:rPr sz="1800"/>
              <a:t>Build a classification model to predict churn and retain at-risk customers.</a:t>
            </a:r>
          </a:p>
          <a:p>
            <a:endParaRPr sz="1800"/>
          </a:p>
          <a:p>
            <a:r>
              <a:rPr sz="1800"/>
              <a:t>Target Variable: Churn (Yes/No)</a:t>
            </a:r>
          </a:p>
          <a:p>
            <a:r>
              <a:rPr sz="1800"/>
              <a:t>Success Metric: Recall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dataset contains customer usage data, service plans, and churn labels.</a:t>
            </a:r>
          </a:p>
          <a:p>
            <a:r>
              <a:rPr sz="1800"/>
              <a:t>Key Features:</a:t>
            </a:r>
          </a:p>
          <a:p>
            <a:r>
              <a:rPr sz="1800"/>
              <a:t>- Call minutes (day, evening, night, international)</a:t>
            </a:r>
          </a:p>
          <a:p>
            <a:r>
              <a:rPr sz="1800"/>
              <a:t>- Customer service calls</a:t>
            </a:r>
          </a:p>
          <a:p>
            <a:r>
              <a:rPr sz="1800"/>
              <a:t>- International plan</a:t>
            </a:r>
          </a:p>
          <a:p>
            <a:r>
              <a:rPr sz="1800"/>
              <a:t>- Account length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Steps performed:</a:t>
            </a:r>
          </a:p>
          <a:p>
            <a:r>
              <a:rPr sz="1800"/>
              <a:t>- Handled class imbalance with SMOTE</a:t>
            </a:r>
          </a:p>
          <a:p>
            <a:r>
              <a:rPr sz="1800"/>
              <a:t>- Feature scaling and encoding</a:t>
            </a:r>
          </a:p>
          <a:p>
            <a:r>
              <a:rPr sz="1800"/>
              <a:t>- Train-test split (80-20)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Models Built:</a:t>
            </a:r>
          </a:p>
          <a:p>
            <a:r>
              <a:rPr sz="1800"/>
              <a:t>- Baseline Logistic Regression</a:t>
            </a:r>
          </a:p>
          <a:p>
            <a:r>
              <a:rPr sz="1800"/>
              <a:t>- Balanced Logistic Regression</a:t>
            </a:r>
          </a:p>
          <a:p>
            <a:r>
              <a:rPr sz="1800"/>
              <a:t>- SMOTE + Logistic Regression</a:t>
            </a:r>
          </a:p>
          <a:p>
            <a:r>
              <a:rPr sz="1800"/>
              <a:t>- Decision Tree (Tuned)</a:t>
            </a:r>
          </a:p>
          <a:p>
            <a:r>
              <a:rPr sz="1800"/>
              <a:t>- Random Forest</a:t>
            </a:r>
          </a:p>
          <a:p>
            <a:endParaRPr sz="1800"/>
          </a:p>
          <a:p>
            <a:r>
              <a:rPr sz="1800"/>
              <a:t>Evaluation Metric: F1 Score, Recall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Tuned Decision Tree:</a:t>
            </a:r>
          </a:p>
          <a:p>
            <a:r>
              <a:rPr sz="1800"/>
              <a:t>Accuracy: 93%</a:t>
            </a:r>
          </a:p>
          <a:p>
            <a:r>
              <a:rPr sz="1800"/>
              <a:t>Recall (Churn): 67%</a:t>
            </a:r>
          </a:p>
          <a:p>
            <a:r>
              <a:rPr sz="1800"/>
              <a:t>F1-Score (Churn): 75%</a:t>
            </a:r>
          </a:p>
          <a:p>
            <a:endParaRPr sz="1800"/>
          </a:p>
          <a:p>
            <a:r>
              <a:rPr sz="1800"/>
              <a:t>Best balance between recall and precision.</a:t>
            </a:r>
          </a:p>
          <a:p>
            <a:endParaRPr sz="1800"/>
          </a:p>
          <a:p>
            <a:r>
              <a:rPr sz="1800"/>
              <a:t>Random Forest: Slightly lower recall, similar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Features Influencing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800" dirty="0"/>
              <a:t>1. </a:t>
            </a:r>
            <a:r>
              <a:rPr sz="1800" dirty="0" err="1"/>
              <a:t>total_day_minutes</a:t>
            </a:r>
            <a:endParaRPr sz="1800" dirty="0"/>
          </a:p>
          <a:p>
            <a:r>
              <a:rPr sz="1800" dirty="0"/>
              <a:t>2. </a:t>
            </a:r>
            <a:r>
              <a:rPr sz="1800" dirty="0" err="1"/>
              <a:t>customer_service_calls</a:t>
            </a:r>
            <a:endParaRPr sz="1800" dirty="0"/>
          </a:p>
          <a:p>
            <a:r>
              <a:rPr sz="1800" dirty="0"/>
              <a:t>3. </a:t>
            </a:r>
            <a:r>
              <a:rPr sz="1800" dirty="0" err="1"/>
              <a:t>total_eve_minutes</a:t>
            </a:r>
            <a:endParaRPr sz="1800" dirty="0"/>
          </a:p>
          <a:p>
            <a:r>
              <a:rPr sz="1800" dirty="0"/>
              <a:t>4. </a:t>
            </a:r>
            <a:r>
              <a:rPr sz="1800" dirty="0" err="1"/>
              <a:t>total_day_calls</a:t>
            </a:r>
            <a:endParaRPr sz="1800" dirty="0"/>
          </a:p>
          <a:p>
            <a:r>
              <a:rPr sz="1800" dirty="0"/>
              <a:t>5. </a:t>
            </a:r>
            <a:r>
              <a:rPr sz="1800" dirty="0" err="1"/>
              <a:t>international_plan</a:t>
            </a:r>
            <a:endParaRPr sz="1800" dirty="0"/>
          </a:p>
          <a:p>
            <a:r>
              <a:rPr sz="1800" dirty="0"/>
              <a:t>6. </a:t>
            </a:r>
            <a:r>
              <a:rPr sz="1800" dirty="0" err="1"/>
              <a:t>total_intl_minutes</a:t>
            </a:r>
            <a:endParaRPr sz="1800" dirty="0"/>
          </a:p>
          <a:p>
            <a:r>
              <a:rPr sz="1800" dirty="0"/>
              <a:t>7. </a:t>
            </a:r>
            <a:r>
              <a:rPr sz="1800" dirty="0" err="1"/>
              <a:t>total_night_minutes</a:t>
            </a:r>
            <a:endParaRPr sz="1800" dirty="0"/>
          </a:p>
          <a:p>
            <a:r>
              <a:rPr sz="1800" dirty="0"/>
              <a:t>8. </a:t>
            </a:r>
            <a:r>
              <a:rPr sz="1800" dirty="0" err="1"/>
              <a:t>total_night_calls</a:t>
            </a:r>
            <a:endParaRPr sz="1800" dirty="0"/>
          </a:p>
          <a:p>
            <a:r>
              <a:rPr sz="1800" dirty="0"/>
              <a:t>9. </a:t>
            </a:r>
            <a:r>
              <a:rPr sz="1800" dirty="0" err="1"/>
              <a:t>total_day_charge</a:t>
            </a:r>
            <a:endParaRPr sz="1800" dirty="0"/>
          </a:p>
          <a:p>
            <a:r>
              <a:rPr sz="1800" dirty="0"/>
              <a:t>10. </a:t>
            </a:r>
            <a:r>
              <a:rPr sz="1800" dirty="0" err="1"/>
              <a:t>account_length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6CF52-AC68-3F9F-EE9C-96C3AB7E8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64" y="493159"/>
            <a:ext cx="6732889" cy="5740731"/>
          </a:xfrm>
        </p:spPr>
      </p:pic>
    </p:spTree>
    <p:extLst>
      <p:ext uri="{BB962C8B-B14F-4D97-AF65-F5344CB8AC3E}">
        <p14:creationId xmlns:p14="http://schemas.microsoft.com/office/powerpoint/2010/main" val="215486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A295-C5A0-9356-F84C-D6A7BECA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Comparison: ROC Curve &amp; AUC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EB282-CFE4-2F59-5E55-87CBDFCD5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4595" y="2452751"/>
            <a:ext cx="74045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ROC?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how well models distinguish churn vs. non-churn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Scores: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Forest: 0.89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(Best Performer)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Tuned Decision Tree: 0.82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 Regression: 0.81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SMOTE Logistic Regression: 0.79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Decision Tree: 0.79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shows the best balance of sensitivity and specificity.</a:t>
            </a:r>
          </a:p>
        </p:txBody>
      </p:sp>
    </p:spTree>
    <p:extLst>
      <p:ext uri="{BB962C8B-B14F-4D97-AF65-F5344CB8AC3E}">
        <p14:creationId xmlns:p14="http://schemas.microsoft.com/office/powerpoint/2010/main" val="981714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</TotalTime>
  <Words>430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Customer Churn Prediction</vt:lpstr>
      <vt:lpstr>Business Understanding</vt:lpstr>
      <vt:lpstr>Data Overview</vt:lpstr>
      <vt:lpstr>Data Preprocessing</vt:lpstr>
      <vt:lpstr>Modeling Process</vt:lpstr>
      <vt:lpstr>Model Performance Comparison</vt:lpstr>
      <vt:lpstr>Top Features Influencing Churn</vt:lpstr>
      <vt:lpstr>PowerPoint Presentation</vt:lpstr>
      <vt:lpstr>Model Comparison: ROC Curve &amp; AUC</vt:lpstr>
      <vt:lpstr>PowerPoint Presentation</vt:lpstr>
      <vt:lpstr>Business Recommendations</vt:lpstr>
      <vt:lpstr>Limitations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Wadhare Isaac</dc:creator>
  <cp:keywords/>
  <dc:description>generated using python-pptx</dc:description>
  <cp:lastModifiedBy>Wadhare Isaac</cp:lastModifiedBy>
  <cp:revision>2</cp:revision>
  <dcterms:created xsi:type="dcterms:W3CDTF">2013-01-27T09:14:16Z</dcterms:created>
  <dcterms:modified xsi:type="dcterms:W3CDTF">2025-07-23T19:00:35Z</dcterms:modified>
  <cp:category/>
</cp:coreProperties>
</file>