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8" r:id="rId19"/>
    <p:sldId id="279" r:id="rId20"/>
    <p:sldId id="283" r:id="rId21"/>
    <p:sldId id="281" r:id="rId22"/>
    <p:sldId id="270" r:id="rId23"/>
    <p:sldId id="271" r:id="rId24"/>
    <p:sldId id="272" r:id="rId25"/>
    <p:sldId id="273" r:id="rId26"/>
    <p:sldId id="274" r:id="rId27"/>
    <p:sldId id="275" r:id="rId28"/>
    <p:sldId id="276" r:id="rId29"/>
    <p:sldId id="277" r:id="rId30"/>
    <p:sldId id="282"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70DBC9-76A6-4C8D-9418-9FC0EA3335DC}" v="14" dt="2022-01-06T10:16:38.7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E2780E-A84D-49E1-98D1-16CDB2FCF3AA}" type="datetimeFigureOut">
              <a:rPr lang="en-IN" smtClean="0"/>
              <a:t>06-01-2022</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9A0D2BB-C23D-414B-B6DE-452AF023E416}" type="slidenum">
              <a:rPr lang="en-IN" smtClean="0"/>
              <a:t>‹#›</a:t>
            </a:fld>
            <a:endParaRPr lang="en-IN"/>
          </a:p>
        </p:txBody>
      </p:sp>
    </p:spTree>
    <p:extLst>
      <p:ext uri="{BB962C8B-B14F-4D97-AF65-F5344CB8AC3E}">
        <p14:creationId xmlns:p14="http://schemas.microsoft.com/office/powerpoint/2010/main" val="333976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E2780E-A84D-49E1-98D1-16CDB2FCF3AA}" type="datetimeFigureOut">
              <a:rPr lang="en-IN" smtClean="0"/>
              <a:t>06-01-2022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9A0D2BB-C23D-414B-B6DE-452AF023E416}" type="slidenum">
              <a:rPr lang="en-IN" smtClean="0"/>
              <a:t>‹#›</a:t>
            </a:fld>
            <a:endParaRPr lang="en-IN"/>
          </a:p>
        </p:txBody>
      </p:sp>
    </p:spTree>
    <p:extLst>
      <p:ext uri="{BB962C8B-B14F-4D97-AF65-F5344CB8AC3E}">
        <p14:creationId xmlns:p14="http://schemas.microsoft.com/office/powerpoint/2010/main" val="1183179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E2780E-A84D-49E1-98D1-16CDB2FCF3AA}" type="datetimeFigureOut">
              <a:rPr lang="en-IN" smtClean="0"/>
              <a:t>06-01-2022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9A0D2BB-C23D-414B-B6DE-452AF023E416}"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640163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8E2780E-A84D-49E1-98D1-16CDB2FCF3AA}" type="datetimeFigureOut">
              <a:rPr lang="en-IN" smtClean="0"/>
              <a:t>06-01-2022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9A0D2BB-C23D-414B-B6DE-452AF023E416}" type="slidenum">
              <a:rPr lang="en-IN" smtClean="0"/>
              <a:t>‹#›</a:t>
            </a:fld>
            <a:endParaRPr lang="en-IN"/>
          </a:p>
        </p:txBody>
      </p:sp>
    </p:spTree>
    <p:extLst>
      <p:ext uri="{BB962C8B-B14F-4D97-AF65-F5344CB8AC3E}">
        <p14:creationId xmlns:p14="http://schemas.microsoft.com/office/powerpoint/2010/main" val="36117867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8E2780E-A84D-49E1-98D1-16CDB2FCF3AA}" type="datetimeFigureOut">
              <a:rPr lang="en-IN" smtClean="0"/>
              <a:t>06-01-2022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9A0D2BB-C23D-414B-B6DE-452AF023E416}"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691785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8E2780E-A84D-49E1-98D1-16CDB2FCF3AA}" type="datetimeFigureOut">
              <a:rPr lang="en-IN" smtClean="0"/>
              <a:t>06-01-2022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9A0D2BB-C23D-414B-B6DE-452AF023E416}" type="slidenum">
              <a:rPr lang="en-IN" smtClean="0"/>
              <a:t>‹#›</a:t>
            </a:fld>
            <a:endParaRPr lang="en-IN"/>
          </a:p>
        </p:txBody>
      </p:sp>
    </p:spTree>
    <p:extLst>
      <p:ext uri="{BB962C8B-B14F-4D97-AF65-F5344CB8AC3E}">
        <p14:creationId xmlns:p14="http://schemas.microsoft.com/office/powerpoint/2010/main" val="3247834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E2780E-A84D-49E1-98D1-16CDB2FCF3AA}" type="datetimeFigureOut">
              <a:rPr lang="en-IN" smtClean="0"/>
              <a:t>06-01-2022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9A0D2BB-C23D-414B-B6DE-452AF023E416}" type="slidenum">
              <a:rPr lang="en-IN" smtClean="0"/>
              <a:t>‹#›</a:t>
            </a:fld>
            <a:endParaRPr lang="en-IN"/>
          </a:p>
        </p:txBody>
      </p:sp>
    </p:spTree>
    <p:extLst>
      <p:ext uri="{BB962C8B-B14F-4D97-AF65-F5344CB8AC3E}">
        <p14:creationId xmlns:p14="http://schemas.microsoft.com/office/powerpoint/2010/main" val="34663338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E2780E-A84D-49E1-98D1-16CDB2FCF3AA}" type="datetimeFigureOut">
              <a:rPr lang="en-IN" smtClean="0"/>
              <a:t>06-01-2022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9A0D2BB-C23D-414B-B6DE-452AF023E416}" type="slidenum">
              <a:rPr lang="en-IN" smtClean="0"/>
              <a:t>‹#›</a:t>
            </a:fld>
            <a:endParaRPr lang="en-IN"/>
          </a:p>
        </p:txBody>
      </p:sp>
    </p:spTree>
    <p:extLst>
      <p:ext uri="{BB962C8B-B14F-4D97-AF65-F5344CB8AC3E}">
        <p14:creationId xmlns:p14="http://schemas.microsoft.com/office/powerpoint/2010/main" val="3914033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E2780E-A84D-49E1-98D1-16CDB2FCF3AA}" type="datetimeFigureOut">
              <a:rPr lang="en-IN" smtClean="0"/>
              <a:t>06-01-2022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9A0D2BB-C23D-414B-B6DE-452AF023E416}" type="slidenum">
              <a:rPr lang="en-IN" smtClean="0"/>
              <a:t>‹#›</a:t>
            </a:fld>
            <a:endParaRPr lang="en-IN"/>
          </a:p>
        </p:txBody>
      </p:sp>
    </p:spTree>
    <p:extLst>
      <p:ext uri="{BB962C8B-B14F-4D97-AF65-F5344CB8AC3E}">
        <p14:creationId xmlns:p14="http://schemas.microsoft.com/office/powerpoint/2010/main" val="3933145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E2780E-A84D-49E1-98D1-16CDB2FCF3AA}" type="datetimeFigureOut">
              <a:rPr lang="en-IN" smtClean="0"/>
              <a:t>06-01-2022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9A0D2BB-C23D-414B-B6DE-452AF023E416}" type="slidenum">
              <a:rPr lang="en-IN" smtClean="0"/>
              <a:t>‹#›</a:t>
            </a:fld>
            <a:endParaRPr lang="en-IN"/>
          </a:p>
        </p:txBody>
      </p:sp>
    </p:spTree>
    <p:extLst>
      <p:ext uri="{BB962C8B-B14F-4D97-AF65-F5344CB8AC3E}">
        <p14:creationId xmlns:p14="http://schemas.microsoft.com/office/powerpoint/2010/main" val="3586531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E2780E-A84D-49E1-98D1-16CDB2FCF3AA}" type="datetimeFigureOut">
              <a:rPr lang="en-IN" smtClean="0"/>
              <a:t>06-01-2022</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9A0D2BB-C23D-414B-B6DE-452AF023E416}" type="slidenum">
              <a:rPr lang="en-IN" smtClean="0"/>
              <a:t>‹#›</a:t>
            </a:fld>
            <a:endParaRPr lang="en-IN"/>
          </a:p>
        </p:txBody>
      </p:sp>
    </p:spTree>
    <p:extLst>
      <p:ext uri="{BB962C8B-B14F-4D97-AF65-F5344CB8AC3E}">
        <p14:creationId xmlns:p14="http://schemas.microsoft.com/office/powerpoint/2010/main" val="21003014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E2780E-A84D-49E1-98D1-16CDB2FCF3AA}" type="datetimeFigureOut">
              <a:rPr lang="en-IN" smtClean="0"/>
              <a:t>06-01-2022</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9A0D2BB-C23D-414B-B6DE-452AF023E416}" type="slidenum">
              <a:rPr lang="en-IN" smtClean="0"/>
              <a:t>‹#›</a:t>
            </a:fld>
            <a:endParaRPr lang="en-IN"/>
          </a:p>
        </p:txBody>
      </p:sp>
    </p:spTree>
    <p:extLst>
      <p:ext uri="{BB962C8B-B14F-4D97-AF65-F5344CB8AC3E}">
        <p14:creationId xmlns:p14="http://schemas.microsoft.com/office/powerpoint/2010/main" val="3037280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E2780E-A84D-49E1-98D1-16CDB2FCF3AA}" type="datetimeFigureOut">
              <a:rPr lang="en-IN" smtClean="0"/>
              <a:t>06-01-2022</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9A0D2BB-C23D-414B-B6DE-452AF023E416}" type="slidenum">
              <a:rPr lang="en-IN" smtClean="0"/>
              <a:t>‹#›</a:t>
            </a:fld>
            <a:endParaRPr lang="en-IN"/>
          </a:p>
        </p:txBody>
      </p:sp>
    </p:spTree>
    <p:extLst>
      <p:ext uri="{BB962C8B-B14F-4D97-AF65-F5344CB8AC3E}">
        <p14:creationId xmlns:p14="http://schemas.microsoft.com/office/powerpoint/2010/main" val="3602049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E2780E-A84D-49E1-98D1-16CDB2FCF3AA}" type="datetimeFigureOut">
              <a:rPr lang="en-IN" smtClean="0"/>
              <a:t>06-01-2022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9A0D2BB-C23D-414B-B6DE-452AF023E416}" type="slidenum">
              <a:rPr lang="en-IN" smtClean="0"/>
              <a:t>‹#›</a:t>
            </a:fld>
            <a:endParaRPr lang="en-IN"/>
          </a:p>
        </p:txBody>
      </p:sp>
    </p:spTree>
    <p:extLst>
      <p:ext uri="{BB962C8B-B14F-4D97-AF65-F5344CB8AC3E}">
        <p14:creationId xmlns:p14="http://schemas.microsoft.com/office/powerpoint/2010/main" val="1726558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E2780E-A84D-49E1-98D1-16CDB2FCF3AA}" type="datetimeFigureOut">
              <a:rPr lang="en-IN" smtClean="0"/>
              <a:t>06-01-2022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9A0D2BB-C23D-414B-B6DE-452AF023E416}" type="slidenum">
              <a:rPr lang="en-IN" smtClean="0"/>
              <a:t>‹#›</a:t>
            </a:fld>
            <a:endParaRPr lang="en-IN"/>
          </a:p>
        </p:txBody>
      </p:sp>
    </p:spTree>
    <p:extLst>
      <p:ext uri="{BB962C8B-B14F-4D97-AF65-F5344CB8AC3E}">
        <p14:creationId xmlns:p14="http://schemas.microsoft.com/office/powerpoint/2010/main" val="4108550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E2780E-A84D-49E1-98D1-16CDB2FCF3AA}" type="datetimeFigureOut">
              <a:rPr lang="en-IN" smtClean="0"/>
              <a:t>06-01-2022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9A0D2BB-C23D-414B-B6DE-452AF023E416}" type="slidenum">
              <a:rPr lang="en-IN" smtClean="0"/>
              <a:t>‹#›</a:t>
            </a:fld>
            <a:endParaRPr lang="en-IN"/>
          </a:p>
        </p:txBody>
      </p:sp>
    </p:spTree>
    <p:extLst>
      <p:ext uri="{BB962C8B-B14F-4D97-AF65-F5344CB8AC3E}">
        <p14:creationId xmlns:p14="http://schemas.microsoft.com/office/powerpoint/2010/main" val="4012558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8E2780E-A84D-49E1-98D1-16CDB2FCF3AA}" type="datetimeFigureOut">
              <a:rPr lang="en-IN" smtClean="0"/>
              <a:t>06-01-2022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9A0D2BB-C23D-414B-B6DE-452AF023E416}" type="slidenum">
              <a:rPr lang="en-IN" smtClean="0"/>
              <a:t>‹#›</a:t>
            </a:fld>
            <a:endParaRPr lang="en-IN"/>
          </a:p>
        </p:txBody>
      </p:sp>
    </p:spTree>
    <p:extLst>
      <p:ext uri="{BB962C8B-B14F-4D97-AF65-F5344CB8AC3E}">
        <p14:creationId xmlns:p14="http://schemas.microsoft.com/office/powerpoint/2010/main" val="28747493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46985-C506-47AC-9B4B-56EB328C4AAB}"/>
              </a:ext>
            </a:extLst>
          </p:cNvPr>
          <p:cNvSpPr>
            <a:spLocks noGrp="1"/>
          </p:cNvSpPr>
          <p:nvPr>
            <p:ph type="ctrTitle"/>
          </p:nvPr>
        </p:nvSpPr>
        <p:spPr>
          <a:xfrm>
            <a:off x="1435222" y="740623"/>
            <a:ext cx="10451977" cy="2387600"/>
          </a:xfrm>
        </p:spPr>
        <p:txBody>
          <a:bodyPr>
            <a:normAutofit fontScale="90000"/>
          </a:bodyPr>
          <a:lstStyle/>
          <a:p>
            <a:r>
              <a:rPr lang="en-US" b="1" dirty="0">
                <a:latin typeface="Algerian" panose="04020705040A02060702" pitchFamily="82" charset="0"/>
              </a:rPr>
              <a:t>PHISHING WEBSITE AND SPAM-EMAIL DETECTION USING RANDOM FOREST ALGORITHM</a:t>
            </a:r>
            <a:endParaRPr lang="en-IN" b="1" dirty="0">
              <a:latin typeface="Algerian" panose="04020705040A02060702" pitchFamily="82" charset="0"/>
            </a:endParaRPr>
          </a:p>
        </p:txBody>
      </p:sp>
      <p:sp>
        <p:nvSpPr>
          <p:cNvPr id="3" name="Subtitle 2">
            <a:extLst>
              <a:ext uri="{FF2B5EF4-FFF2-40B4-BE49-F238E27FC236}">
                <a16:creationId xmlns:a16="http://schemas.microsoft.com/office/drawing/2014/main" id="{A4CF621A-EE69-439B-9C9A-E4024724B400}"/>
              </a:ext>
            </a:extLst>
          </p:cNvPr>
          <p:cNvSpPr>
            <a:spLocks noGrp="1"/>
          </p:cNvSpPr>
          <p:nvPr>
            <p:ph type="subTitle" idx="1"/>
          </p:nvPr>
        </p:nvSpPr>
        <p:spPr>
          <a:xfrm>
            <a:off x="1790330" y="3304712"/>
            <a:ext cx="9144000" cy="2532432"/>
          </a:xfrm>
        </p:spPr>
        <p:txBody>
          <a:bodyPr>
            <a:normAutofit/>
          </a:bodyPr>
          <a:lstStyle/>
          <a:p>
            <a:r>
              <a:rPr lang="en-US" b="1" dirty="0"/>
              <a:t>	</a:t>
            </a:r>
            <a:endParaRPr lang="en-US" dirty="0"/>
          </a:p>
        </p:txBody>
      </p:sp>
    </p:spTree>
    <p:extLst>
      <p:ext uri="{BB962C8B-B14F-4D97-AF65-F5344CB8AC3E}">
        <p14:creationId xmlns:p14="http://schemas.microsoft.com/office/powerpoint/2010/main" val="1469891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A93BA-555E-4069-BB0D-13AEF28F6CF2}"/>
              </a:ext>
            </a:extLst>
          </p:cNvPr>
          <p:cNvSpPr>
            <a:spLocks noGrp="1"/>
          </p:cNvSpPr>
          <p:nvPr>
            <p:ph type="title"/>
          </p:nvPr>
        </p:nvSpPr>
        <p:spPr/>
        <p:txBody>
          <a:bodyPr/>
          <a:lstStyle/>
          <a:p>
            <a:r>
              <a:rPr lang="en-US" dirty="0"/>
              <a:t>WHY MACHINE LEARNING?</a:t>
            </a:r>
            <a:endParaRPr lang="en-IN" dirty="0"/>
          </a:p>
        </p:txBody>
      </p:sp>
      <p:sp>
        <p:nvSpPr>
          <p:cNvPr id="3" name="Content Placeholder 2">
            <a:extLst>
              <a:ext uri="{FF2B5EF4-FFF2-40B4-BE49-F238E27FC236}">
                <a16:creationId xmlns:a16="http://schemas.microsoft.com/office/drawing/2014/main" id="{BF083B42-2807-4AA9-88AC-6CD375A22E70}"/>
              </a:ext>
            </a:extLst>
          </p:cNvPr>
          <p:cNvSpPr>
            <a:spLocks noGrp="1"/>
          </p:cNvSpPr>
          <p:nvPr>
            <p:ph idx="1"/>
          </p:nvPr>
        </p:nvSpPr>
        <p:spPr/>
        <p:txBody>
          <a:bodyPr/>
          <a:lstStyle/>
          <a:p>
            <a:r>
              <a:rPr lang="en-US" b="0" i="0" dirty="0">
                <a:solidFill>
                  <a:srgbClr val="202124"/>
                </a:solidFill>
                <a:effectLst/>
                <a:latin typeface="arial" panose="020B0604020202020204" pitchFamily="34" charset="0"/>
              </a:rPr>
              <a:t>Machine learning (ML) is </a:t>
            </a:r>
            <a:r>
              <a:rPr lang="en-US" i="0" dirty="0">
                <a:solidFill>
                  <a:srgbClr val="202124"/>
                </a:solidFill>
                <a:effectLst/>
                <a:latin typeface="arial" panose="020B0604020202020204" pitchFamily="34" charset="0"/>
              </a:rPr>
              <a:t>a type of artificial intelligence (AI) </a:t>
            </a:r>
            <a:r>
              <a:rPr lang="en-US" b="0" i="0" dirty="0">
                <a:solidFill>
                  <a:srgbClr val="202124"/>
                </a:solidFill>
                <a:effectLst/>
                <a:latin typeface="arial" panose="020B0604020202020204" pitchFamily="34" charset="0"/>
              </a:rPr>
              <a:t>that allows software applications to become more accurate at predicting outcomes without being explicitly programmed to do so. </a:t>
            </a:r>
          </a:p>
          <a:p>
            <a:r>
              <a:rPr lang="en-US" b="0" i="0" dirty="0">
                <a:solidFill>
                  <a:srgbClr val="202124"/>
                </a:solidFill>
                <a:effectLst/>
                <a:latin typeface="arial" panose="020B0604020202020204" pitchFamily="34" charset="0"/>
              </a:rPr>
              <a:t>Machine learning algorithms use historical data as input to predict new output values.</a:t>
            </a:r>
            <a:endParaRPr lang="en-IN" dirty="0"/>
          </a:p>
        </p:txBody>
      </p:sp>
    </p:spTree>
    <p:extLst>
      <p:ext uri="{BB962C8B-B14F-4D97-AF65-F5344CB8AC3E}">
        <p14:creationId xmlns:p14="http://schemas.microsoft.com/office/powerpoint/2010/main" val="3014498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AD515-BF06-4A9F-8AD3-039311A57525}"/>
              </a:ext>
            </a:extLst>
          </p:cNvPr>
          <p:cNvSpPr>
            <a:spLocks noGrp="1"/>
          </p:cNvSpPr>
          <p:nvPr>
            <p:ph type="title"/>
          </p:nvPr>
        </p:nvSpPr>
        <p:spPr/>
        <p:txBody>
          <a:bodyPr/>
          <a:lstStyle/>
          <a:p>
            <a:r>
              <a:rPr lang="en-US" dirty="0"/>
              <a:t>RANDOM FOREST ALGORITHM</a:t>
            </a:r>
            <a:endParaRPr lang="en-IN" dirty="0"/>
          </a:p>
        </p:txBody>
      </p:sp>
      <p:sp>
        <p:nvSpPr>
          <p:cNvPr id="3" name="Content Placeholder 2">
            <a:extLst>
              <a:ext uri="{FF2B5EF4-FFF2-40B4-BE49-F238E27FC236}">
                <a16:creationId xmlns:a16="http://schemas.microsoft.com/office/drawing/2014/main" id="{14A37741-7B11-4AC3-9999-6194403DDABB}"/>
              </a:ext>
            </a:extLst>
          </p:cNvPr>
          <p:cNvSpPr>
            <a:spLocks noGrp="1"/>
          </p:cNvSpPr>
          <p:nvPr>
            <p:ph idx="1"/>
          </p:nvPr>
        </p:nvSpPr>
        <p:spPr/>
        <p:txBody>
          <a:bodyPr/>
          <a:lstStyle/>
          <a:p>
            <a:r>
              <a:rPr lang="en-US" dirty="0">
                <a:solidFill>
                  <a:srgbClr val="333333"/>
                </a:solidFill>
                <a:effectLst/>
                <a:latin typeface="Arial" panose="020B0604020202020204" pitchFamily="34" charset="0"/>
                <a:cs typeface="Arial" panose="020B0604020202020204" pitchFamily="34" charset="0"/>
              </a:rPr>
              <a:t>Random Forest is a popular machine learning algorithm that belongs to the supervised learning technique. </a:t>
            </a:r>
          </a:p>
          <a:p>
            <a:r>
              <a:rPr lang="en-US" dirty="0">
                <a:solidFill>
                  <a:srgbClr val="333333"/>
                </a:solidFill>
                <a:effectLst/>
                <a:latin typeface="Arial" panose="020B0604020202020204" pitchFamily="34" charset="0"/>
                <a:cs typeface="Arial" panose="020B0604020202020204" pitchFamily="34" charset="0"/>
              </a:rPr>
              <a:t>It can be used for both Classification and Regression problems in ML. </a:t>
            </a:r>
          </a:p>
          <a:p>
            <a:r>
              <a:rPr lang="en-US" dirty="0">
                <a:solidFill>
                  <a:srgbClr val="333333"/>
                </a:solidFill>
                <a:effectLst/>
                <a:latin typeface="Arial" panose="020B0604020202020204" pitchFamily="34" charset="0"/>
                <a:cs typeface="Arial" panose="020B0604020202020204" pitchFamily="34" charset="0"/>
              </a:rPr>
              <a:t>It is based on the concept of ensemble learning, which is a process of combining multiple classifiers to solve a complex problem and to improve the performance of the model.</a:t>
            </a:r>
          </a:p>
          <a:p>
            <a:r>
              <a:rPr lang="en-US" dirty="0">
                <a:solidFill>
                  <a:srgbClr val="333333"/>
                </a:solidFill>
                <a:effectLst/>
                <a:latin typeface="Arial" panose="020B0604020202020204" pitchFamily="34" charset="0"/>
                <a:cs typeface="Arial" panose="020B0604020202020204" pitchFamily="34" charset="0"/>
              </a:rPr>
              <a:t>Random Forest is a classifier that contains a number of decision trees on various subsets of the given dataset and takes the average to improve the predictive accuracy of that dataset.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45668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8B720-37B1-4602-B421-D645E9906670}"/>
              </a:ext>
            </a:extLst>
          </p:cNvPr>
          <p:cNvSpPr>
            <a:spLocks noGrp="1"/>
          </p:cNvSpPr>
          <p:nvPr>
            <p:ph type="title"/>
          </p:nvPr>
        </p:nvSpPr>
        <p:spPr/>
        <p:txBody>
          <a:bodyPr/>
          <a:lstStyle/>
          <a:p>
            <a:r>
              <a:rPr lang="en-US" dirty="0"/>
              <a:t>OBJECTIVE:</a:t>
            </a:r>
            <a:endParaRPr lang="en-IN" dirty="0"/>
          </a:p>
        </p:txBody>
      </p:sp>
      <p:sp>
        <p:nvSpPr>
          <p:cNvPr id="3" name="Content Placeholder 2">
            <a:extLst>
              <a:ext uri="{FF2B5EF4-FFF2-40B4-BE49-F238E27FC236}">
                <a16:creationId xmlns:a16="http://schemas.microsoft.com/office/drawing/2014/main" id="{8DC3FD8C-92B0-4F96-B1FD-81D1A24536F0}"/>
              </a:ext>
            </a:extLst>
          </p:cNvPr>
          <p:cNvSpPr>
            <a:spLocks noGrp="1"/>
          </p:cNvSpPr>
          <p:nvPr>
            <p:ph idx="1"/>
          </p:nvPr>
        </p:nvSpPr>
        <p:spPr/>
        <p:txBody>
          <a:bodyPr/>
          <a:lstStyle/>
          <a:p>
            <a:pPr rtl="0">
              <a:spcBef>
                <a:spcPts val="0"/>
              </a:spcBef>
              <a:spcAft>
                <a:spcPts val="0"/>
              </a:spcAft>
            </a:pPr>
            <a:r>
              <a:rPr lang="en-US" sz="1800" i="0" u="none" strike="noStrike" dirty="0">
                <a:solidFill>
                  <a:srgbClr val="000000"/>
                </a:solidFill>
                <a:effectLst/>
                <a:latin typeface="Arial" panose="020B0604020202020204" pitchFamily="34" charset="0"/>
                <a:cs typeface="Arial" panose="020B0604020202020204" pitchFamily="34" charset="0"/>
              </a:rPr>
              <a:t>Phishing was the most common type of cybercrime in 2020 and is scarcely</a:t>
            </a:r>
            <a:endParaRPr lang="en-US" dirty="0">
              <a:latin typeface="Arial" panose="020B0604020202020204" pitchFamily="34" charset="0"/>
              <a:cs typeface="Arial" panose="020B0604020202020204" pitchFamily="34" charset="0"/>
            </a:endParaRPr>
          </a:p>
          <a:p>
            <a:pPr marL="0" indent="0" rtl="0">
              <a:spcBef>
                <a:spcPts val="0"/>
              </a:spcBef>
              <a:spcAft>
                <a:spcPts val="0"/>
              </a:spcAft>
              <a:buNone/>
            </a:pPr>
            <a:r>
              <a:rPr lang="en-US" sz="1800" dirty="0">
                <a:solidFill>
                  <a:srgbClr val="000000"/>
                </a:solidFill>
                <a:latin typeface="Arial" panose="020B0604020202020204" pitchFamily="34" charset="0"/>
                <a:cs typeface="Arial" panose="020B0604020202020204" pitchFamily="34" charset="0"/>
              </a:rPr>
              <a:t>    </a:t>
            </a:r>
            <a:r>
              <a:rPr lang="en-US" sz="1800" i="0" u="none" strike="noStrike" dirty="0">
                <a:solidFill>
                  <a:srgbClr val="000000"/>
                </a:solidFill>
                <a:effectLst/>
                <a:latin typeface="Arial" panose="020B0604020202020204" pitchFamily="34" charset="0"/>
                <a:cs typeface="Arial" panose="020B0604020202020204" pitchFamily="34" charset="0"/>
              </a:rPr>
              <a:t>easy to do.</a:t>
            </a:r>
          </a:p>
          <a:p>
            <a:pPr marL="0" indent="0" rtl="0">
              <a:spcBef>
                <a:spcPts val="0"/>
              </a:spcBef>
              <a:spcAft>
                <a:spcPts val="0"/>
              </a:spcAft>
              <a:buNone/>
            </a:pPr>
            <a:endParaRPr lang="en-US" sz="1800" i="0" u="none" strike="noStrike" dirty="0">
              <a:solidFill>
                <a:srgbClr val="000000"/>
              </a:solidFill>
              <a:effectLst/>
              <a:latin typeface="Arial" panose="020B0604020202020204" pitchFamily="34" charset="0"/>
              <a:cs typeface="Arial" panose="020B0604020202020204" pitchFamily="34" charset="0"/>
            </a:endParaRPr>
          </a:p>
          <a:p>
            <a:pPr rtl="0">
              <a:spcBef>
                <a:spcPts val="0"/>
              </a:spcBef>
              <a:spcAft>
                <a:spcPts val="0"/>
              </a:spcAft>
            </a:pPr>
            <a:r>
              <a:rPr lang="en-US" sz="1800" i="0" u="none" strike="noStrike" dirty="0">
                <a:solidFill>
                  <a:srgbClr val="000000"/>
                </a:solidFill>
                <a:effectLst/>
                <a:latin typeface="Arial" panose="020B0604020202020204" pitchFamily="34" charset="0"/>
                <a:cs typeface="Arial" panose="020B0604020202020204" pitchFamily="34" charset="0"/>
              </a:rPr>
              <a:t>'Spam email and phishing detection website' is a user friendly website that aims to detect spam emails and phishing links with the help of Random Forest algorithm.</a:t>
            </a:r>
            <a:endParaRPr lang="en-US" dirty="0">
              <a:effectLst/>
              <a:latin typeface="Arial" panose="020B0604020202020204" pitchFamily="34" charset="0"/>
              <a:cs typeface="Arial" panose="020B0604020202020204" pitchFamily="34" charset="0"/>
            </a:endParaRPr>
          </a:p>
          <a:p>
            <a:pPr marL="0" indent="0">
              <a:buNone/>
            </a:pPr>
            <a:br>
              <a:rPr lang="en-US" dirty="0"/>
            </a:br>
            <a:endParaRPr lang="en-IN" dirty="0"/>
          </a:p>
        </p:txBody>
      </p:sp>
    </p:spTree>
    <p:extLst>
      <p:ext uri="{BB962C8B-B14F-4D97-AF65-F5344CB8AC3E}">
        <p14:creationId xmlns:p14="http://schemas.microsoft.com/office/powerpoint/2010/main" val="19206797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22476-CB8C-4685-BD84-BDB4CD3C0CC5}"/>
              </a:ext>
            </a:extLst>
          </p:cNvPr>
          <p:cNvSpPr>
            <a:spLocks noGrp="1"/>
          </p:cNvSpPr>
          <p:nvPr>
            <p:ph type="title"/>
          </p:nvPr>
        </p:nvSpPr>
        <p:spPr/>
        <p:txBody>
          <a:bodyPr/>
          <a:lstStyle/>
          <a:p>
            <a:r>
              <a:rPr lang="en-US" dirty="0"/>
              <a:t>OVERALL SYSTEM ARCHITECTURE DIAGRAM:</a:t>
            </a:r>
            <a:endParaRPr lang="en-IN" dirty="0"/>
          </a:p>
        </p:txBody>
      </p:sp>
      <p:sp>
        <p:nvSpPr>
          <p:cNvPr id="3" name="Content Placeholder 2">
            <a:extLst>
              <a:ext uri="{FF2B5EF4-FFF2-40B4-BE49-F238E27FC236}">
                <a16:creationId xmlns:a16="http://schemas.microsoft.com/office/drawing/2014/main" id="{5F38160B-042B-4774-82B6-3C90C369105E}"/>
              </a:ext>
            </a:extLst>
          </p:cNvPr>
          <p:cNvSpPr>
            <a:spLocks noGrp="1"/>
          </p:cNvSpPr>
          <p:nvPr>
            <p:ph idx="1"/>
          </p:nvPr>
        </p:nvSpPr>
        <p:spPr>
          <a:xfrm>
            <a:off x="2589212" y="2621872"/>
            <a:ext cx="8915400" cy="3777622"/>
          </a:xfrm>
        </p:spPr>
        <p:txBody>
          <a:bodyPr/>
          <a:lstStyle/>
          <a:p>
            <a:pPr marL="0" indent="0">
              <a:buNone/>
            </a:pPr>
            <a:r>
              <a:rPr lang="en-US" dirty="0"/>
              <a:t> </a:t>
            </a:r>
            <a:endParaRPr lang="en-IN" dirty="0"/>
          </a:p>
        </p:txBody>
      </p:sp>
      <p:sp>
        <p:nvSpPr>
          <p:cNvPr id="4" name="Rectangle 3">
            <a:extLst>
              <a:ext uri="{FF2B5EF4-FFF2-40B4-BE49-F238E27FC236}">
                <a16:creationId xmlns:a16="http://schemas.microsoft.com/office/drawing/2014/main" id="{8001C299-5CA4-4625-970A-C7531D4273D0}"/>
              </a:ext>
            </a:extLst>
          </p:cNvPr>
          <p:cNvSpPr/>
          <p:nvPr/>
        </p:nvSpPr>
        <p:spPr>
          <a:xfrm>
            <a:off x="1122285" y="2178960"/>
            <a:ext cx="2476870" cy="152695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800" b="0" i="0" u="none" strike="noStrike" dirty="0">
                <a:solidFill>
                  <a:schemeClr val="bg1"/>
                </a:solidFill>
                <a:effectLst/>
                <a:latin typeface="Arial" panose="020B0604020202020204" pitchFamily="34" charset="0"/>
              </a:rPr>
              <a:t>TWO SEPARATE WEB PAGE FOR PHISHING LINK AND SPAM EMAIL DETECTION</a:t>
            </a:r>
            <a:endParaRPr lang="en-IN" dirty="0">
              <a:solidFill>
                <a:schemeClr val="bg1"/>
              </a:solidFill>
            </a:endParaRPr>
          </a:p>
        </p:txBody>
      </p:sp>
      <p:sp>
        <p:nvSpPr>
          <p:cNvPr id="5" name="Rectangle 4">
            <a:extLst>
              <a:ext uri="{FF2B5EF4-FFF2-40B4-BE49-F238E27FC236}">
                <a16:creationId xmlns:a16="http://schemas.microsoft.com/office/drawing/2014/main" id="{5C8F1A0F-52C1-4D93-8A2B-155402FF0EBF}"/>
              </a:ext>
            </a:extLst>
          </p:cNvPr>
          <p:cNvSpPr/>
          <p:nvPr/>
        </p:nvSpPr>
        <p:spPr>
          <a:xfrm>
            <a:off x="4284215" y="2178960"/>
            <a:ext cx="2476870" cy="152695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spcBef>
                <a:spcPts val="0"/>
              </a:spcBef>
              <a:spcAft>
                <a:spcPts val="0"/>
              </a:spcAft>
            </a:pPr>
            <a:endParaRPr lang="en-US" sz="1800" b="0" i="0" u="none" strike="noStrike" dirty="0">
              <a:solidFill>
                <a:schemeClr val="bg1"/>
              </a:solidFill>
              <a:effectLst/>
              <a:latin typeface="Arial" panose="020B0604020202020204" pitchFamily="34" charset="0"/>
            </a:endParaRPr>
          </a:p>
          <a:p>
            <a:pPr algn="ctr" rtl="0">
              <a:spcBef>
                <a:spcPts val="0"/>
              </a:spcBef>
              <a:spcAft>
                <a:spcPts val="0"/>
              </a:spcAft>
            </a:pPr>
            <a:r>
              <a:rPr lang="en-US" sz="1800" b="0" i="0" u="none" strike="noStrike" dirty="0">
                <a:solidFill>
                  <a:schemeClr val="bg1"/>
                </a:solidFill>
                <a:effectLst/>
                <a:latin typeface="Arial" panose="020B0604020202020204" pitchFamily="34" charset="0"/>
              </a:rPr>
              <a:t>USER GIVES INPUT IN THE GIVEN TEXT BOX</a:t>
            </a:r>
            <a:br>
              <a:rPr lang="en-US" dirty="0">
                <a:solidFill>
                  <a:schemeClr val="bg1"/>
                </a:solidFill>
              </a:rPr>
            </a:br>
            <a:endParaRPr lang="en-IN" dirty="0">
              <a:solidFill>
                <a:schemeClr val="bg1"/>
              </a:solidFill>
            </a:endParaRPr>
          </a:p>
        </p:txBody>
      </p:sp>
      <p:sp>
        <p:nvSpPr>
          <p:cNvPr id="8" name="Rectangle 7">
            <a:extLst>
              <a:ext uri="{FF2B5EF4-FFF2-40B4-BE49-F238E27FC236}">
                <a16:creationId xmlns:a16="http://schemas.microsoft.com/office/drawing/2014/main" id="{69044B5B-16E0-4147-9EB2-89C396E4CA6C}"/>
              </a:ext>
            </a:extLst>
          </p:cNvPr>
          <p:cNvSpPr/>
          <p:nvPr/>
        </p:nvSpPr>
        <p:spPr>
          <a:xfrm>
            <a:off x="7597065" y="2178960"/>
            <a:ext cx="2476870" cy="152695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spcBef>
                <a:spcPts val="0"/>
              </a:spcBef>
              <a:spcAft>
                <a:spcPts val="0"/>
              </a:spcAft>
            </a:pPr>
            <a:endParaRPr lang="en-US" sz="1800" b="0" i="0" u="none" strike="noStrike" dirty="0">
              <a:solidFill>
                <a:schemeClr val="bg1"/>
              </a:solidFill>
              <a:effectLst/>
              <a:latin typeface="Arial" panose="020B0604020202020204" pitchFamily="34" charset="0"/>
            </a:endParaRPr>
          </a:p>
          <a:p>
            <a:pPr algn="ctr" rtl="0">
              <a:spcBef>
                <a:spcPts val="0"/>
              </a:spcBef>
              <a:spcAft>
                <a:spcPts val="0"/>
              </a:spcAft>
            </a:pPr>
            <a:r>
              <a:rPr lang="en-US" sz="1800" b="0" i="0" u="none" strike="noStrike" dirty="0">
                <a:solidFill>
                  <a:schemeClr val="bg1"/>
                </a:solidFill>
                <a:effectLst/>
                <a:latin typeface="Arial" panose="020B0604020202020204" pitchFamily="34" charset="0"/>
              </a:rPr>
              <a:t>TRAINED RANDOM FOREST ALGORITHM WILL EVALUATE THE INPUT</a:t>
            </a:r>
            <a:br>
              <a:rPr lang="en-US" dirty="0">
                <a:solidFill>
                  <a:schemeClr val="bg1"/>
                </a:solidFill>
              </a:rPr>
            </a:br>
            <a:endParaRPr lang="en-IN" dirty="0">
              <a:solidFill>
                <a:schemeClr val="bg1"/>
              </a:solidFill>
            </a:endParaRPr>
          </a:p>
        </p:txBody>
      </p:sp>
      <p:sp>
        <p:nvSpPr>
          <p:cNvPr id="9" name="Rectangle 8">
            <a:extLst>
              <a:ext uri="{FF2B5EF4-FFF2-40B4-BE49-F238E27FC236}">
                <a16:creationId xmlns:a16="http://schemas.microsoft.com/office/drawing/2014/main" id="{CCCC5DD1-955A-4008-BF9F-ECFC9DC77A79}"/>
              </a:ext>
            </a:extLst>
          </p:cNvPr>
          <p:cNvSpPr/>
          <p:nvPr/>
        </p:nvSpPr>
        <p:spPr>
          <a:xfrm>
            <a:off x="6096000" y="4489566"/>
            <a:ext cx="2476870" cy="152695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spcBef>
                <a:spcPts val="0"/>
              </a:spcBef>
              <a:spcAft>
                <a:spcPts val="0"/>
              </a:spcAft>
            </a:pPr>
            <a:endParaRPr lang="en-US" sz="1800" b="0" i="0" u="none" strike="noStrike" dirty="0">
              <a:solidFill>
                <a:schemeClr val="bg1"/>
              </a:solidFill>
              <a:effectLst/>
              <a:latin typeface="Arial" panose="020B0604020202020204" pitchFamily="34" charset="0"/>
            </a:endParaRPr>
          </a:p>
          <a:p>
            <a:pPr algn="ctr" rtl="0">
              <a:spcBef>
                <a:spcPts val="0"/>
              </a:spcBef>
              <a:spcAft>
                <a:spcPts val="0"/>
              </a:spcAft>
            </a:pPr>
            <a:endParaRPr lang="en-US" sz="1800" b="0" i="0" u="none" strike="noStrike" dirty="0">
              <a:solidFill>
                <a:schemeClr val="bg1"/>
              </a:solidFill>
              <a:effectLst/>
              <a:latin typeface="Arial" panose="020B0604020202020204" pitchFamily="34" charset="0"/>
            </a:endParaRPr>
          </a:p>
          <a:p>
            <a:pPr algn="ctr" rtl="0">
              <a:spcBef>
                <a:spcPts val="0"/>
              </a:spcBef>
              <a:spcAft>
                <a:spcPts val="0"/>
              </a:spcAft>
            </a:pPr>
            <a:endParaRPr lang="en-US" dirty="0">
              <a:solidFill>
                <a:schemeClr val="bg1"/>
              </a:solidFill>
              <a:latin typeface="Arial" panose="020B0604020202020204" pitchFamily="34" charset="0"/>
            </a:endParaRPr>
          </a:p>
          <a:p>
            <a:pPr algn="ctr" rtl="0">
              <a:spcBef>
                <a:spcPts val="0"/>
              </a:spcBef>
              <a:spcAft>
                <a:spcPts val="0"/>
              </a:spcAft>
            </a:pPr>
            <a:r>
              <a:rPr lang="en-US" sz="1800" b="0" i="0" u="none" strike="noStrike" dirty="0">
                <a:solidFill>
                  <a:schemeClr val="bg1"/>
                </a:solidFill>
                <a:effectLst/>
                <a:latin typeface="Arial" panose="020B0604020202020204" pitchFamily="34" charset="0"/>
              </a:rPr>
              <a:t>FOR GIVEN LINK, RESULT WILL BE -</a:t>
            </a:r>
            <a:endParaRPr lang="en-US" b="0" dirty="0">
              <a:solidFill>
                <a:schemeClr val="bg1"/>
              </a:solidFill>
              <a:effectLst/>
            </a:endParaRPr>
          </a:p>
          <a:p>
            <a:pPr algn="ctr" rtl="0">
              <a:spcBef>
                <a:spcPts val="0"/>
              </a:spcBef>
              <a:spcAft>
                <a:spcPts val="0"/>
              </a:spcAft>
            </a:pPr>
            <a:r>
              <a:rPr lang="en-US" sz="1800" b="0" i="0" u="none" strike="noStrike" dirty="0">
                <a:solidFill>
                  <a:schemeClr val="bg1"/>
                </a:solidFill>
                <a:effectLst/>
                <a:latin typeface="Arial" panose="020B0604020202020204" pitchFamily="34" charset="0"/>
              </a:rPr>
              <a:t>PHISHING</a:t>
            </a:r>
            <a:r>
              <a:rPr lang="en-US" dirty="0">
                <a:solidFill>
                  <a:schemeClr val="bg1"/>
                </a:solidFill>
                <a:latin typeface="Arial" panose="020B0604020202020204" pitchFamily="34" charset="0"/>
              </a:rPr>
              <a:t> or</a:t>
            </a:r>
            <a:r>
              <a:rPr lang="en-US" sz="1800" b="0" i="0" u="none" strike="noStrike" dirty="0">
                <a:solidFill>
                  <a:schemeClr val="bg1"/>
                </a:solidFill>
                <a:effectLst/>
                <a:latin typeface="Arial" panose="020B0604020202020204" pitchFamily="34" charset="0"/>
              </a:rPr>
              <a:t> SAFE</a:t>
            </a:r>
            <a:endParaRPr lang="en-US" b="0" dirty="0">
              <a:solidFill>
                <a:schemeClr val="bg1"/>
              </a:solidFill>
              <a:effectLst/>
            </a:endParaRPr>
          </a:p>
          <a:p>
            <a:br>
              <a:rPr lang="en-US" dirty="0"/>
            </a:br>
            <a:br>
              <a:rPr lang="en-US" dirty="0">
                <a:solidFill>
                  <a:schemeClr val="bg1"/>
                </a:solidFill>
              </a:rPr>
            </a:br>
            <a:endParaRPr lang="en-IN" dirty="0">
              <a:solidFill>
                <a:schemeClr val="bg1"/>
              </a:solidFill>
            </a:endParaRPr>
          </a:p>
        </p:txBody>
      </p:sp>
      <p:sp>
        <p:nvSpPr>
          <p:cNvPr id="10" name="Rectangle 9">
            <a:extLst>
              <a:ext uri="{FF2B5EF4-FFF2-40B4-BE49-F238E27FC236}">
                <a16:creationId xmlns:a16="http://schemas.microsoft.com/office/drawing/2014/main" id="{DF58472E-BC28-4901-98BC-90000A3C4F3F}"/>
              </a:ext>
            </a:extLst>
          </p:cNvPr>
          <p:cNvSpPr/>
          <p:nvPr/>
        </p:nvSpPr>
        <p:spPr>
          <a:xfrm>
            <a:off x="9505765" y="4489566"/>
            <a:ext cx="2476870" cy="152695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spcBef>
                <a:spcPts val="0"/>
              </a:spcBef>
              <a:spcAft>
                <a:spcPts val="0"/>
              </a:spcAft>
            </a:pPr>
            <a:endParaRPr lang="en-US" sz="1800" b="0" i="0" u="none" strike="noStrike" dirty="0">
              <a:solidFill>
                <a:schemeClr val="bg1"/>
              </a:solidFill>
              <a:effectLst/>
              <a:latin typeface="Arial" panose="020B0604020202020204" pitchFamily="34" charset="0"/>
            </a:endParaRPr>
          </a:p>
          <a:p>
            <a:pPr algn="ctr" rtl="0">
              <a:spcBef>
                <a:spcPts val="0"/>
              </a:spcBef>
              <a:spcAft>
                <a:spcPts val="0"/>
              </a:spcAft>
            </a:pPr>
            <a:endParaRPr lang="en-US" sz="1800" b="0" i="0" u="none" strike="noStrike" dirty="0">
              <a:solidFill>
                <a:schemeClr val="bg1"/>
              </a:solidFill>
              <a:effectLst/>
              <a:latin typeface="Arial" panose="020B0604020202020204" pitchFamily="34" charset="0"/>
            </a:endParaRPr>
          </a:p>
          <a:p>
            <a:pPr algn="ctr" rtl="0">
              <a:spcBef>
                <a:spcPts val="0"/>
              </a:spcBef>
              <a:spcAft>
                <a:spcPts val="0"/>
              </a:spcAft>
            </a:pPr>
            <a:r>
              <a:rPr lang="en-US" sz="1800" b="0" i="0" u="none" strike="noStrike" dirty="0">
                <a:solidFill>
                  <a:schemeClr val="bg1"/>
                </a:solidFill>
                <a:effectLst/>
                <a:latin typeface="Arial" panose="020B0604020202020204" pitchFamily="34" charset="0"/>
              </a:rPr>
              <a:t>FOR EMAIL, RESULT WILL BE-</a:t>
            </a:r>
            <a:endParaRPr lang="en-US" b="0" dirty="0">
              <a:solidFill>
                <a:schemeClr val="bg1"/>
              </a:solidFill>
              <a:effectLst/>
            </a:endParaRPr>
          </a:p>
          <a:p>
            <a:pPr algn="ctr" rtl="0">
              <a:spcBef>
                <a:spcPts val="0"/>
              </a:spcBef>
              <a:spcAft>
                <a:spcPts val="0"/>
              </a:spcAft>
            </a:pPr>
            <a:r>
              <a:rPr lang="en-US" sz="1800" b="0" i="0" u="none" strike="noStrike" dirty="0">
                <a:solidFill>
                  <a:schemeClr val="bg1"/>
                </a:solidFill>
                <a:effectLst/>
                <a:latin typeface="Arial" panose="020B0604020202020204" pitchFamily="34" charset="0"/>
              </a:rPr>
              <a:t>SPAM or SAFE</a:t>
            </a:r>
            <a:endParaRPr lang="en-US" b="0" dirty="0">
              <a:solidFill>
                <a:schemeClr val="bg1"/>
              </a:solidFill>
              <a:effectLst/>
            </a:endParaRPr>
          </a:p>
          <a:p>
            <a:br>
              <a:rPr lang="en-US" dirty="0">
                <a:solidFill>
                  <a:schemeClr val="bg1"/>
                </a:solidFill>
              </a:rPr>
            </a:br>
            <a:endParaRPr lang="en-IN" dirty="0">
              <a:solidFill>
                <a:schemeClr val="bg1"/>
              </a:solidFill>
            </a:endParaRPr>
          </a:p>
        </p:txBody>
      </p:sp>
      <p:cxnSp>
        <p:nvCxnSpPr>
          <p:cNvPr id="12" name="Straight Arrow Connector 11">
            <a:extLst>
              <a:ext uri="{FF2B5EF4-FFF2-40B4-BE49-F238E27FC236}">
                <a16:creationId xmlns:a16="http://schemas.microsoft.com/office/drawing/2014/main" id="{A296EE83-2D27-42E7-81B5-6148DBD309FE}"/>
              </a:ext>
            </a:extLst>
          </p:cNvPr>
          <p:cNvCxnSpPr>
            <a:stCxn id="4" idx="3"/>
            <a:endCxn id="5" idx="1"/>
          </p:cNvCxnSpPr>
          <p:nvPr/>
        </p:nvCxnSpPr>
        <p:spPr>
          <a:xfrm>
            <a:off x="3599155" y="2942440"/>
            <a:ext cx="68506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A12E533-F450-45A8-BF68-F872A9A7C81D}"/>
              </a:ext>
            </a:extLst>
          </p:cNvPr>
          <p:cNvCxnSpPr>
            <a:cxnSpLocks/>
            <a:endCxn id="8" idx="1"/>
          </p:cNvCxnSpPr>
          <p:nvPr/>
        </p:nvCxnSpPr>
        <p:spPr>
          <a:xfrm>
            <a:off x="6761085" y="2942439"/>
            <a:ext cx="83598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1520AC0-9D5B-440A-B276-0560E1025A3D}"/>
              </a:ext>
            </a:extLst>
          </p:cNvPr>
          <p:cNvCxnSpPr>
            <a:cxnSpLocks/>
            <a:stCxn id="8" idx="2"/>
            <a:endCxn id="9" idx="0"/>
          </p:cNvCxnSpPr>
          <p:nvPr/>
        </p:nvCxnSpPr>
        <p:spPr>
          <a:xfrm flipH="1">
            <a:off x="7334435" y="3705919"/>
            <a:ext cx="1501065" cy="7836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F93A48B-413A-412C-A761-2368D8D29C79}"/>
              </a:ext>
            </a:extLst>
          </p:cNvPr>
          <p:cNvCxnSpPr>
            <a:cxnSpLocks/>
            <a:stCxn id="8" idx="2"/>
            <a:endCxn id="10" idx="0"/>
          </p:cNvCxnSpPr>
          <p:nvPr/>
        </p:nvCxnSpPr>
        <p:spPr>
          <a:xfrm>
            <a:off x="8835500" y="3705919"/>
            <a:ext cx="1908700" cy="7836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0971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7DCDF-0B74-42D7-9C3B-9FD3FD88BE5D}"/>
              </a:ext>
            </a:extLst>
          </p:cNvPr>
          <p:cNvSpPr>
            <a:spLocks noGrp="1"/>
          </p:cNvSpPr>
          <p:nvPr>
            <p:ph type="title"/>
          </p:nvPr>
        </p:nvSpPr>
        <p:spPr/>
        <p:txBody>
          <a:bodyPr/>
          <a:lstStyle/>
          <a:p>
            <a:r>
              <a:rPr lang="en-US" dirty="0"/>
              <a:t>FLOW DIAGRAM:</a:t>
            </a:r>
            <a:endParaRPr lang="en-IN" dirty="0"/>
          </a:p>
        </p:txBody>
      </p:sp>
      <p:sp>
        <p:nvSpPr>
          <p:cNvPr id="3" name="Content Placeholder 2">
            <a:extLst>
              <a:ext uri="{FF2B5EF4-FFF2-40B4-BE49-F238E27FC236}">
                <a16:creationId xmlns:a16="http://schemas.microsoft.com/office/drawing/2014/main" id="{9AF0E2C8-B1AF-4FE1-BE1A-81F2C3682E96}"/>
              </a:ext>
            </a:extLst>
          </p:cNvPr>
          <p:cNvSpPr>
            <a:spLocks noGrp="1"/>
          </p:cNvSpPr>
          <p:nvPr>
            <p:ph idx="1"/>
          </p:nvPr>
        </p:nvSpPr>
        <p:spPr/>
        <p:txBody>
          <a:bodyPr/>
          <a:lstStyle/>
          <a:p>
            <a:pPr marL="0" indent="0">
              <a:buNone/>
            </a:pPr>
            <a:r>
              <a:rPr lang="en-US" dirty="0"/>
              <a:t> </a:t>
            </a:r>
            <a:endParaRPr lang="en-IN" dirty="0"/>
          </a:p>
        </p:txBody>
      </p:sp>
      <p:sp>
        <p:nvSpPr>
          <p:cNvPr id="11" name="Content Placeholder 2">
            <a:extLst>
              <a:ext uri="{FF2B5EF4-FFF2-40B4-BE49-F238E27FC236}">
                <a16:creationId xmlns:a16="http://schemas.microsoft.com/office/drawing/2014/main" id="{64FBC868-0A94-4E95-A522-B6F0EAA81644}"/>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t> </a:t>
            </a:r>
            <a:endParaRPr lang="en-IN" dirty="0"/>
          </a:p>
        </p:txBody>
      </p:sp>
      <p:sp>
        <p:nvSpPr>
          <p:cNvPr id="12" name="Rectangle 11">
            <a:extLst>
              <a:ext uri="{FF2B5EF4-FFF2-40B4-BE49-F238E27FC236}">
                <a16:creationId xmlns:a16="http://schemas.microsoft.com/office/drawing/2014/main" id="{39C5CF2C-BF02-4562-9170-71B35AAEFD32}"/>
              </a:ext>
            </a:extLst>
          </p:cNvPr>
          <p:cNvSpPr/>
          <p:nvPr/>
        </p:nvSpPr>
        <p:spPr>
          <a:xfrm>
            <a:off x="1695635" y="1905000"/>
            <a:ext cx="2476870" cy="152695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800" b="0" i="0" u="none" strike="noStrike" dirty="0">
                <a:solidFill>
                  <a:schemeClr val="bg1"/>
                </a:solidFill>
                <a:effectLst/>
                <a:latin typeface="Arial" panose="020B0604020202020204" pitchFamily="34" charset="0"/>
              </a:rPr>
              <a:t>DATASET COLLECTION OF PHISHING WEBSITE AND SPAM EMAIL</a:t>
            </a:r>
            <a:endParaRPr lang="en-IN" dirty="0">
              <a:solidFill>
                <a:schemeClr val="bg1"/>
              </a:solidFill>
            </a:endParaRPr>
          </a:p>
        </p:txBody>
      </p:sp>
      <p:sp>
        <p:nvSpPr>
          <p:cNvPr id="13" name="Rectangle 12">
            <a:extLst>
              <a:ext uri="{FF2B5EF4-FFF2-40B4-BE49-F238E27FC236}">
                <a16:creationId xmlns:a16="http://schemas.microsoft.com/office/drawing/2014/main" id="{DFBAFB59-7CFD-4D6B-8F00-0218D742DEDD}"/>
              </a:ext>
            </a:extLst>
          </p:cNvPr>
          <p:cNvSpPr/>
          <p:nvPr/>
        </p:nvSpPr>
        <p:spPr>
          <a:xfrm>
            <a:off x="4857565" y="1905000"/>
            <a:ext cx="2476870" cy="152695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spcBef>
                <a:spcPts val="0"/>
              </a:spcBef>
              <a:spcAft>
                <a:spcPts val="0"/>
              </a:spcAft>
            </a:pPr>
            <a:endParaRPr lang="en-US" sz="1800" b="0" i="0" u="none" strike="noStrike" dirty="0">
              <a:solidFill>
                <a:schemeClr val="bg1"/>
              </a:solidFill>
              <a:effectLst/>
              <a:latin typeface="Arial" panose="020B0604020202020204" pitchFamily="34" charset="0"/>
            </a:endParaRPr>
          </a:p>
          <a:p>
            <a:pPr algn="ctr" rtl="0">
              <a:spcBef>
                <a:spcPts val="0"/>
              </a:spcBef>
              <a:spcAft>
                <a:spcPts val="0"/>
              </a:spcAft>
            </a:pPr>
            <a:r>
              <a:rPr lang="en-IN" sz="1800" b="0" i="0" u="none" strike="noStrike" dirty="0">
                <a:solidFill>
                  <a:schemeClr val="bg1"/>
                </a:solidFill>
                <a:effectLst/>
                <a:latin typeface="Arial" panose="020B0604020202020204" pitchFamily="34" charset="0"/>
              </a:rPr>
              <a:t>FEATURE EXTRACTION</a:t>
            </a:r>
            <a:br>
              <a:rPr lang="en-US" dirty="0">
                <a:solidFill>
                  <a:schemeClr val="bg1"/>
                </a:solidFill>
              </a:rPr>
            </a:br>
            <a:endParaRPr lang="en-IN" dirty="0">
              <a:solidFill>
                <a:schemeClr val="bg1"/>
              </a:solidFill>
            </a:endParaRPr>
          </a:p>
        </p:txBody>
      </p:sp>
      <p:sp>
        <p:nvSpPr>
          <p:cNvPr id="14" name="Rectangle 13">
            <a:extLst>
              <a:ext uri="{FF2B5EF4-FFF2-40B4-BE49-F238E27FC236}">
                <a16:creationId xmlns:a16="http://schemas.microsoft.com/office/drawing/2014/main" id="{0ACF9A9C-7406-4C63-9650-D3C11F482217}"/>
              </a:ext>
            </a:extLst>
          </p:cNvPr>
          <p:cNvSpPr/>
          <p:nvPr/>
        </p:nvSpPr>
        <p:spPr>
          <a:xfrm>
            <a:off x="8170415" y="1905000"/>
            <a:ext cx="2476870" cy="152695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spcBef>
                <a:spcPts val="0"/>
              </a:spcBef>
              <a:spcAft>
                <a:spcPts val="0"/>
              </a:spcAft>
            </a:pPr>
            <a:endParaRPr lang="en-US" sz="1800" b="0" i="0" u="none" strike="noStrike" dirty="0">
              <a:solidFill>
                <a:schemeClr val="bg1"/>
              </a:solidFill>
              <a:effectLst/>
              <a:latin typeface="Arial" panose="020B0604020202020204" pitchFamily="34" charset="0"/>
            </a:endParaRPr>
          </a:p>
          <a:p>
            <a:pPr algn="ctr" rtl="0">
              <a:spcBef>
                <a:spcPts val="0"/>
              </a:spcBef>
              <a:spcAft>
                <a:spcPts val="0"/>
              </a:spcAft>
            </a:pPr>
            <a:r>
              <a:rPr lang="en-US" sz="1800" b="0" i="0" u="none" strike="noStrike" dirty="0">
                <a:solidFill>
                  <a:schemeClr val="bg1"/>
                </a:solidFill>
                <a:effectLst/>
                <a:latin typeface="Arial" panose="020B0604020202020204" pitchFamily="34" charset="0"/>
              </a:rPr>
              <a:t>TRAINING RANDOM FOREST ALGORITHM</a:t>
            </a:r>
            <a:br>
              <a:rPr lang="en-US" dirty="0">
                <a:solidFill>
                  <a:schemeClr val="bg1"/>
                </a:solidFill>
              </a:rPr>
            </a:br>
            <a:endParaRPr lang="en-IN" dirty="0">
              <a:solidFill>
                <a:schemeClr val="bg1"/>
              </a:solidFill>
            </a:endParaRPr>
          </a:p>
        </p:txBody>
      </p:sp>
      <p:sp>
        <p:nvSpPr>
          <p:cNvPr id="15" name="Rectangle 14">
            <a:extLst>
              <a:ext uri="{FF2B5EF4-FFF2-40B4-BE49-F238E27FC236}">
                <a16:creationId xmlns:a16="http://schemas.microsoft.com/office/drawing/2014/main" id="{4168A427-E843-4802-9899-D611EB182F47}"/>
              </a:ext>
            </a:extLst>
          </p:cNvPr>
          <p:cNvSpPr/>
          <p:nvPr/>
        </p:nvSpPr>
        <p:spPr>
          <a:xfrm>
            <a:off x="6669350" y="4215606"/>
            <a:ext cx="2476870" cy="152695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spcBef>
                <a:spcPts val="0"/>
              </a:spcBef>
              <a:spcAft>
                <a:spcPts val="0"/>
              </a:spcAft>
            </a:pPr>
            <a:endParaRPr lang="en-US" sz="1800" b="0" i="0" u="none" strike="noStrike" dirty="0">
              <a:solidFill>
                <a:schemeClr val="bg1"/>
              </a:solidFill>
              <a:effectLst/>
              <a:latin typeface="Arial" panose="020B0604020202020204" pitchFamily="34" charset="0"/>
            </a:endParaRPr>
          </a:p>
          <a:p>
            <a:pPr algn="ctr" rtl="0">
              <a:spcBef>
                <a:spcPts val="0"/>
              </a:spcBef>
              <a:spcAft>
                <a:spcPts val="0"/>
              </a:spcAft>
            </a:pPr>
            <a:endParaRPr lang="en-US" sz="1800" b="0" i="0" u="none" strike="noStrike" dirty="0">
              <a:solidFill>
                <a:schemeClr val="bg1"/>
              </a:solidFill>
              <a:effectLst/>
              <a:latin typeface="Arial" panose="020B0604020202020204" pitchFamily="34" charset="0"/>
            </a:endParaRPr>
          </a:p>
          <a:p>
            <a:pPr algn="ctr" rtl="0">
              <a:spcBef>
                <a:spcPts val="0"/>
              </a:spcBef>
              <a:spcAft>
                <a:spcPts val="0"/>
              </a:spcAft>
            </a:pPr>
            <a:endParaRPr lang="en-US" dirty="0">
              <a:solidFill>
                <a:schemeClr val="bg1"/>
              </a:solidFill>
              <a:latin typeface="Arial" panose="020B0604020202020204" pitchFamily="34" charset="0"/>
            </a:endParaRPr>
          </a:p>
          <a:p>
            <a:pPr algn="ctr" rtl="0">
              <a:spcBef>
                <a:spcPts val="0"/>
              </a:spcBef>
              <a:spcAft>
                <a:spcPts val="0"/>
              </a:spcAft>
            </a:pPr>
            <a:r>
              <a:rPr lang="en-US" sz="1800" b="0" i="0" u="none" strike="noStrike" dirty="0">
                <a:solidFill>
                  <a:schemeClr val="bg1"/>
                </a:solidFill>
                <a:effectLst/>
                <a:latin typeface="Arial" panose="020B0604020202020204" pitchFamily="34" charset="0"/>
              </a:rPr>
              <a:t>TESTING IT ON DATABASE</a:t>
            </a:r>
            <a:endParaRPr lang="en-US" b="0" dirty="0">
              <a:solidFill>
                <a:schemeClr val="bg1"/>
              </a:solidFill>
              <a:effectLst/>
            </a:endParaRPr>
          </a:p>
          <a:p>
            <a:br>
              <a:rPr lang="en-US" dirty="0"/>
            </a:br>
            <a:br>
              <a:rPr lang="en-US" dirty="0">
                <a:solidFill>
                  <a:schemeClr val="bg1"/>
                </a:solidFill>
              </a:rPr>
            </a:br>
            <a:endParaRPr lang="en-IN" dirty="0">
              <a:solidFill>
                <a:schemeClr val="bg1"/>
              </a:solidFill>
            </a:endParaRPr>
          </a:p>
        </p:txBody>
      </p:sp>
      <p:sp>
        <p:nvSpPr>
          <p:cNvPr id="16" name="Rectangle 15">
            <a:extLst>
              <a:ext uri="{FF2B5EF4-FFF2-40B4-BE49-F238E27FC236}">
                <a16:creationId xmlns:a16="http://schemas.microsoft.com/office/drawing/2014/main" id="{86801876-F27F-43EC-A57B-A9A7011C4A34}"/>
              </a:ext>
            </a:extLst>
          </p:cNvPr>
          <p:cNvSpPr/>
          <p:nvPr/>
        </p:nvSpPr>
        <p:spPr>
          <a:xfrm>
            <a:off x="3039123" y="4215606"/>
            <a:ext cx="2476870" cy="152695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spcBef>
                <a:spcPts val="0"/>
              </a:spcBef>
              <a:spcAft>
                <a:spcPts val="0"/>
              </a:spcAft>
            </a:pPr>
            <a:endParaRPr lang="en-US" sz="1800" b="0" i="0" u="none" strike="noStrike" dirty="0">
              <a:solidFill>
                <a:schemeClr val="bg1"/>
              </a:solidFill>
              <a:effectLst/>
              <a:latin typeface="Arial" panose="020B0604020202020204" pitchFamily="34" charset="0"/>
            </a:endParaRPr>
          </a:p>
          <a:p>
            <a:pPr algn="ctr" rtl="0">
              <a:spcBef>
                <a:spcPts val="0"/>
              </a:spcBef>
              <a:spcAft>
                <a:spcPts val="0"/>
              </a:spcAft>
            </a:pPr>
            <a:r>
              <a:rPr lang="en-US" sz="1800" b="0" i="0" u="none" strike="noStrike" dirty="0">
                <a:solidFill>
                  <a:schemeClr val="bg1"/>
                </a:solidFill>
                <a:effectLst/>
                <a:latin typeface="Arial" panose="020B0604020202020204" pitchFamily="34" charset="0"/>
              </a:rPr>
              <a:t>IMPLEMENTING THE ALGORITHM IN OUR WEBSITE</a:t>
            </a:r>
            <a:br>
              <a:rPr lang="en-US" dirty="0">
                <a:solidFill>
                  <a:schemeClr val="bg1"/>
                </a:solidFill>
              </a:rPr>
            </a:br>
            <a:endParaRPr lang="en-IN" dirty="0">
              <a:solidFill>
                <a:schemeClr val="bg1"/>
              </a:solidFill>
            </a:endParaRPr>
          </a:p>
        </p:txBody>
      </p:sp>
      <p:cxnSp>
        <p:nvCxnSpPr>
          <p:cNvPr id="17" name="Straight Arrow Connector 16">
            <a:extLst>
              <a:ext uri="{FF2B5EF4-FFF2-40B4-BE49-F238E27FC236}">
                <a16:creationId xmlns:a16="http://schemas.microsoft.com/office/drawing/2014/main" id="{6997427A-060A-4F20-8588-5D5C4577FA95}"/>
              </a:ext>
            </a:extLst>
          </p:cNvPr>
          <p:cNvCxnSpPr>
            <a:stCxn id="12" idx="3"/>
            <a:endCxn id="13" idx="1"/>
          </p:cNvCxnSpPr>
          <p:nvPr/>
        </p:nvCxnSpPr>
        <p:spPr>
          <a:xfrm>
            <a:off x="4172505" y="2668480"/>
            <a:ext cx="68506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91C78C7-488E-408D-B10D-51268DBE00FF}"/>
              </a:ext>
            </a:extLst>
          </p:cNvPr>
          <p:cNvCxnSpPr>
            <a:cxnSpLocks/>
            <a:endCxn id="14" idx="1"/>
          </p:cNvCxnSpPr>
          <p:nvPr/>
        </p:nvCxnSpPr>
        <p:spPr>
          <a:xfrm>
            <a:off x="7334435" y="2668479"/>
            <a:ext cx="83598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F64FF76-476A-4681-A0FC-27E29390B2C4}"/>
              </a:ext>
            </a:extLst>
          </p:cNvPr>
          <p:cNvCxnSpPr>
            <a:cxnSpLocks/>
            <a:stCxn id="14" idx="2"/>
            <a:endCxn id="15" idx="0"/>
          </p:cNvCxnSpPr>
          <p:nvPr/>
        </p:nvCxnSpPr>
        <p:spPr>
          <a:xfrm flipH="1">
            <a:off x="7907785" y="3431959"/>
            <a:ext cx="1501065" cy="7836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42F0DF2-8BFC-47C7-A1BC-75E35F826B11}"/>
              </a:ext>
            </a:extLst>
          </p:cNvPr>
          <p:cNvCxnSpPr>
            <a:cxnSpLocks/>
            <a:stCxn id="15" idx="1"/>
            <a:endCxn id="16" idx="3"/>
          </p:cNvCxnSpPr>
          <p:nvPr/>
        </p:nvCxnSpPr>
        <p:spPr>
          <a:xfrm flipH="1">
            <a:off x="5515993" y="4979086"/>
            <a:ext cx="115335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66641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74660-F0D5-47CC-8403-DBC66E41097C}"/>
              </a:ext>
            </a:extLst>
          </p:cNvPr>
          <p:cNvSpPr>
            <a:spLocks noGrp="1"/>
          </p:cNvSpPr>
          <p:nvPr>
            <p:ph type="ctrTitle"/>
          </p:nvPr>
        </p:nvSpPr>
        <p:spPr>
          <a:xfrm>
            <a:off x="2660930" y="739588"/>
            <a:ext cx="8915399" cy="2262781"/>
          </a:xfrm>
        </p:spPr>
        <p:txBody>
          <a:bodyPr/>
          <a:lstStyle/>
          <a:p>
            <a:r>
              <a:rPr lang="en-US" b="1" u="sng" dirty="0"/>
              <a:t>FRONT END CODE</a:t>
            </a:r>
            <a:endParaRPr lang="en-IN" b="1" u="sng" dirty="0"/>
          </a:p>
        </p:txBody>
      </p:sp>
      <p:sp>
        <p:nvSpPr>
          <p:cNvPr id="4" name="Subtitle 3">
            <a:extLst>
              <a:ext uri="{FF2B5EF4-FFF2-40B4-BE49-F238E27FC236}">
                <a16:creationId xmlns:a16="http://schemas.microsoft.com/office/drawing/2014/main" id="{BE67115F-CA00-4805-BC2A-2C8B77E65F92}"/>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8925410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32A14-6F22-40B8-80B4-8D8C269DFE5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5C5BDE6-6B8C-43E6-8567-8FC7D7153E68}"/>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8DF57B9F-5417-4C0C-9A50-138D7E9B8CBF}"/>
              </a:ext>
            </a:extLst>
          </p:cNvPr>
          <p:cNvPicPr>
            <a:picLocks noChangeAspect="1"/>
          </p:cNvPicPr>
          <p:nvPr/>
        </p:nvPicPr>
        <p:blipFill>
          <a:blip r:embed="rId2"/>
          <a:stretch>
            <a:fillRect/>
          </a:stretch>
        </p:blipFill>
        <p:spPr>
          <a:xfrm>
            <a:off x="750106" y="296908"/>
            <a:ext cx="10691787" cy="6264183"/>
          </a:xfrm>
          <a:prstGeom prst="rect">
            <a:avLst/>
          </a:prstGeom>
        </p:spPr>
      </p:pic>
    </p:spTree>
    <p:extLst>
      <p:ext uri="{BB962C8B-B14F-4D97-AF65-F5344CB8AC3E}">
        <p14:creationId xmlns:p14="http://schemas.microsoft.com/office/powerpoint/2010/main" val="26508166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C7CD9-569C-48A4-AAB3-1FA92702EAB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95377AC-E69A-488A-8D8B-812020F03A03}"/>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0D1E5195-129E-4217-A38D-37BC9548EDCE}"/>
              </a:ext>
            </a:extLst>
          </p:cNvPr>
          <p:cNvPicPr>
            <a:picLocks noChangeAspect="1"/>
          </p:cNvPicPr>
          <p:nvPr/>
        </p:nvPicPr>
        <p:blipFill>
          <a:blip r:embed="rId2"/>
          <a:stretch>
            <a:fillRect/>
          </a:stretch>
        </p:blipFill>
        <p:spPr>
          <a:xfrm>
            <a:off x="1409294" y="209271"/>
            <a:ext cx="9373412" cy="6439458"/>
          </a:xfrm>
          <a:prstGeom prst="rect">
            <a:avLst/>
          </a:prstGeom>
        </p:spPr>
      </p:pic>
    </p:spTree>
    <p:extLst>
      <p:ext uri="{BB962C8B-B14F-4D97-AF65-F5344CB8AC3E}">
        <p14:creationId xmlns:p14="http://schemas.microsoft.com/office/powerpoint/2010/main" val="5465156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74660-F0D5-47CC-8403-DBC66E41097C}"/>
              </a:ext>
            </a:extLst>
          </p:cNvPr>
          <p:cNvSpPr>
            <a:spLocks noGrp="1"/>
          </p:cNvSpPr>
          <p:nvPr>
            <p:ph type="ctrTitle"/>
          </p:nvPr>
        </p:nvSpPr>
        <p:spPr>
          <a:xfrm>
            <a:off x="2660930" y="739588"/>
            <a:ext cx="8915399" cy="2262781"/>
          </a:xfrm>
        </p:spPr>
        <p:txBody>
          <a:bodyPr/>
          <a:lstStyle/>
          <a:p>
            <a:r>
              <a:rPr lang="en-US" b="1" u="sng" dirty="0"/>
              <a:t>BACK END CODE</a:t>
            </a:r>
            <a:endParaRPr lang="en-IN" b="1" u="sng" dirty="0"/>
          </a:p>
        </p:txBody>
      </p:sp>
      <p:sp>
        <p:nvSpPr>
          <p:cNvPr id="4" name="Subtitle 3">
            <a:extLst>
              <a:ext uri="{FF2B5EF4-FFF2-40B4-BE49-F238E27FC236}">
                <a16:creationId xmlns:a16="http://schemas.microsoft.com/office/drawing/2014/main" id="{BE67115F-CA00-4805-BC2A-2C8B77E65F92}"/>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2855353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7E0B3-FB46-4839-8487-BF47E46AC799}"/>
              </a:ext>
            </a:extLst>
          </p:cNvPr>
          <p:cNvSpPr>
            <a:spLocks noGrp="1"/>
          </p:cNvSpPr>
          <p:nvPr>
            <p:ph type="title"/>
          </p:nvPr>
        </p:nvSpPr>
        <p:spPr/>
        <p:txBody>
          <a:bodyPr>
            <a:normAutofit fontScale="90000"/>
          </a:bodyPr>
          <a:lstStyle/>
          <a:p>
            <a:r>
              <a:rPr lang="en-IN" sz="6000" b="1" i="0" u="none" strike="noStrike" dirty="0">
                <a:solidFill>
                  <a:srgbClr val="000000"/>
                </a:solidFill>
                <a:effectLst/>
                <a:latin typeface="Calibri" panose="020F0502020204030204" pitchFamily="34" charset="0"/>
              </a:rPr>
              <a:t>Implementation Screenshot </a:t>
            </a:r>
            <a:endParaRPr lang="en-IN" sz="9600" dirty="0"/>
          </a:p>
        </p:txBody>
      </p:sp>
      <p:sp>
        <p:nvSpPr>
          <p:cNvPr id="3" name="Content Placeholder 2">
            <a:extLst>
              <a:ext uri="{FF2B5EF4-FFF2-40B4-BE49-F238E27FC236}">
                <a16:creationId xmlns:a16="http://schemas.microsoft.com/office/drawing/2014/main" id="{C8A00960-FB9C-45B4-8329-7E4B7321A1E7}"/>
              </a:ext>
            </a:extLst>
          </p:cNvPr>
          <p:cNvSpPr>
            <a:spLocks noGrp="1"/>
          </p:cNvSpPr>
          <p:nvPr>
            <p:ph idx="1"/>
          </p:nvPr>
        </p:nvSpPr>
        <p:spPr/>
        <p:txBody>
          <a:bodyPr/>
          <a:lstStyle/>
          <a:p>
            <a:endParaRPr lang="en-IN"/>
          </a:p>
        </p:txBody>
      </p:sp>
      <p:pic>
        <p:nvPicPr>
          <p:cNvPr id="1026" name="Picture 2">
            <a:extLst>
              <a:ext uri="{FF2B5EF4-FFF2-40B4-BE49-F238E27FC236}">
                <a16:creationId xmlns:a16="http://schemas.microsoft.com/office/drawing/2014/main" id="{1B3619BF-0D03-4782-A878-76D9CD3556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9176" y="1541930"/>
            <a:ext cx="9941859" cy="4471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9165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E749C-CC95-4013-87C5-49A0292AAB70}"/>
              </a:ext>
            </a:extLst>
          </p:cNvPr>
          <p:cNvSpPr>
            <a:spLocks noGrp="1"/>
          </p:cNvSpPr>
          <p:nvPr>
            <p:ph type="title"/>
          </p:nvPr>
        </p:nvSpPr>
        <p:spPr/>
        <p:txBody>
          <a:bodyPr/>
          <a:lstStyle/>
          <a:p>
            <a:r>
              <a:rPr lang="en-US" dirty="0"/>
              <a:t>PHISHING:</a:t>
            </a:r>
            <a:endParaRPr lang="en-IN" dirty="0"/>
          </a:p>
        </p:txBody>
      </p:sp>
      <p:sp>
        <p:nvSpPr>
          <p:cNvPr id="3" name="Content Placeholder 2">
            <a:extLst>
              <a:ext uri="{FF2B5EF4-FFF2-40B4-BE49-F238E27FC236}">
                <a16:creationId xmlns:a16="http://schemas.microsoft.com/office/drawing/2014/main" id="{296777AC-4621-429C-9BCA-B5DE4CE3C246}"/>
              </a:ext>
            </a:extLst>
          </p:cNvPr>
          <p:cNvSpPr>
            <a:spLocks noGrp="1"/>
          </p:cNvSpPr>
          <p:nvPr>
            <p:ph idx="1"/>
          </p:nvPr>
        </p:nvSpPr>
        <p:spPr/>
        <p:txBody>
          <a:bodyPr/>
          <a:lstStyle/>
          <a:p>
            <a:pPr algn="l"/>
            <a:r>
              <a:rPr lang="en-US" sz="2000" b="0" i="0" dirty="0">
                <a:solidFill>
                  <a:srgbClr val="1D2127"/>
                </a:solidFill>
                <a:effectLst/>
                <a:latin typeface="Open Sans" panose="020B0606030504020204" pitchFamily="34" charset="0"/>
              </a:rPr>
              <a:t>Phishing is a cybercrime in which a target or targets are contacted by email, telephone or text message by someone posing as a legitimate institution to lure individuals into providing sensitive data such as personally identifiable information, banking and credit card details, and passwords.</a:t>
            </a:r>
          </a:p>
          <a:p>
            <a:pPr algn="l"/>
            <a:r>
              <a:rPr lang="en-US" sz="2000" b="0" i="0" dirty="0">
                <a:solidFill>
                  <a:srgbClr val="1D2127"/>
                </a:solidFill>
                <a:effectLst/>
                <a:latin typeface="Open Sans" panose="020B0606030504020204" pitchFamily="34" charset="0"/>
              </a:rPr>
              <a:t>The information is then used to access important accounts and can result in identity theft and financial loss.</a:t>
            </a:r>
          </a:p>
          <a:p>
            <a:pPr marL="0" indent="0">
              <a:buNone/>
            </a:pPr>
            <a:endParaRPr lang="en-IN" dirty="0"/>
          </a:p>
        </p:txBody>
      </p:sp>
    </p:spTree>
    <p:extLst>
      <p:ext uri="{BB962C8B-B14F-4D97-AF65-F5344CB8AC3E}">
        <p14:creationId xmlns:p14="http://schemas.microsoft.com/office/powerpoint/2010/main" val="20443885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DD6D8-DEED-4B5A-944E-DAC39537D29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96051E2-93FC-4811-918C-8BF3B18FFFC8}"/>
              </a:ext>
            </a:extLst>
          </p:cNvPr>
          <p:cNvSpPr>
            <a:spLocks noGrp="1"/>
          </p:cNvSpPr>
          <p:nvPr>
            <p:ph idx="1"/>
          </p:nvPr>
        </p:nvSpPr>
        <p:spPr/>
        <p:txBody>
          <a:bodyPr/>
          <a:lstStyle/>
          <a:p>
            <a:endParaRPr lang="en-IN"/>
          </a:p>
        </p:txBody>
      </p:sp>
      <p:pic>
        <p:nvPicPr>
          <p:cNvPr id="2050" name="Picture 2">
            <a:extLst>
              <a:ext uri="{FF2B5EF4-FFF2-40B4-BE49-F238E27FC236}">
                <a16:creationId xmlns:a16="http://schemas.microsoft.com/office/drawing/2014/main" id="{91486DEB-0DAC-4264-BCC3-3FC71EEADE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7459" y="1264555"/>
            <a:ext cx="10192871" cy="426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38364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92737-781A-4A40-8274-E306975C004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A322CB7-B402-40B3-BAA3-472B8A83F89B}"/>
              </a:ext>
            </a:extLst>
          </p:cNvPr>
          <p:cNvSpPr>
            <a:spLocks noGrp="1"/>
          </p:cNvSpPr>
          <p:nvPr>
            <p:ph idx="1"/>
          </p:nvPr>
        </p:nvSpPr>
        <p:spPr/>
        <p:txBody>
          <a:bodyPr/>
          <a:lstStyle/>
          <a:p>
            <a:endParaRPr lang="en-IN"/>
          </a:p>
        </p:txBody>
      </p:sp>
      <p:pic>
        <p:nvPicPr>
          <p:cNvPr id="3074" name="Picture 2">
            <a:extLst>
              <a:ext uri="{FF2B5EF4-FFF2-40B4-BE49-F238E27FC236}">
                <a16:creationId xmlns:a16="http://schemas.microsoft.com/office/drawing/2014/main" id="{2B3A2778-F135-49D2-9AFC-34BA7169FB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3647" y="1905001"/>
            <a:ext cx="10309411" cy="4006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60954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1A9B7-7F86-4D2B-A13B-73215D4609CA}"/>
              </a:ext>
            </a:extLst>
          </p:cNvPr>
          <p:cNvSpPr>
            <a:spLocks noGrp="1"/>
          </p:cNvSpPr>
          <p:nvPr>
            <p:ph type="title"/>
          </p:nvPr>
        </p:nvSpPr>
        <p:spPr/>
        <p:txBody>
          <a:bodyPr/>
          <a:lstStyle/>
          <a:p>
            <a:endParaRPr lang="en-IN"/>
          </a:p>
        </p:txBody>
      </p:sp>
      <p:pic>
        <p:nvPicPr>
          <p:cNvPr id="4106" name="Picture 10">
            <a:extLst>
              <a:ext uri="{FF2B5EF4-FFF2-40B4-BE49-F238E27FC236}">
                <a16:creationId xmlns:a16="http://schemas.microsoft.com/office/drawing/2014/main" id="{9BDB5EBC-FB2C-45C2-A477-0E5D9E6097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6047" y="395510"/>
            <a:ext cx="9738565" cy="1476375"/>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a:extLst>
              <a:ext uri="{FF2B5EF4-FFF2-40B4-BE49-F238E27FC236}">
                <a16:creationId xmlns:a16="http://schemas.microsoft.com/office/drawing/2014/main" id="{9ADE710C-489E-4BB2-87D9-32CD5F898F8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37129" y="2532182"/>
            <a:ext cx="10267484" cy="29810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75731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40840-5BAC-43DE-A2F9-2F47E6E75B5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D8D788C-012D-46FB-B6C3-8197642C1B9B}"/>
              </a:ext>
            </a:extLst>
          </p:cNvPr>
          <p:cNvSpPr>
            <a:spLocks noGrp="1"/>
          </p:cNvSpPr>
          <p:nvPr>
            <p:ph idx="1"/>
          </p:nvPr>
        </p:nvSpPr>
        <p:spPr/>
        <p:txBody>
          <a:bodyPr/>
          <a:lstStyle/>
          <a:p>
            <a:endParaRPr lang="en-IN"/>
          </a:p>
        </p:txBody>
      </p:sp>
      <p:pic>
        <p:nvPicPr>
          <p:cNvPr id="5122" name="Picture 2">
            <a:extLst>
              <a:ext uri="{FF2B5EF4-FFF2-40B4-BE49-F238E27FC236}">
                <a16:creationId xmlns:a16="http://schemas.microsoft.com/office/drawing/2014/main" id="{2CEE5D55-FCB6-46C4-8B19-A2EDAB0B4B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9552" y="688292"/>
            <a:ext cx="9932896" cy="1152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96717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32345-BF08-487A-9ED6-C994C92A8664}"/>
              </a:ext>
            </a:extLst>
          </p:cNvPr>
          <p:cNvSpPr>
            <a:spLocks noGrp="1"/>
          </p:cNvSpPr>
          <p:nvPr>
            <p:ph type="title"/>
          </p:nvPr>
        </p:nvSpPr>
        <p:spPr/>
        <p:txBody>
          <a:bodyPr/>
          <a:lstStyle/>
          <a:p>
            <a:r>
              <a:rPr lang="en-US" dirty="0"/>
              <a:t>PHISHING</a:t>
            </a:r>
            <a:endParaRPr lang="en-IN" dirty="0"/>
          </a:p>
        </p:txBody>
      </p:sp>
      <p:pic>
        <p:nvPicPr>
          <p:cNvPr id="6146" name="Picture 2">
            <a:extLst>
              <a:ext uri="{FF2B5EF4-FFF2-40B4-BE49-F238E27FC236}">
                <a16:creationId xmlns:a16="http://schemas.microsoft.com/office/drawing/2014/main" id="{938AC072-0C19-4294-B224-E70DF73741A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97741" y="1497106"/>
            <a:ext cx="9129808" cy="4414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8084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8F127-2970-4500-8CE6-2613CAD6E8E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3C06E3E-1748-4C07-A642-6AB60512D771}"/>
              </a:ext>
            </a:extLst>
          </p:cNvPr>
          <p:cNvSpPr>
            <a:spLocks noGrp="1"/>
          </p:cNvSpPr>
          <p:nvPr>
            <p:ph idx="1"/>
          </p:nvPr>
        </p:nvSpPr>
        <p:spPr/>
        <p:txBody>
          <a:bodyPr/>
          <a:lstStyle/>
          <a:p>
            <a:endParaRPr lang="en-IN"/>
          </a:p>
        </p:txBody>
      </p:sp>
      <p:pic>
        <p:nvPicPr>
          <p:cNvPr id="7170" name="Picture 2">
            <a:extLst>
              <a:ext uri="{FF2B5EF4-FFF2-40B4-BE49-F238E27FC236}">
                <a16:creationId xmlns:a16="http://schemas.microsoft.com/office/drawing/2014/main" id="{2FC75D95-3639-42D7-AF64-130F7BF9A1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2875" y="528918"/>
            <a:ext cx="10205384" cy="5704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83357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F07C5-EFFB-4660-A22C-D38434C1D13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B415E20-8C4B-4871-9022-A1ACFEA0ED46}"/>
              </a:ext>
            </a:extLst>
          </p:cNvPr>
          <p:cNvSpPr>
            <a:spLocks noGrp="1"/>
          </p:cNvSpPr>
          <p:nvPr>
            <p:ph idx="1"/>
          </p:nvPr>
        </p:nvSpPr>
        <p:spPr/>
        <p:txBody>
          <a:bodyPr/>
          <a:lstStyle/>
          <a:p>
            <a:endParaRPr lang="en-IN"/>
          </a:p>
        </p:txBody>
      </p:sp>
      <p:pic>
        <p:nvPicPr>
          <p:cNvPr id="8194" name="Picture 2">
            <a:extLst>
              <a:ext uri="{FF2B5EF4-FFF2-40B4-BE49-F238E27FC236}">
                <a16:creationId xmlns:a16="http://schemas.microsoft.com/office/drawing/2014/main" id="{7B71485C-1C90-42F6-8F1C-8082CD6F3F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5574" y="624110"/>
            <a:ext cx="9896849" cy="540913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5F268B5-2626-40A0-B1D6-D9298F6DEEE0}"/>
              </a:ext>
            </a:extLst>
          </p:cNvPr>
          <p:cNvSpPr txBox="1"/>
          <p:nvPr/>
        </p:nvSpPr>
        <p:spPr>
          <a:xfrm>
            <a:off x="3048000" y="3248816"/>
            <a:ext cx="6096000" cy="369332"/>
          </a:xfrm>
          <a:prstGeom prst="rect">
            <a:avLst/>
          </a:prstGeom>
          <a:noFill/>
        </p:spPr>
        <p:txBody>
          <a:bodyPr wrap="square">
            <a:spAutoFit/>
          </a:bodyPr>
          <a:lstStyle/>
          <a:p>
            <a:r>
              <a:rPr lang="en-IN" b="0" dirty="0">
                <a:effectLst/>
              </a:rPr>
              <a:t> </a:t>
            </a:r>
            <a:endParaRPr lang="en-IN" dirty="0"/>
          </a:p>
        </p:txBody>
      </p:sp>
    </p:spTree>
    <p:extLst>
      <p:ext uri="{BB962C8B-B14F-4D97-AF65-F5344CB8AC3E}">
        <p14:creationId xmlns:p14="http://schemas.microsoft.com/office/powerpoint/2010/main" val="38055785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5EE34A-4456-4FE0-9B3C-96CE8A11415E}"/>
              </a:ext>
            </a:extLst>
          </p:cNvPr>
          <p:cNvSpPr>
            <a:spLocks noGrp="1"/>
          </p:cNvSpPr>
          <p:nvPr>
            <p:ph idx="1"/>
          </p:nvPr>
        </p:nvSpPr>
        <p:spPr/>
        <p:txBody>
          <a:bodyPr vert="horz" lIns="91440" tIns="45720" rIns="91440" bIns="45720" rtlCol="0" anchor="t">
            <a:normAutofit/>
          </a:bodyPr>
          <a:lstStyle/>
          <a:p>
            <a:r>
              <a:rPr lang="en-IN" sz="4800" dirty="0"/>
              <a:t>Thank You</a:t>
            </a:r>
          </a:p>
        </p:txBody>
      </p:sp>
    </p:spTree>
    <p:extLst>
      <p:ext uri="{BB962C8B-B14F-4D97-AF65-F5344CB8AC3E}">
        <p14:creationId xmlns:p14="http://schemas.microsoft.com/office/powerpoint/2010/main" val="3773187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CE6E5-964D-4F91-855B-BF607BC41AAE}"/>
              </a:ext>
            </a:extLst>
          </p:cNvPr>
          <p:cNvSpPr>
            <a:spLocks noGrp="1"/>
          </p:cNvSpPr>
          <p:nvPr>
            <p:ph type="title"/>
          </p:nvPr>
        </p:nvSpPr>
        <p:spPr/>
        <p:txBody>
          <a:bodyPr/>
          <a:lstStyle/>
          <a:p>
            <a:r>
              <a:rPr lang="en-US" dirty="0"/>
              <a:t>TYPES OF PHISHING:</a:t>
            </a:r>
            <a:endParaRPr lang="en-IN" dirty="0"/>
          </a:p>
        </p:txBody>
      </p:sp>
      <p:sp>
        <p:nvSpPr>
          <p:cNvPr id="3" name="Content Placeholder 2">
            <a:extLst>
              <a:ext uri="{FF2B5EF4-FFF2-40B4-BE49-F238E27FC236}">
                <a16:creationId xmlns:a16="http://schemas.microsoft.com/office/drawing/2014/main" id="{4398C81A-3EBA-403D-A88A-D0500EDF8DF0}"/>
              </a:ext>
            </a:extLst>
          </p:cNvPr>
          <p:cNvSpPr>
            <a:spLocks noGrp="1"/>
          </p:cNvSpPr>
          <p:nvPr>
            <p:ph idx="1"/>
          </p:nvPr>
        </p:nvSpPr>
        <p:spPr/>
        <p:txBody>
          <a:bodyPr/>
          <a:lstStyle/>
          <a:p>
            <a:r>
              <a:rPr lang="en-US" b="1" u="sng" dirty="0"/>
              <a:t>EMAIL</a:t>
            </a:r>
          </a:p>
          <a:p>
            <a:r>
              <a:rPr lang="en-US" dirty="0"/>
              <a:t>PHARMING</a:t>
            </a:r>
          </a:p>
          <a:p>
            <a:r>
              <a:rPr lang="en-US" b="1" u="sng" dirty="0"/>
              <a:t>WEBSITE</a:t>
            </a:r>
          </a:p>
          <a:p>
            <a:r>
              <a:rPr lang="en-US" dirty="0"/>
              <a:t>HTTPS </a:t>
            </a:r>
          </a:p>
          <a:p>
            <a:r>
              <a:rPr lang="en-US" dirty="0"/>
              <a:t>SPEAR</a:t>
            </a:r>
          </a:p>
          <a:p>
            <a:r>
              <a:rPr lang="en-US" dirty="0"/>
              <a:t>WHALING</a:t>
            </a:r>
          </a:p>
          <a:p>
            <a:r>
              <a:rPr lang="en-US" dirty="0"/>
              <a:t>ANGLER</a:t>
            </a:r>
            <a:endParaRPr lang="en-IN" dirty="0"/>
          </a:p>
        </p:txBody>
      </p:sp>
    </p:spTree>
    <p:extLst>
      <p:ext uri="{BB962C8B-B14F-4D97-AF65-F5344CB8AC3E}">
        <p14:creationId xmlns:p14="http://schemas.microsoft.com/office/powerpoint/2010/main" val="1992872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54FD2-24DD-4E23-8968-0D3CEB0069D4}"/>
              </a:ext>
            </a:extLst>
          </p:cNvPr>
          <p:cNvSpPr>
            <a:spLocks noGrp="1"/>
          </p:cNvSpPr>
          <p:nvPr>
            <p:ph type="title"/>
          </p:nvPr>
        </p:nvSpPr>
        <p:spPr/>
        <p:txBody>
          <a:bodyPr/>
          <a:lstStyle/>
          <a:p>
            <a:r>
              <a:rPr lang="en-US" dirty="0"/>
              <a:t>WEBSITE PHISHING:</a:t>
            </a:r>
            <a:endParaRPr lang="en-IN" dirty="0"/>
          </a:p>
        </p:txBody>
      </p:sp>
      <p:sp>
        <p:nvSpPr>
          <p:cNvPr id="3" name="Content Placeholder 2">
            <a:extLst>
              <a:ext uri="{FF2B5EF4-FFF2-40B4-BE49-F238E27FC236}">
                <a16:creationId xmlns:a16="http://schemas.microsoft.com/office/drawing/2014/main" id="{90344F54-E0E4-42FE-A987-894EA562CCF5}"/>
              </a:ext>
            </a:extLst>
          </p:cNvPr>
          <p:cNvSpPr>
            <a:spLocks noGrp="1"/>
          </p:cNvSpPr>
          <p:nvPr>
            <p:ph idx="1"/>
          </p:nvPr>
        </p:nvSpPr>
        <p:spPr/>
        <p:txBody>
          <a:bodyPr/>
          <a:lstStyle/>
          <a:p>
            <a:r>
              <a:rPr lang="en-US" dirty="0"/>
              <a:t>Website phishing refers to the cyber crime where the attacker uses a URL link to make his attack successful.</a:t>
            </a:r>
          </a:p>
          <a:p>
            <a:r>
              <a:rPr lang="en-US" dirty="0"/>
              <a:t>These URL links look like they are genuine which can fool anyone who clicks on that link with the intention of browsing it.</a:t>
            </a:r>
          </a:p>
          <a:p>
            <a:r>
              <a:rPr lang="en-US" dirty="0"/>
              <a:t>Those links try to extract the addresses and other important credentials of the victim in order to cause harm in one way or another.</a:t>
            </a:r>
          </a:p>
          <a:p>
            <a:r>
              <a:rPr lang="en-US" dirty="0"/>
              <a:t>Also, these links can add malicious code to the system giving the attacker, access to an individuals system.</a:t>
            </a:r>
            <a:endParaRPr lang="en-IN" dirty="0"/>
          </a:p>
        </p:txBody>
      </p:sp>
    </p:spTree>
    <p:extLst>
      <p:ext uri="{BB962C8B-B14F-4D97-AF65-F5344CB8AC3E}">
        <p14:creationId xmlns:p14="http://schemas.microsoft.com/office/powerpoint/2010/main" val="469510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138D8-5F44-4E83-86CC-3EA02457042F}"/>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40FFF325-B7B3-4ADB-80D1-00088ED1A2BE}"/>
              </a:ext>
            </a:extLst>
          </p:cNvPr>
          <p:cNvSpPr>
            <a:spLocks noGrp="1"/>
          </p:cNvSpPr>
          <p:nvPr>
            <p:ph idx="1"/>
          </p:nvPr>
        </p:nvSpPr>
        <p:spPr/>
        <p:txBody>
          <a:bodyPr>
            <a:normAutofit/>
          </a:bodyPr>
          <a:lstStyle/>
          <a:p>
            <a:r>
              <a:rPr lang="en-US" dirty="0"/>
              <a:t>The main victims of website phishing are mainly the youngsters.</a:t>
            </a:r>
            <a:endParaRPr lang="en-IN" dirty="0"/>
          </a:p>
          <a:p>
            <a:r>
              <a:rPr lang="en-US" dirty="0"/>
              <a:t>During the teenage years, there are a lot of changes going on in those physically and mentally.</a:t>
            </a:r>
          </a:p>
          <a:p>
            <a:r>
              <a:rPr lang="en-US" dirty="0"/>
              <a:t>Anything which seems attractive, they tend to go towards it without considering it’s aftermaths. </a:t>
            </a:r>
          </a:p>
          <a:p>
            <a:r>
              <a:rPr lang="en-US" dirty="0"/>
              <a:t>They don’t have self control when it comes to these type of things.</a:t>
            </a:r>
          </a:p>
          <a:p>
            <a:r>
              <a:rPr lang="en-US" dirty="0"/>
              <a:t>Those websites look so eye catching to those kids, they can’t resist. </a:t>
            </a:r>
          </a:p>
          <a:p>
            <a:r>
              <a:rPr lang="en-US" dirty="0"/>
              <a:t>Even if they know that it is a phishing website, they click on it ignorantly.</a:t>
            </a:r>
          </a:p>
          <a:p>
            <a:r>
              <a:rPr lang="en-US" dirty="0"/>
              <a:t>This is the main reason for phishing links to be so common and difficult to control.</a:t>
            </a:r>
          </a:p>
        </p:txBody>
      </p:sp>
    </p:spTree>
    <p:extLst>
      <p:ext uri="{BB962C8B-B14F-4D97-AF65-F5344CB8AC3E}">
        <p14:creationId xmlns:p14="http://schemas.microsoft.com/office/powerpoint/2010/main" val="4123298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55074-BD33-4BE9-961E-6EACE07B41EA}"/>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841C4F78-B766-4783-A9CE-86A4E7317317}"/>
              </a:ext>
            </a:extLst>
          </p:cNvPr>
          <p:cNvSpPr>
            <a:spLocks noGrp="1"/>
          </p:cNvSpPr>
          <p:nvPr>
            <p:ph idx="1"/>
          </p:nvPr>
        </p:nvSpPr>
        <p:spPr/>
        <p:txBody>
          <a:bodyPr/>
          <a:lstStyle/>
          <a:p>
            <a:r>
              <a:rPr lang="en-US" dirty="0"/>
              <a:t>Not all those phishing links are explicit content.</a:t>
            </a:r>
          </a:p>
          <a:p>
            <a:r>
              <a:rPr lang="en-US" dirty="0"/>
              <a:t>Many of them also act as an e-commerce website too.</a:t>
            </a:r>
          </a:p>
          <a:p>
            <a:r>
              <a:rPr lang="en-US" dirty="0"/>
              <a:t>They try to sell items on a low prices. This leads to victims releasing their sensitive information like address, phone numbers and even the bank credentials.</a:t>
            </a:r>
          </a:p>
          <a:p>
            <a:r>
              <a:rPr lang="en-US" dirty="0"/>
              <a:t>At the time it looks genuine to the people, which in reality is nothing but open theft.</a:t>
            </a:r>
            <a:endParaRPr lang="en-IN" dirty="0"/>
          </a:p>
        </p:txBody>
      </p:sp>
    </p:spTree>
    <p:extLst>
      <p:ext uri="{BB962C8B-B14F-4D97-AF65-F5344CB8AC3E}">
        <p14:creationId xmlns:p14="http://schemas.microsoft.com/office/powerpoint/2010/main" val="293768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88007-5D2C-4F00-8828-11C3890E8642}"/>
              </a:ext>
            </a:extLst>
          </p:cNvPr>
          <p:cNvSpPr>
            <a:spLocks noGrp="1"/>
          </p:cNvSpPr>
          <p:nvPr>
            <p:ph type="title"/>
          </p:nvPr>
        </p:nvSpPr>
        <p:spPr/>
        <p:txBody>
          <a:bodyPr/>
          <a:lstStyle/>
          <a:p>
            <a:r>
              <a:rPr lang="en-US" dirty="0"/>
              <a:t>WAYS TO PREVENT IT:</a:t>
            </a:r>
            <a:endParaRPr lang="en-IN" dirty="0"/>
          </a:p>
        </p:txBody>
      </p:sp>
      <p:sp>
        <p:nvSpPr>
          <p:cNvPr id="3" name="Content Placeholder 2">
            <a:extLst>
              <a:ext uri="{FF2B5EF4-FFF2-40B4-BE49-F238E27FC236}">
                <a16:creationId xmlns:a16="http://schemas.microsoft.com/office/drawing/2014/main" id="{8F818790-48BA-4EA1-A6CF-67FE3EE4B3D4}"/>
              </a:ext>
            </a:extLst>
          </p:cNvPr>
          <p:cNvSpPr>
            <a:spLocks noGrp="1"/>
          </p:cNvSpPr>
          <p:nvPr>
            <p:ph idx="1"/>
          </p:nvPr>
        </p:nvSpPr>
        <p:spPr/>
        <p:txBody>
          <a:bodyPr>
            <a:normAutofit/>
          </a:bodyPr>
          <a:lstStyle/>
          <a:p>
            <a:r>
              <a:rPr lang="en-US" dirty="0"/>
              <a:t>The most important thing here to do is to teach the people on how to avoid them.</a:t>
            </a:r>
          </a:p>
          <a:p>
            <a:r>
              <a:rPr lang="en-US" dirty="0"/>
              <a:t>They should be taught not to click on any links which may seem fraud. </a:t>
            </a:r>
          </a:p>
          <a:p>
            <a:r>
              <a:rPr lang="en-US" dirty="0"/>
              <a:t>They should never trust the advertisement pop-ups on the screen, which when clicked on is the start of phishing.</a:t>
            </a:r>
          </a:p>
          <a:p>
            <a:r>
              <a:rPr lang="en-US" dirty="0"/>
              <a:t>The children should avoid watching of explicit content as something to enjoy. Explicit content with added e-commerce is very common on those sites. </a:t>
            </a:r>
          </a:p>
          <a:p>
            <a:r>
              <a:rPr lang="en-US" dirty="0"/>
              <a:t>If anyone wants to click on any link, but is suspicious of it, they can use our website and be sure if clicking on that link would cause harm or not.</a:t>
            </a:r>
            <a:endParaRPr lang="en-IN" dirty="0"/>
          </a:p>
        </p:txBody>
      </p:sp>
    </p:spTree>
    <p:extLst>
      <p:ext uri="{BB962C8B-B14F-4D97-AF65-F5344CB8AC3E}">
        <p14:creationId xmlns:p14="http://schemas.microsoft.com/office/powerpoint/2010/main" val="232630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19EFD-1B89-416A-86BA-C21446C1080B}"/>
              </a:ext>
            </a:extLst>
          </p:cNvPr>
          <p:cNvSpPr>
            <a:spLocks noGrp="1"/>
          </p:cNvSpPr>
          <p:nvPr>
            <p:ph type="title"/>
          </p:nvPr>
        </p:nvSpPr>
        <p:spPr/>
        <p:txBody>
          <a:bodyPr/>
          <a:lstStyle/>
          <a:p>
            <a:r>
              <a:rPr lang="en-US" dirty="0"/>
              <a:t>EMAIL PHISHING:</a:t>
            </a:r>
            <a:endParaRPr lang="en-IN" dirty="0"/>
          </a:p>
        </p:txBody>
      </p:sp>
      <p:sp>
        <p:nvSpPr>
          <p:cNvPr id="3" name="Content Placeholder 2">
            <a:extLst>
              <a:ext uri="{FF2B5EF4-FFF2-40B4-BE49-F238E27FC236}">
                <a16:creationId xmlns:a16="http://schemas.microsoft.com/office/drawing/2014/main" id="{1EB013B0-3C71-4567-B449-B3AE3D05235C}"/>
              </a:ext>
            </a:extLst>
          </p:cNvPr>
          <p:cNvSpPr>
            <a:spLocks noGrp="1"/>
          </p:cNvSpPr>
          <p:nvPr>
            <p:ph idx="1"/>
          </p:nvPr>
        </p:nvSpPr>
        <p:spPr/>
        <p:txBody>
          <a:bodyPr/>
          <a:lstStyle/>
          <a:p>
            <a:r>
              <a:rPr lang="en-US" dirty="0"/>
              <a:t>Email phishing is one of the most common type of phishing which has caused great harm to the victims both mentally and financially. </a:t>
            </a:r>
          </a:p>
          <a:p>
            <a:r>
              <a:rPr lang="en-US" dirty="0"/>
              <a:t>Messages like:</a:t>
            </a:r>
          </a:p>
          <a:p>
            <a:pPr marL="0" indent="0">
              <a:buNone/>
            </a:pPr>
            <a:r>
              <a:rPr lang="en-US" dirty="0"/>
              <a:t>	“You have won the lottery of 1 Cr. Give us your bank details and enjoy the lottery money.”</a:t>
            </a:r>
          </a:p>
          <a:p>
            <a:r>
              <a:rPr lang="en-US" dirty="0"/>
              <a:t>These messages are fraud and one should not fall for it, but seeing the price money like 1 Cr, people can’t resist.</a:t>
            </a:r>
          </a:p>
          <a:p>
            <a:r>
              <a:rPr lang="en-US" dirty="0"/>
              <a:t>Not only this, but also phishing links can also be sent through mails. </a:t>
            </a:r>
          </a:p>
        </p:txBody>
      </p:sp>
    </p:spTree>
    <p:extLst>
      <p:ext uri="{BB962C8B-B14F-4D97-AF65-F5344CB8AC3E}">
        <p14:creationId xmlns:p14="http://schemas.microsoft.com/office/powerpoint/2010/main" val="2162192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18565-AE42-4531-BA1A-0232240C2388}"/>
              </a:ext>
            </a:extLst>
          </p:cNvPr>
          <p:cNvSpPr>
            <a:spLocks noGrp="1"/>
          </p:cNvSpPr>
          <p:nvPr>
            <p:ph type="title"/>
          </p:nvPr>
        </p:nvSpPr>
        <p:spPr/>
        <p:txBody>
          <a:bodyPr/>
          <a:lstStyle/>
          <a:p>
            <a:r>
              <a:rPr lang="en-US" dirty="0"/>
              <a:t>WAYS TO PREVENT IT:</a:t>
            </a:r>
            <a:endParaRPr lang="en-IN" dirty="0"/>
          </a:p>
        </p:txBody>
      </p:sp>
      <p:sp>
        <p:nvSpPr>
          <p:cNvPr id="3" name="Content Placeholder 2">
            <a:extLst>
              <a:ext uri="{FF2B5EF4-FFF2-40B4-BE49-F238E27FC236}">
                <a16:creationId xmlns:a16="http://schemas.microsoft.com/office/drawing/2014/main" id="{82E010B7-5EB7-45EB-838C-8CAD864A4751}"/>
              </a:ext>
            </a:extLst>
          </p:cNvPr>
          <p:cNvSpPr>
            <a:spLocks noGrp="1"/>
          </p:cNvSpPr>
          <p:nvPr>
            <p:ph idx="1"/>
          </p:nvPr>
        </p:nvSpPr>
        <p:spPr/>
        <p:txBody>
          <a:bodyPr/>
          <a:lstStyle/>
          <a:p>
            <a:r>
              <a:rPr lang="en-US" dirty="0"/>
              <a:t>Again, people should be educated about all of these.</a:t>
            </a:r>
          </a:p>
          <a:p>
            <a:r>
              <a:rPr lang="en-US" dirty="0"/>
              <a:t>There are a lot of spam emails which are clear and they should be unsubscribed if did, or delete and block the sender’s email and put them to spam.</a:t>
            </a:r>
          </a:p>
          <a:p>
            <a:r>
              <a:rPr lang="en-US" dirty="0"/>
              <a:t>If anyone is interested in them, mail which is related to their interests but seems suspicious, they can use our website to confirm if it would be smart to click on those messages. </a:t>
            </a:r>
            <a:endParaRPr lang="en-IN" dirty="0"/>
          </a:p>
        </p:txBody>
      </p:sp>
    </p:spTree>
    <p:extLst>
      <p:ext uri="{BB962C8B-B14F-4D97-AF65-F5344CB8AC3E}">
        <p14:creationId xmlns:p14="http://schemas.microsoft.com/office/powerpoint/2010/main" val="228897229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033F64A786C3F44B0CACF22C111E3D8" ma:contentTypeVersion="10" ma:contentTypeDescription="Create a new document." ma:contentTypeScope="" ma:versionID="a0e8dde20e4a5d2017c0254796de2256">
  <xsd:schema xmlns:xsd="http://www.w3.org/2001/XMLSchema" xmlns:xs="http://www.w3.org/2001/XMLSchema" xmlns:p="http://schemas.microsoft.com/office/2006/metadata/properties" xmlns:ns3="c46a5451-1107-4504-bd49-9611dbce8057" xmlns:ns4="e98af9b6-6bf3-483a-bf9e-ca1996dd1915" targetNamespace="http://schemas.microsoft.com/office/2006/metadata/properties" ma:root="true" ma:fieldsID="a39749984748b45eaba65e8432177352" ns3:_="" ns4:_="">
    <xsd:import namespace="c46a5451-1107-4504-bd49-9611dbce8057"/>
    <xsd:import namespace="e98af9b6-6bf3-483a-bf9e-ca1996dd1915"/>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DateTaken" minOccurs="0"/>
                <xsd:element ref="ns3:MediaLengthInSeconds" minOccurs="0"/>
                <xsd:element ref="ns3: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6a5451-1107-4504-bd49-9611dbce80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LengthInSeconds" ma:index="16" nillable="true" ma:displayName="Length (seconds)" ma:internalName="MediaLengthInSeconds" ma:readOnly="true">
      <xsd:simpleType>
        <xsd:restriction base="dms:Unknown"/>
      </xsd:simpleType>
    </xsd:element>
    <xsd:element name="MediaServiceAutoTags" ma:index="17" nillable="true" ma:displayName="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98af9b6-6bf3-483a-bf9e-ca1996dd1915"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134A893-8BD8-4788-845C-BE76885C8CCF}">
  <ds:schemaRefs>
    <ds:schemaRef ds:uri="http://schemas.microsoft.com/sharepoint/v3/contenttype/forms"/>
  </ds:schemaRefs>
</ds:datastoreItem>
</file>

<file path=customXml/itemProps2.xml><?xml version="1.0" encoding="utf-8"?>
<ds:datastoreItem xmlns:ds="http://schemas.openxmlformats.org/officeDocument/2006/customXml" ds:itemID="{7D49E6A0-3AD7-48CD-9613-52B94E0EE934}">
  <ds:schemaRefs>
    <ds:schemaRef ds:uri="http://purl.org/dc/dcmitype/"/>
    <ds:schemaRef ds:uri="http://schemas.microsoft.com/office/infopath/2007/PartnerControls"/>
    <ds:schemaRef ds:uri="http://purl.org/dc/elements/1.1/"/>
    <ds:schemaRef ds:uri="http://schemas.microsoft.com/office/2006/documentManagement/types"/>
    <ds:schemaRef ds:uri="e98af9b6-6bf3-483a-bf9e-ca1996dd1915"/>
    <ds:schemaRef ds:uri="http://purl.org/dc/terms/"/>
    <ds:schemaRef ds:uri="http://schemas.openxmlformats.org/package/2006/metadata/core-properties"/>
    <ds:schemaRef ds:uri="c46a5451-1107-4504-bd49-9611dbce8057"/>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FA31C5A6-DFC5-4432-88F3-C9E35F4170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46a5451-1107-4504-bd49-9611dbce8057"/>
    <ds:schemaRef ds:uri="e98af9b6-6bf3-483a-bf9e-ca1996dd191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Wisp</Template>
  <TotalTime>1545</TotalTime>
  <Words>986</Words>
  <Application>Microsoft Office PowerPoint</Application>
  <PresentationFormat>Widescreen</PresentationFormat>
  <Paragraphs>104</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Wisp</vt:lpstr>
      <vt:lpstr>PHISHING WEBSITE AND SPAM-EMAIL DETECTION USING RANDOM FOREST ALGORITHM</vt:lpstr>
      <vt:lpstr>PHISHING:</vt:lpstr>
      <vt:lpstr>TYPES OF PHISHING:</vt:lpstr>
      <vt:lpstr>WEBSITE PHISHING:</vt:lpstr>
      <vt:lpstr> </vt:lpstr>
      <vt:lpstr> </vt:lpstr>
      <vt:lpstr>WAYS TO PREVENT IT:</vt:lpstr>
      <vt:lpstr>EMAIL PHISHING:</vt:lpstr>
      <vt:lpstr>WAYS TO PREVENT IT:</vt:lpstr>
      <vt:lpstr>WHY MACHINE LEARNING?</vt:lpstr>
      <vt:lpstr>RANDOM FOREST ALGORITHM</vt:lpstr>
      <vt:lpstr>OBJECTIVE:</vt:lpstr>
      <vt:lpstr>OVERALL SYSTEM ARCHITECTURE DIAGRAM:</vt:lpstr>
      <vt:lpstr>FLOW DIAGRAM:</vt:lpstr>
      <vt:lpstr>FRONT END CODE</vt:lpstr>
      <vt:lpstr>PowerPoint Presentation</vt:lpstr>
      <vt:lpstr>PowerPoint Presentation</vt:lpstr>
      <vt:lpstr>BACK END CODE</vt:lpstr>
      <vt:lpstr>Implementation Screenshot </vt:lpstr>
      <vt:lpstr>PowerPoint Presentation</vt:lpstr>
      <vt:lpstr>PowerPoint Presentation</vt:lpstr>
      <vt:lpstr>PowerPoint Presentation</vt:lpstr>
      <vt:lpstr>PowerPoint Presentation</vt:lpstr>
      <vt:lpstr>PHISHING</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PHISHING WEBSITE AND SPAM-EMAIL DETECTION USING RANDOM FOREST ALGORITHM</dc:title>
  <dc:creator>19BCY10142</dc:creator>
  <cp:lastModifiedBy>vishakha .</cp:lastModifiedBy>
  <cp:revision>18</cp:revision>
  <dcterms:created xsi:type="dcterms:W3CDTF">2021-12-20T18:27:23Z</dcterms:created>
  <dcterms:modified xsi:type="dcterms:W3CDTF">2022-01-06T10:16:49Z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0x0101003033F64A786C3F44B0CACF22C111E3D8</vt:lpwstr>
  </property>
</Properties>
</file>