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7138532-1815-47DD-B732-BB6DCD001C13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2800" cy="12528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2800" cy="125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2800" cy="53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2800" cy="532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2800" cy="532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</a:t>
            </a:r>
            <a:r>
              <a:rPr b="0" lang="pt-BR" sz="4400" spc="-1" strike="noStrike">
                <a:latin typeface="Arial"/>
              </a:rPr>
              <a:t>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cmps-people.ok.ubc.ca/ylucet/DS/AVLtree.html" TargetMode="External"/><Relationship Id="rId2" Type="http://schemas.openxmlformats.org/officeDocument/2006/relationships/hyperlink" Target="https://visualgo.net/en" TargetMode="External"/><Relationship Id="rId3" Type="http://schemas.openxmlformats.org/officeDocument/2006/relationships/hyperlink" Target="https://visualgo.net/en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8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Fundamentos de Algoritmos e Estrutura de Dados – Aula 05 – Árvores Balanceadas (AVL)</a:t>
            </a:r>
            <a:endParaRPr b="0" lang="pt-BR" sz="28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2800" cy="25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60000" y="1980000"/>
            <a:ext cx="38430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Dupla Esq-Dir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&gt; 1 e valor inserido a direita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3" name="Imagem 349" descr=""/>
          <p:cNvPicPr/>
          <p:nvPr/>
        </p:nvPicPr>
        <p:blipFill>
          <a:blip r:embed="rId1"/>
          <a:stretch/>
        </p:blipFill>
        <p:spPr>
          <a:xfrm>
            <a:off x="1200240" y="3170880"/>
            <a:ext cx="2939760" cy="2949120"/>
          </a:xfrm>
          <a:prstGeom prst="rect">
            <a:avLst/>
          </a:prstGeom>
          <a:ln w="0">
            <a:noFill/>
          </a:ln>
        </p:spPr>
      </p:pic>
      <p:pic>
        <p:nvPicPr>
          <p:cNvPr id="144" name="Imagem 350" descr=""/>
          <p:cNvPicPr/>
          <p:nvPr/>
        </p:nvPicPr>
        <p:blipFill>
          <a:blip r:embed="rId2"/>
          <a:stretch/>
        </p:blipFill>
        <p:spPr>
          <a:xfrm>
            <a:off x="6027840" y="2834640"/>
            <a:ext cx="2930040" cy="3006360"/>
          </a:xfrm>
          <a:prstGeom prst="rect">
            <a:avLst/>
          </a:prstGeom>
          <a:ln w="0">
            <a:noFill/>
          </a:ln>
        </p:spPr>
      </p:pic>
      <p:sp>
        <p:nvSpPr>
          <p:cNvPr id="145" name="CustomShape 5"/>
          <p:cNvSpPr/>
          <p:nvPr/>
        </p:nvSpPr>
        <p:spPr>
          <a:xfrm>
            <a:off x="5472000" y="1980000"/>
            <a:ext cx="411732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Dupla Dir-Esq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&lt; -1 e valor inserido a esquerda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360000" y="1980000"/>
            <a:ext cx="93294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9000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 prático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Inserir as sequências abaixo, utilizando arvores AVL e não-AVL</a:t>
            </a:r>
            <a:endParaRPr b="0" lang="pt-BR" sz="16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10, 3, 2, 5, 7 e 6</a:t>
            </a:r>
            <a:endParaRPr b="0" lang="pt-BR" sz="16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A,B,C ….. J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Apresente os caminhos em in-ordem em ambas as arvores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Apresente o número de buscas necessárias para encontrar o elemento 7 e H em ambas as árvores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Simulador AVL:</a:t>
            </a:r>
            <a:endParaRPr b="0" lang="pt-BR" sz="1600" spc="-1" strike="noStrike">
              <a:latin typeface="Arial"/>
            </a:endParaRPr>
          </a:p>
          <a:p>
            <a:pPr lvl="3" marL="11052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 u="sng">
                <a:solidFill>
                  <a:srgbClr val="0000ff"/>
                </a:solidFill>
                <a:uFillTx/>
                <a:latin typeface="-apple-system"/>
                <a:ea typeface="DejaVu Sans"/>
                <a:hlinkClick r:id="rId1"/>
              </a:rPr>
              <a:t>https://cmps-people.ok.ubc.ca/ylucet/DS/AVLtree.html</a:t>
            </a:r>
            <a:endParaRPr b="0" lang="pt-BR" sz="1600" spc="-1" strike="noStrike">
              <a:latin typeface="Arial"/>
            </a:endParaRPr>
          </a:p>
          <a:p>
            <a:pPr lvl="3" marL="11052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</a:t>
            </a:r>
            <a:r>
              <a:rPr b="0" lang="pt-BR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://visualgo.net/en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Pseudocódigos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a Direita 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&gt; 1 e valor inserido a esquerda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4" name="Imagem 360" descr=""/>
          <p:cNvPicPr/>
          <p:nvPr/>
        </p:nvPicPr>
        <p:blipFill>
          <a:blip r:embed="rId1"/>
          <a:stretch/>
        </p:blipFill>
        <p:spPr>
          <a:xfrm>
            <a:off x="716400" y="3176640"/>
            <a:ext cx="2891880" cy="2453760"/>
          </a:xfrm>
          <a:prstGeom prst="rect">
            <a:avLst/>
          </a:prstGeom>
          <a:ln w="0">
            <a:noFill/>
          </a:ln>
        </p:spPr>
      </p:pic>
      <p:pic>
        <p:nvPicPr>
          <p:cNvPr id="155" name="Imagem 361" descr=""/>
          <p:cNvPicPr/>
          <p:nvPr/>
        </p:nvPicPr>
        <p:blipFill>
          <a:blip r:embed="rId2"/>
          <a:stretch/>
        </p:blipFill>
        <p:spPr>
          <a:xfrm>
            <a:off x="5702040" y="2574000"/>
            <a:ext cx="3530160" cy="3244320"/>
          </a:xfrm>
          <a:prstGeom prst="rect">
            <a:avLst/>
          </a:prstGeom>
          <a:ln w="0">
            <a:noFill/>
          </a:ln>
        </p:spPr>
      </p:pic>
      <p:pic>
        <p:nvPicPr>
          <p:cNvPr id="156" name="Imagem 362" descr=""/>
          <p:cNvPicPr/>
          <p:nvPr/>
        </p:nvPicPr>
        <p:blipFill>
          <a:blip r:embed="rId3"/>
          <a:stretch/>
        </p:blipFill>
        <p:spPr>
          <a:xfrm>
            <a:off x="5647680" y="1899720"/>
            <a:ext cx="2872440" cy="29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a Esquerda 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&lt; -1 e valor inserido a direita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1" name="Imagem 367" descr=""/>
          <p:cNvPicPr/>
          <p:nvPr/>
        </p:nvPicPr>
        <p:blipFill>
          <a:blip r:embed="rId1"/>
          <a:stretch/>
        </p:blipFill>
        <p:spPr>
          <a:xfrm>
            <a:off x="914400" y="2923920"/>
            <a:ext cx="2863440" cy="2520360"/>
          </a:xfrm>
          <a:prstGeom prst="rect">
            <a:avLst/>
          </a:prstGeom>
          <a:ln w="0">
            <a:noFill/>
          </a:ln>
        </p:spPr>
      </p:pic>
      <p:pic>
        <p:nvPicPr>
          <p:cNvPr id="162" name="Imagem 368" descr=""/>
          <p:cNvPicPr/>
          <p:nvPr/>
        </p:nvPicPr>
        <p:blipFill>
          <a:blip r:embed="rId2"/>
          <a:stretch/>
        </p:blipFill>
        <p:spPr>
          <a:xfrm>
            <a:off x="6012360" y="2926080"/>
            <a:ext cx="3311280" cy="3244320"/>
          </a:xfrm>
          <a:prstGeom prst="rect">
            <a:avLst/>
          </a:prstGeom>
          <a:ln w="0">
            <a:noFill/>
          </a:ln>
        </p:spPr>
      </p:pic>
      <p:pic>
        <p:nvPicPr>
          <p:cNvPr id="163" name="Imagem 369" descr=""/>
          <p:cNvPicPr/>
          <p:nvPr/>
        </p:nvPicPr>
        <p:blipFill>
          <a:blip r:embed="rId3"/>
          <a:stretch/>
        </p:blipFill>
        <p:spPr>
          <a:xfrm>
            <a:off x="5999040" y="2286000"/>
            <a:ext cx="3015360" cy="29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Dupla Esq-Dir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&gt; 1 e valor inserido a direita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8" name="Imagem 374" descr=""/>
          <p:cNvPicPr/>
          <p:nvPr/>
        </p:nvPicPr>
        <p:blipFill>
          <a:blip r:embed="rId1"/>
          <a:stretch/>
        </p:blipFill>
        <p:spPr>
          <a:xfrm>
            <a:off x="897480" y="2743200"/>
            <a:ext cx="2939760" cy="2949120"/>
          </a:xfrm>
          <a:prstGeom prst="rect">
            <a:avLst/>
          </a:prstGeom>
          <a:ln w="0">
            <a:noFill/>
          </a:ln>
        </p:spPr>
      </p:pic>
      <p:pic>
        <p:nvPicPr>
          <p:cNvPr id="169" name="Imagem 375" descr=""/>
          <p:cNvPicPr/>
          <p:nvPr/>
        </p:nvPicPr>
        <p:blipFill>
          <a:blip r:embed="rId2"/>
          <a:stretch/>
        </p:blipFill>
        <p:spPr>
          <a:xfrm>
            <a:off x="6049440" y="2194560"/>
            <a:ext cx="3091320" cy="85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Dupla Dir-Esq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&lt; -1 e valor inserido a esquerda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4" name="Imagem 380" descr=""/>
          <p:cNvPicPr/>
          <p:nvPr/>
        </p:nvPicPr>
        <p:blipFill>
          <a:blip r:embed="rId1"/>
          <a:stretch/>
        </p:blipFill>
        <p:spPr>
          <a:xfrm>
            <a:off x="907200" y="2842560"/>
            <a:ext cx="2930040" cy="3006360"/>
          </a:xfrm>
          <a:prstGeom prst="rect">
            <a:avLst/>
          </a:prstGeom>
          <a:ln w="0">
            <a:noFill/>
          </a:ln>
        </p:spPr>
      </p:pic>
      <p:pic>
        <p:nvPicPr>
          <p:cNvPr id="175" name="Imagem 381" descr=""/>
          <p:cNvPicPr/>
          <p:nvPr/>
        </p:nvPicPr>
        <p:blipFill>
          <a:blip r:embed="rId2"/>
          <a:stretch/>
        </p:blipFill>
        <p:spPr>
          <a:xfrm>
            <a:off x="6126480" y="2651760"/>
            <a:ext cx="3158640" cy="90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Trabalhos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20000" y="1980000"/>
            <a:ext cx="7739280" cy="43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68000"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Implementação AVL Python com codificação dialogada (10 pt) </a:t>
            </a:r>
            <a:endParaRPr b="0" lang="pt-BR" sz="2000" spc="-1" strike="noStrike">
              <a:latin typeface="Arial"/>
            </a:endParaRPr>
          </a:p>
          <a:p>
            <a:pPr lvl="2" marL="889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 e Remoção com re-balanceamento</a:t>
            </a:r>
            <a:endParaRPr b="0" lang="pt-BR" sz="2000" spc="-1" strike="noStrike">
              <a:latin typeface="Arial"/>
            </a:endParaRPr>
          </a:p>
          <a:p>
            <a:pPr lvl="2" marL="889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Vídeo-Apresentação (Max 8 a 10 min)</a:t>
            </a:r>
            <a:endParaRPr b="0" lang="pt-BR" sz="2000" spc="-1" strike="noStrike">
              <a:latin typeface="Arial"/>
            </a:endParaRPr>
          </a:p>
          <a:p>
            <a:pPr lvl="4" marL="1080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Desenvolver uma analise crítica em função de diferentes massas de dados: (Busca, Inserção, etc).</a:t>
            </a:r>
            <a:endParaRPr b="0" lang="pt-BR" sz="2000" spc="-1" strike="noStrike">
              <a:latin typeface="Arial"/>
            </a:endParaRPr>
          </a:p>
          <a:p>
            <a:pPr lvl="2" marL="889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12/09 - 23:59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Artigo sobre AVL x Red-Black (10 pts)</a:t>
            </a:r>
            <a:endParaRPr b="0" lang="pt-BR" sz="20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Explicar a diferença entre as abordagens</a:t>
            </a:r>
            <a:endParaRPr b="0" lang="pt-BR" sz="20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Inserção, Remoção, Desempenho e Casos de Uso</a:t>
            </a:r>
            <a:endParaRPr b="0" lang="pt-BR" sz="20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Artigo em formato de artigo SBC</a:t>
            </a:r>
            <a:endParaRPr b="0" lang="pt-BR" sz="20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12/09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- 23:59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ff0000"/>
                </a:solidFill>
                <a:latin typeface="Latin Modern Sans"/>
                <a:ea typeface="DejaVu Sans"/>
              </a:rPr>
              <a:t>Verificar os critérios de avaliação no ambiente virtual (AVA)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Discussão Árvores Binárias / Código Morse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Árvores Balanceadas (AVL)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5000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Adelson Velsy e Landis (AVL)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Inclusão sequêncial em Binary Search Tree (BST)</a:t>
            </a:r>
            <a:endParaRPr b="0" lang="pt-BR" sz="16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10,20,30,40,50,60,70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7" name="Imagem 321" descr=""/>
          <p:cNvPicPr/>
          <p:nvPr/>
        </p:nvPicPr>
        <p:blipFill>
          <a:blip r:embed="rId1"/>
          <a:stretch/>
        </p:blipFill>
        <p:spPr>
          <a:xfrm>
            <a:off x="4031280" y="1824480"/>
            <a:ext cx="5566680" cy="1006920"/>
          </a:xfrm>
          <a:prstGeom prst="rect">
            <a:avLst/>
          </a:prstGeom>
          <a:ln w="0">
            <a:noFill/>
          </a:ln>
        </p:spPr>
      </p:pic>
      <p:pic>
        <p:nvPicPr>
          <p:cNvPr id="98" name="Imagem 322" descr=""/>
          <p:cNvPicPr/>
          <p:nvPr/>
        </p:nvPicPr>
        <p:blipFill>
          <a:blip r:embed="rId2"/>
          <a:srcRect l="0" t="-1347" r="56101" b="1347"/>
          <a:stretch/>
        </p:blipFill>
        <p:spPr>
          <a:xfrm>
            <a:off x="1920240" y="3684240"/>
            <a:ext cx="2755440" cy="2349000"/>
          </a:xfrm>
          <a:prstGeom prst="rect">
            <a:avLst/>
          </a:prstGeom>
          <a:ln w="0">
            <a:noFill/>
          </a:ln>
        </p:spPr>
      </p:pic>
      <p:sp>
        <p:nvSpPr>
          <p:cNvPr id="99" name="CaixaDeTexto 1"/>
          <p:cNvSpPr/>
          <p:nvPr/>
        </p:nvSpPr>
        <p:spPr>
          <a:xfrm>
            <a:off x="1932480" y="5997600"/>
            <a:ext cx="1762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Desbalanceada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5000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Adelson Velsy e Landis (AVL)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Inclusão sequêncial em Binary Search Tree (BST)</a:t>
            </a:r>
            <a:endParaRPr b="0" lang="pt-BR" sz="16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10,20,30,40,50,60,70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4" name="Imagem 321" descr=""/>
          <p:cNvPicPr/>
          <p:nvPr/>
        </p:nvPicPr>
        <p:blipFill>
          <a:blip r:embed="rId1"/>
          <a:stretch/>
        </p:blipFill>
        <p:spPr>
          <a:xfrm>
            <a:off x="4031280" y="1824480"/>
            <a:ext cx="5566680" cy="1006920"/>
          </a:xfrm>
          <a:prstGeom prst="rect">
            <a:avLst/>
          </a:prstGeom>
          <a:ln w="0">
            <a:noFill/>
          </a:ln>
        </p:spPr>
      </p:pic>
      <p:pic>
        <p:nvPicPr>
          <p:cNvPr id="105" name="Imagem 322" descr=""/>
          <p:cNvPicPr/>
          <p:nvPr/>
        </p:nvPicPr>
        <p:blipFill>
          <a:blip r:embed="rId2"/>
          <a:stretch/>
        </p:blipFill>
        <p:spPr>
          <a:xfrm>
            <a:off x="1920240" y="3715920"/>
            <a:ext cx="6283080" cy="2349000"/>
          </a:xfrm>
          <a:prstGeom prst="rect">
            <a:avLst/>
          </a:prstGeom>
          <a:ln w="0">
            <a:noFill/>
          </a:ln>
        </p:spPr>
      </p:pic>
      <p:sp>
        <p:nvSpPr>
          <p:cNvPr id="106" name="CaixaDeTexto 1"/>
          <p:cNvSpPr/>
          <p:nvPr/>
        </p:nvSpPr>
        <p:spPr>
          <a:xfrm>
            <a:off x="1932480" y="5997600"/>
            <a:ext cx="1762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CaixaDeTexto 8"/>
          <p:cNvSpPr/>
          <p:nvPr/>
        </p:nvSpPr>
        <p:spPr>
          <a:xfrm>
            <a:off x="5944680" y="5365800"/>
            <a:ext cx="1382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Balanceada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 balanceada: altura do lado esquerdo da árvore não difere mais de +-1 do lado direito. 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 seja, Fator de Balanceamento é dado por: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= he -  hd →  |FB| &lt;= 1 == Nodo balanceado</a:t>
            </a:r>
            <a:endParaRPr b="0" lang="pt-BR" sz="16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== 0 → he == hd</a:t>
            </a:r>
            <a:endParaRPr b="0" lang="pt-BR" sz="16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&gt; 0 → he &gt; hd</a:t>
            </a:r>
            <a:endParaRPr b="0" lang="pt-BR" sz="16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&lt; 0 → he &lt; hd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09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10" name="Imagem 324" descr=""/>
          <p:cNvPicPr/>
          <p:nvPr/>
        </p:nvPicPr>
        <p:blipFill>
          <a:blip r:embed="rId1"/>
          <a:srcRect l="55359" t="0" r="0" b="0"/>
          <a:stretch/>
        </p:blipFill>
        <p:spPr>
          <a:xfrm>
            <a:off x="4191480" y="3435840"/>
            <a:ext cx="2827800" cy="2863440"/>
          </a:xfrm>
          <a:prstGeom prst="rect">
            <a:avLst/>
          </a:prstGeom>
          <a:ln w="0">
            <a:noFill/>
          </a:ln>
        </p:spPr>
      </p:pic>
      <p:sp>
        <p:nvSpPr>
          <p:cNvPr id="111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3" name="Imagem 1" descr=""/>
          <p:cNvPicPr/>
          <p:nvPr/>
        </p:nvPicPr>
        <p:blipFill>
          <a:blip r:embed="rId2"/>
          <a:srcRect l="55359" t="0" r="0" b="0"/>
          <a:stretch/>
        </p:blipFill>
        <p:spPr>
          <a:xfrm>
            <a:off x="4191840" y="3435840"/>
            <a:ext cx="2827800" cy="286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 balanceada: altura do lado esquerdo da árvore não difere mais de +-1 do lado direito. 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 seja, Fator de Balanceamento é dado por: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= he -  hd →  |FB| &lt;= 1 == Nodo balanceado</a:t>
            </a:r>
            <a:endParaRPr b="0" lang="pt-BR" sz="16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== 0 → he == hd</a:t>
            </a:r>
            <a:endParaRPr b="0" lang="pt-BR" sz="16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&gt; 0 → he &gt; hd</a:t>
            </a:r>
            <a:endParaRPr b="0" lang="pt-BR" sz="16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&lt; = → he &lt; hd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15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16" name="Imagem 324" descr=""/>
          <p:cNvPicPr/>
          <p:nvPr/>
        </p:nvPicPr>
        <p:blipFill>
          <a:blip r:embed="rId1"/>
          <a:srcRect l="55359" t="0" r="0" b="0"/>
          <a:stretch/>
        </p:blipFill>
        <p:spPr>
          <a:xfrm>
            <a:off x="3831480" y="3446640"/>
            <a:ext cx="2827800" cy="2863440"/>
          </a:xfrm>
          <a:prstGeom prst="rect">
            <a:avLst/>
          </a:prstGeom>
          <a:ln w="0">
            <a:noFill/>
          </a:ln>
        </p:spPr>
      </p:pic>
      <p:sp>
        <p:nvSpPr>
          <p:cNvPr id="117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8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9" name="Imagem 6" descr=""/>
          <p:cNvPicPr/>
          <p:nvPr/>
        </p:nvPicPr>
        <p:blipFill>
          <a:blip r:embed="rId2"/>
          <a:srcRect l="0" t="0" r="55359" b="0"/>
          <a:stretch/>
        </p:blipFill>
        <p:spPr>
          <a:xfrm>
            <a:off x="6705000" y="3420000"/>
            <a:ext cx="2827800" cy="2863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3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4" name="Imagem 332" descr=""/>
          <p:cNvPicPr/>
          <p:nvPr/>
        </p:nvPicPr>
        <p:blipFill>
          <a:blip r:embed="rId1"/>
          <a:stretch/>
        </p:blipFill>
        <p:spPr>
          <a:xfrm>
            <a:off x="914400" y="2103120"/>
            <a:ext cx="8416440" cy="2520360"/>
          </a:xfrm>
          <a:prstGeom prst="rect">
            <a:avLst/>
          </a:prstGeom>
          <a:ln w="0">
            <a:noFill/>
          </a:ln>
        </p:spPr>
      </p:pic>
      <p:pic>
        <p:nvPicPr>
          <p:cNvPr id="125" name="Imagem 2" descr=""/>
          <p:cNvPicPr/>
          <p:nvPr/>
        </p:nvPicPr>
        <p:blipFill>
          <a:blip r:embed="rId2"/>
          <a:stretch/>
        </p:blipFill>
        <p:spPr>
          <a:xfrm>
            <a:off x="4909680" y="2693880"/>
            <a:ext cx="4004640" cy="143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Inclusões: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Inserir 23 e 65 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Balancear se |FB| &gt; 1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0" name="Imagem 337" descr=""/>
          <p:cNvPicPr/>
          <p:nvPr/>
        </p:nvPicPr>
        <p:blipFill>
          <a:blip r:embed="rId1"/>
          <a:stretch/>
        </p:blipFill>
        <p:spPr>
          <a:xfrm>
            <a:off x="920520" y="3651480"/>
            <a:ext cx="7098480" cy="2367360"/>
          </a:xfrm>
          <a:prstGeom prst="rect">
            <a:avLst/>
          </a:prstGeom>
          <a:ln w="0">
            <a:noFill/>
          </a:ln>
        </p:spPr>
      </p:pic>
      <p:pic>
        <p:nvPicPr>
          <p:cNvPr id="131" name="Imagem 3" descr=""/>
          <p:cNvPicPr/>
          <p:nvPr/>
        </p:nvPicPr>
        <p:blipFill>
          <a:blip r:embed="rId2"/>
          <a:stretch/>
        </p:blipFill>
        <p:spPr>
          <a:xfrm>
            <a:off x="920520" y="3651480"/>
            <a:ext cx="7098480" cy="236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60000" y="1980000"/>
            <a:ext cx="411732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a Direita 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&gt; 1 e valor inserido a esquerda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6" name="Imagem 342" descr=""/>
          <p:cNvPicPr/>
          <p:nvPr/>
        </p:nvPicPr>
        <p:blipFill>
          <a:blip r:embed="rId1"/>
          <a:stretch/>
        </p:blipFill>
        <p:spPr>
          <a:xfrm>
            <a:off x="640080" y="2824200"/>
            <a:ext cx="2891880" cy="2453760"/>
          </a:xfrm>
          <a:prstGeom prst="rect">
            <a:avLst/>
          </a:prstGeom>
          <a:ln w="0">
            <a:noFill/>
          </a:ln>
        </p:spPr>
      </p:pic>
      <p:sp>
        <p:nvSpPr>
          <p:cNvPr id="137" name="CustomShape 5"/>
          <p:cNvSpPr/>
          <p:nvPr/>
        </p:nvSpPr>
        <p:spPr>
          <a:xfrm>
            <a:off x="4754880" y="1999080"/>
            <a:ext cx="420876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a Esquerda 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&lt; -1 e valor inserido a direita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138" name="Imagem 344" descr=""/>
          <p:cNvPicPr/>
          <p:nvPr/>
        </p:nvPicPr>
        <p:blipFill>
          <a:blip r:embed="rId2"/>
          <a:stretch/>
        </p:blipFill>
        <p:spPr>
          <a:xfrm>
            <a:off x="5577840" y="2962800"/>
            <a:ext cx="2863440" cy="252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1635</TotalTime>
  <Application>LibreOffice/7.3.7.2$Linux_X86_64 LibreOffice_project/30$Build-2</Application>
  <AppVersion>15.0000</AppVersion>
  <Words>840</Words>
  <Paragraphs>192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2021-09-24T13:47:51Z</cp:lastPrinted>
  <dcterms:modified xsi:type="dcterms:W3CDTF">2024-08-30T18:03:59Z</dcterms:modified>
  <cp:revision>145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