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EC2F756-8A34-4C2E-ABF3-4794D71445C2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0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3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2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1680" cy="3601800"/>
          </a:xfrm>
          <a:prstGeom prst="rect">
            <a:avLst/>
          </a:prstGeom>
          <a:ln w="0">
            <a:noFill/>
          </a:ln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160" cy="420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0" y="10155240"/>
            <a:ext cx="3269520" cy="5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3520" cy="12535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3520" cy="1253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3520" cy="5335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3520" cy="5335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3520" cy="5335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cmps-people.ok.ubc.ca/ylucet/DS/AVLtree.html" TargetMode="External"/><Relationship Id="rId2" Type="http://schemas.openxmlformats.org/officeDocument/2006/relationships/hyperlink" Target="https://visualgo.net/en" TargetMode="External"/><Relationship Id="rId3" Type="http://schemas.openxmlformats.org/officeDocument/2006/relationships/hyperlink" Target="https://visualgo.net/en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– Aula 05 – Árvores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3520" cy="251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60000" y="1980000"/>
            <a:ext cx="38437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Esq-Dir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direita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1" name="Imagem 349" descr=""/>
          <p:cNvPicPr/>
          <p:nvPr/>
        </p:nvPicPr>
        <p:blipFill>
          <a:blip r:embed="rId1"/>
          <a:stretch/>
        </p:blipFill>
        <p:spPr>
          <a:xfrm>
            <a:off x="897480" y="2743200"/>
            <a:ext cx="2940480" cy="2949840"/>
          </a:xfrm>
          <a:prstGeom prst="rect">
            <a:avLst/>
          </a:prstGeom>
          <a:ln w="0">
            <a:noFill/>
          </a:ln>
        </p:spPr>
      </p:pic>
      <p:pic>
        <p:nvPicPr>
          <p:cNvPr id="142" name="Imagem 350" descr=""/>
          <p:cNvPicPr/>
          <p:nvPr/>
        </p:nvPicPr>
        <p:blipFill>
          <a:blip r:embed="rId2"/>
          <a:stretch/>
        </p:blipFill>
        <p:spPr>
          <a:xfrm>
            <a:off x="6027840" y="2834640"/>
            <a:ext cx="2930760" cy="300708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5"/>
          <p:cNvSpPr/>
          <p:nvPr/>
        </p:nvSpPr>
        <p:spPr>
          <a:xfrm>
            <a:off x="5472000" y="1980000"/>
            <a:ext cx="411804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Dir-Esq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esquerda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360000" y="1980000"/>
            <a:ext cx="93301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9000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 prático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Inserir as sequências abaixo, utilizando arvores AVL e não-AVL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10, 3, 2, 5, 7 e 6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A,B,C ….. J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Apresente os caminhos em in-ordem em ambas as arvores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Apresente o número de buscas necessárias para encontrar o elemento 7 e H em ambas as árvores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Simulador AVL:</a:t>
            </a:r>
            <a:endParaRPr b="0" lang="pt-BR" sz="1600" spc="-1" strike="noStrike">
              <a:latin typeface="Arial"/>
            </a:endParaRPr>
          </a:p>
          <a:p>
            <a:pPr lvl="3" marL="11052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ff"/>
                </a:solidFill>
                <a:latin typeface="-apple-system"/>
                <a:ea typeface="DejaVu Sans"/>
                <a:hlinkClick r:id="rId1"/>
              </a:rPr>
              <a:t>https://cmps-people.ok.ubc.ca/ylucet/DS/AVLtree.html</a:t>
            </a:r>
            <a:endParaRPr b="0" lang="pt-BR" sz="1600" spc="-1" strike="noStrike">
              <a:latin typeface="Arial"/>
            </a:endParaRPr>
          </a:p>
          <a:p>
            <a:pPr lvl="3" marL="11052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://visualgo.net/en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Pseudocódigos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Direita 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esquerda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2" name="Imagem 360" descr=""/>
          <p:cNvPicPr/>
          <p:nvPr/>
        </p:nvPicPr>
        <p:blipFill>
          <a:blip r:embed="rId1"/>
          <a:stretch/>
        </p:blipFill>
        <p:spPr>
          <a:xfrm>
            <a:off x="716400" y="3176640"/>
            <a:ext cx="2892600" cy="2454480"/>
          </a:xfrm>
          <a:prstGeom prst="rect">
            <a:avLst/>
          </a:prstGeom>
          <a:ln w="0">
            <a:noFill/>
          </a:ln>
        </p:spPr>
      </p:pic>
      <p:pic>
        <p:nvPicPr>
          <p:cNvPr id="153" name="Imagem 361" descr=""/>
          <p:cNvPicPr/>
          <p:nvPr/>
        </p:nvPicPr>
        <p:blipFill>
          <a:blip r:embed="rId2"/>
          <a:stretch/>
        </p:blipFill>
        <p:spPr>
          <a:xfrm>
            <a:off x="5702040" y="2574000"/>
            <a:ext cx="3530880" cy="3245040"/>
          </a:xfrm>
          <a:prstGeom prst="rect">
            <a:avLst/>
          </a:prstGeom>
          <a:ln w="0">
            <a:noFill/>
          </a:ln>
        </p:spPr>
      </p:pic>
      <p:pic>
        <p:nvPicPr>
          <p:cNvPr id="154" name="Imagem 362" descr=""/>
          <p:cNvPicPr/>
          <p:nvPr/>
        </p:nvPicPr>
        <p:blipFill>
          <a:blip r:embed="rId3"/>
          <a:stretch/>
        </p:blipFill>
        <p:spPr>
          <a:xfrm>
            <a:off x="5647680" y="1899720"/>
            <a:ext cx="2873160" cy="29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Esquerda 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direita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8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9" name="Imagem 367" descr=""/>
          <p:cNvPicPr/>
          <p:nvPr/>
        </p:nvPicPr>
        <p:blipFill>
          <a:blip r:embed="rId1"/>
          <a:stretch/>
        </p:blipFill>
        <p:spPr>
          <a:xfrm>
            <a:off x="914400" y="2923920"/>
            <a:ext cx="2864160" cy="2521080"/>
          </a:xfrm>
          <a:prstGeom prst="rect">
            <a:avLst/>
          </a:prstGeom>
          <a:ln w="0">
            <a:noFill/>
          </a:ln>
        </p:spPr>
      </p:pic>
      <p:pic>
        <p:nvPicPr>
          <p:cNvPr id="160" name="Imagem 368" descr=""/>
          <p:cNvPicPr/>
          <p:nvPr/>
        </p:nvPicPr>
        <p:blipFill>
          <a:blip r:embed="rId2"/>
          <a:stretch/>
        </p:blipFill>
        <p:spPr>
          <a:xfrm>
            <a:off x="6012360" y="2926080"/>
            <a:ext cx="3312000" cy="3245040"/>
          </a:xfrm>
          <a:prstGeom prst="rect">
            <a:avLst/>
          </a:prstGeom>
          <a:ln w="0">
            <a:noFill/>
          </a:ln>
        </p:spPr>
      </p:pic>
      <p:pic>
        <p:nvPicPr>
          <p:cNvPr id="161" name="Imagem 369" descr=""/>
          <p:cNvPicPr/>
          <p:nvPr/>
        </p:nvPicPr>
        <p:blipFill>
          <a:blip r:embed="rId3"/>
          <a:stretch/>
        </p:blipFill>
        <p:spPr>
          <a:xfrm>
            <a:off x="5999040" y="2286000"/>
            <a:ext cx="3016080" cy="29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Esq-Dir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direita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6" name="Imagem 374" descr=""/>
          <p:cNvPicPr/>
          <p:nvPr/>
        </p:nvPicPr>
        <p:blipFill>
          <a:blip r:embed="rId1"/>
          <a:stretch/>
        </p:blipFill>
        <p:spPr>
          <a:xfrm>
            <a:off x="897480" y="2743200"/>
            <a:ext cx="2940480" cy="2949840"/>
          </a:xfrm>
          <a:prstGeom prst="rect">
            <a:avLst/>
          </a:prstGeom>
          <a:ln w="0">
            <a:noFill/>
          </a:ln>
        </p:spPr>
      </p:pic>
      <p:pic>
        <p:nvPicPr>
          <p:cNvPr id="167" name="Imagem 375" descr=""/>
          <p:cNvPicPr/>
          <p:nvPr/>
        </p:nvPicPr>
        <p:blipFill>
          <a:blip r:embed="rId2"/>
          <a:stretch/>
        </p:blipFill>
        <p:spPr>
          <a:xfrm>
            <a:off x="6049440" y="2194560"/>
            <a:ext cx="3092040" cy="853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Dupla Dir-Esq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esquerda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72" name="Imagem 380" descr=""/>
          <p:cNvPicPr/>
          <p:nvPr/>
        </p:nvPicPr>
        <p:blipFill>
          <a:blip r:embed="rId1"/>
          <a:stretch/>
        </p:blipFill>
        <p:spPr>
          <a:xfrm>
            <a:off x="907200" y="2842560"/>
            <a:ext cx="2930760" cy="3007080"/>
          </a:xfrm>
          <a:prstGeom prst="rect">
            <a:avLst/>
          </a:prstGeom>
          <a:ln w="0">
            <a:noFill/>
          </a:ln>
        </p:spPr>
      </p:pic>
      <p:pic>
        <p:nvPicPr>
          <p:cNvPr id="173" name="Imagem 381" descr=""/>
          <p:cNvPicPr/>
          <p:nvPr/>
        </p:nvPicPr>
        <p:blipFill>
          <a:blip r:embed="rId2"/>
          <a:stretch/>
        </p:blipFill>
        <p:spPr>
          <a:xfrm>
            <a:off x="6126480" y="2651760"/>
            <a:ext cx="3159360" cy="90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Trabalhos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720000" y="1980000"/>
            <a:ext cx="7740000" cy="432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78000"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 AVL Python com codificação dialogada (10 pt) </a:t>
            </a:r>
            <a:endParaRPr b="0" lang="pt-BR" sz="2000" spc="-1" strike="noStrike"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e Remoção com re-balanceamento</a:t>
            </a:r>
            <a:endParaRPr b="0" lang="pt-BR" sz="2000" spc="-1" strike="noStrike"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Vídeo-Apresentação (8 a 10 min)</a:t>
            </a:r>
            <a:endParaRPr b="0" lang="pt-BR" sz="2000" spc="-1" strike="noStrike">
              <a:latin typeface="Arial"/>
            </a:endParaRPr>
          </a:p>
          <a:p>
            <a:pPr lvl="2" marL="889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12/09 - 23:59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Artigo sobre AVL x Red-Black (10 pts)</a:t>
            </a:r>
            <a:endParaRPr b="0" lang="pt-BR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Explicar a diferença entre as abordagens</a:t>
            </a:r>
            <a:endParaRPr b="0" lang="pt-BR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Inserção, Remoção, Desempenho e Casos de Uso</a:t>
            </a:r>
            <a:endParaRPr b="0" lang="pt-BR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Artigo em formato de artigo SBC</a:t>
            </a:r>
            <a:endParaRPr b="0" lang="pt-BR" sz="20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12/09</a:t>
            </a:r>
            <a:endParaRPr b="0" lang="pt-BR" sz="20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ff0000"/>
                </a:solidFill>
                <a:latin typeface="Latin Modern Sans"/>
                <a:ea typeface="DejaVu Sans"/>
              </a:rPr>
              <a:t>Verificar os critérios de avaliação no ambiente virtual (AVA)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Discussão Árvores Binárias / Código Morse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Árvores Balanceadas (AVL)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5000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Adelson Velsy e Landis (AVL)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Inclusão sequêncial em Binary Search Tree (BST)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10,20,30,40,50,60,70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6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7" name="Imagem 321" descr=""/>
          <p:cNvPicPr/>
          <p:nvPr/>
        </p:nvPicPr>
        <p:blipFill>
          <a:blip r:embed="rId1"/>
          <a:stretch/>
        </p:blipFill>
        <p:spPr>
          <a:xfrm>
            <a:off x="4031280" y="1824480"/>
            <a:ext cx="5567400" cy="1007640"/>
          </a:xfrm>
          <a:prstGeom prst="rect">
            <a:avLst/>
          </a:prstGeom>
          <a:ln w="0">
            <a:noFill/>
          </a:ln>
        </p:spPr>
      </p:pic>
      <p:pic>
        <p:nvPicPr>
          <p:cNvPr id="98" name="Imagem 322" descr=""/>
          <p:cNvPicPr/>
          <p:nvPr/>
        </p:nvPicPr>
        <p:blipFill>
          <a:blip r:embed="rId2"/>
          <a:srcRect l="0" t="-1347" r="56124" b="1347"/>
          <a:stretch/>
        </p:blipFill>
        <p:spPr>
          <a:xfrm>
            <a:off x="1920240" y="3684240"/>
            <a:ext cx="2756160" cy="2349720"/>
          </a:xfrm>
          <a:prstGeom prst="rect">
            <a:avLst/>
          </a:prstGeom>
          <a:ln w="0">
            <a:noFill/>
          </a:ln>
        </p:spPr>
      </p:pic>
      <p:sp>
        <p:nvSpPr>
          <p:cNvPr id="99" name="CaixaDeTexto 1"/>
          <p:cNvSpPr/>
          <p:nvPr/>
        </p:nvSpPr>
        <p:spPr>
          <a:xfrm>
            <a:off x="1932480" y="5997600"/>
            <a:ext cx="1762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5000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Adelson Velsy e Landis (AVL)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Inclusão sequêncial em Binary Search Tree (BST)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10,20,30,40,50,60,70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4" name="Imagem 321" descr=""/>
          <p:cNvPicPr/>
          <p:nvPr/>
        </p:nvPicPr>
        <p:blipFill>
          <a:blip r:embed="rId1"/>
          <a:stretch/>
        </p:blipFill>
        <p:spPr>
          <a:xfrm>
            <a:off x="4031280" y="1824480"/>
            <a:ext cx="5567400" cy="1007640"/>
          </a:xfrm>
          <a:prstGeom prst="rect">
            <a:avLst/>
          </a:prstGeom>
          <a:ln w="0">
            <a:noFill/>
          </a:ln>
        </p:spPr>
      </p:pic>
      <p:pic>
        <p:nvPicPr>
          <p:cNvPr id="105" name="Imagem 322" descr=""/>
          <p:cNvPicPr/>
          <p:nvPr/>
        </p:nvPicPr>
        <p:blipFill>
          <a:blip r:embed="rId2"/>
          <a:stretch/>
        </p:blipFill>
        <p:spPr>
          <a:xfrm>
            <a:off x="1920240" y="3715920"/>
            <a:ext cx="6283800" cy="2349720"/>
          </a:xfrm>
          <a:prstGeom prst="rect">
            <a:avLst/>
          </a:prstGeom>
          <a:ln w="0">
            <a:noFill/>
          </a:ln>
        </p:spPr>
      </p:pic>
      <p:sp>
        <p:nvSpPr>
          <p:cNvPr id="106" name="CaixaDeTexto 1"/>
          <p:cNvSpPr/>
          <p:nvPr/>
        </p:nvSpPr>
        <p:spPr>
          <a:xfrm>
            <a:off x="1932480" y="5997600"/>
            <a:ext cx="1762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Desbalanceada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7" name="CaixaDeTexto 8"/>
          <p:cNvSpPr/>
          <p:nvPr/>
        </p:nvSpPr>
        <p:spPr>
          <a:xfrm>
            <a:off x="5944680" y="5365800"/>
            <a:ext cx="1383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Balanceada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 balanceada: altura do lado esquerdo da árvore não difere mais de +-1 do lado direito. 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 seja, Fator de Balanceamento é dado por: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 he -  hd →  |FB| &lt;= 1 == Nodo balanceado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== 0 → he == hd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&gt; 0 → he &gt; hd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&lt; = → he &lt; hd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09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10" name="Imagem 324" descr=""/>
          <p:cNvPicPr/>
          <p:nvPr/>
        </p:nvPicPr>
        <p:blipFill>
          <a:blip r:embed="rId1"/>
          <a:srcRect l="55370" t="0" r="0" b="0"/>
          <a:stretch/>
        </p:blipFill>
        <p:spPr>
          <a:xfrm>
            <a:off x="4191480" y="3435840"/>
            <a:ext cx="2828520" cy="2864160"/>
          </a:xfrm>
          <a:prstGeom prst="rect">
            <a:avLst/>
          </a:prstGeom>
          <a:ln w="0">
            <a:noFill/>
          </a:ln>
        </p:spPr>
      </p:pic>
      <p:sp>
        <p:nvSpPr>
          <p:cNvPr id="111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 balanceada: altura do lado esquerdo da árvore não difere mais de +-1 do lado direito. </a:t>
            </a:r>
            <a:endParaRPr b="0" lang="pt-BR" sz="1600" spc="-1" strike="noStrike"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 seja, Fator de Balanceamento é dado por: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 he -  hd →  |FB| &lt;= 1 == Nodo balanceado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== 0 → he == hd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&gt; 0 → he &gt; hd</a:t>
            </a:r>
            <a:endParaRPr b="0" lang="pt-BR" sz="1600" spc="-1" strike="noStrike">
              <a:latin typeface="Arial"/>
            </a:endParaRPr>
          </a:p>
          <a:p>
            <a:pPr lvl="3" marL="864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FB( ) &lt; = → he &lt; hd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14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pic>
        <p:nvPicPr>
          <p:cNvPr id="115" name="Imagem 324" descr=""/>
          <p:cNvPicPr/>
          <p:nvPr/>
        </p:nvPicPr>
        <p:blipFill>
          <a:blip r:embed="rId1"/>
          <a:srcRect l="55370" t="0" r="0" b="0"/>
          <a:stretch/>
        </p:blipFill>
        <p:spPr>
          <a:xfrm>
            <a:off x="3831480" y="3446640"/>
            <a:ext cx="2828520" cy="2864160"/>
          </a:xfrm>
          <a:prstGeom prst="rect">
            <a:avLst/>
          </a:prstGeom>
          <a:ln w="0">
            <a:noFill/>
          </a:ln>
        </p:spPr>
      </p:pic>
      <p:sp>
        <p:nvSpPr>
          <p:cNvPr id="116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8" name="Imagem 6" descr=""/>
          <p:cNvPicPr/>
          <p:nvPr/>
        </p:nvPicPr>
        <p:blipFill>
          <a:blip r:embed="rId2"/>
          <a:srcRect l="0" t="0" r="55370" b="0"/>
          <a:stretch/>
        </p:blipFill>
        <p:spPr>
          <a:xfrm>
            <a:off x="6705000" y="3420000"/>
            <a:ext cx="2828520" cy="286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3" name="Imagem 332" descr=""/>
          <p:cNvPicPr/>
          <p:nvPr/>
        </p:nvPicPr>
        <p:blipFill>
          <a:blip r:embed="rId1"/>
          <a:stretch/>
        </p:blipFill>
        <p:spPr>
          <a:xfrm>
            <a:off x="914400" y="2103120"/>
            <a:ext cx="8417160" cy="2521080"/>
          </a:xfrm>
          <a:prstGeom prst="rect">
            <a:avLst/>
          </a:prstGeom>
          <a:ln w="0">
            <a:noFill/>
          </a:ln>
        </p:spPr>
      </p:pic>
      <p:pic>
        <p:nvPicPr>
          <p:cNvPr id="124" name="Imagem 2" descr=""/>
          <p:cNvPicPr/>
          <p:nvPr/>
        </p:nvPicPr>
        <p:blipFill>
          <a:blip r:embed="rId2"/>
          <a:stretch/>
        </p:blipFill>
        <p:spPr>
          <a:xfrm>
            <a:off x="4909680" y="2693880"/>
            <a:ext cx="4005360" cy="1435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0000" y="1980000"/>
            <a:ext cx="917352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Inclusões: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Inserir 23 e 65 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Balancear se |FB| &gt; 1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9" name="Imagem 337" descr=""/>
          <p:cNvPicPr/>
          <p:nvPr/>
        </p:nvPicPr>
        <p:blipFill>
          <a:blip r:embed="rId1"/>
          <a:stretch/>
        </p:blipFill>
        <p:spPr>
          <a:xfrm>
            <a:off x="920520" y="3651480"/>
            <a:ext cx="7099200" cy="236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360000"/>
            <a:ext cx="9353520" cy="89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Binárias Balanceadas (AVL)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60000" y="1980000"/>
            <a:ext cx="411804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Direita 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&gt; 1 e valor inserido a esquerda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608600" y="6886080"/>
            <a:ext cx="227880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897120" y="6886080"/>
            <a:ext cx="64407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4" name="Imagem 342" descr=""/>
          <p:cNvPicPr/>
          <p:nvPr/>
        </p:nvPicPr>
        <p:blipFill>
          <a:blip r:embed="rId1"/>
          <a:stretch/>
        </p:blipFill>
        <p:spPr>
          <a:xfrm>
            <a:off x="640080" y="2824200"/>
            <a:ext cx="2892600" cy="245448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5"/>
          <p:cNvSpPr/>
          <p:nvPr/>
        </p:nvSpPr>
        <p:spPr>
          <a:xfrm>
            <a:off x="4754880" y="1999080"/>
            <a:ext cx="4209480" cy="46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Rotação a Esquerda </a:t>
            </a:r>
            <a:endParaRPr b="0" lang="pt-BR" sz="1600" spc="-1" strike="noStrike">
              <a:latin typeface="Arial"/>
            </a:endParaRPr>
          </a:p>
          <a:p>
            <a:pPr lvl="2" marL="648000" indent="-2138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FB &lt; -1 e valor inserido a direita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pic>
        <p:nvPicPr>
          <p:cNvPr id="136" name="Imagem 344" descr=""/>
          <p:cNvPicPr/>
          <p:nvPr/>
        </p:nvPicPr>
        <p:blipFill>
          <a:blip r:embed="rId2"/>
          <a:stretch/>
        </p:blipFill>
        <p:spPr>
          <a:xfrm>
            <a:off x="5577840" y="2962800"/>
            <a:ext cx="2864160" cy="252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</TotalTime>
  <Application>LibreOffice/7.3.7.2$Linux_X86_64 LibreOffice_project/30$Build-2</Application>
  <AppVersion>15.0000</AppVersion>
  <Words>840</Words>
  <Paragraphs>192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2021-09-24T13:47:51Z</cp:lastPrinted>
  <dcterms:modified xsi:type="dcterms:W3CDTF">2024-08-30T13:40:33Z</dcterms:modified>
  <cp:revision>142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16</vt:i4>
  </property>
</Properties>
</file>