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4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ACC0690B-B727-4844-841C-D7DB20935902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3120" cy="360288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3320" cy="420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0" y="10155240"/>
            <a:ext cx="3271680" cy="5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5680" cy="12556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5680" cy="125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5680" cy="5356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5680" cy="5356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5680" cy="5356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teaching/ComputerVision/Lecture%2007%20-%20Image%20Descriptors/Lecture_07_Image_Descriptor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07 - Image Descriptors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5680" cy="251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5680" cy="467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Lecture #06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Feature Vector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Horizontal and Vertical Projections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Shape (HoG)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Textures (LBP, GABOR)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Classification</a:t>
            </a:r>
            <a:endParaRPr b="0" lang="pt-BR" sz="20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K-NN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20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060000" y="4483440"/>
            <a:ext cx="6219360" cy="210420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3060000" y="630000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3528360" y="630036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960720" y="630072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4770000" y="633600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5130000" y="6318000"/>
            <a:ext cx="233640" cy="23364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Computer Vision &amp; Pattern Recognition Pipeline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1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02" name="Picture 2" descr="Pattern recognition: Overview and applications"/>
          <p:cNvPicPr/>
          <p:nvPr/>
        </p:nvPicPr>
        <p:blipFill>
          <a:blip r:embed="rId1"/>
          <a:stretch/>
        </p:blipFill>
        <p:spPr>
          <a:xfrm>
            <a:off x="546480" y="2473560"/>
            <a:ext cx="8982720" cy="243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5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6" name="CaixaDeTexto 1"/>
          <p:cNvSpPr/>
          <p:nvPr/>
        </p:nvSpPr>
        <p:spPr>
          <a:xfrm>
            <a:off x="200160" y="1689840"/>
            <a:ext cx="95155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Moments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Values that carry both spatial and intensity information (shape)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Weighted average of all pixel's intensities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I(x,y) </a:t>
            </a:r>
            <a:r>
              <a:rPr b="0" lang="en-US" sz="1800" spc="-1" strike="noStrike">
                <a:solidFill>
                  <a:srgbClr val="000000"/>
                </a:solidFill>
                <a:latin typeface="Wingdings"/>
                <a:ea typeface="DejaVu Sans"/>
              </a:rPr>
              <a:t>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pixel coordinates of input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Powers,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q, </a:t>
            </a: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are the weights of the horizontal and vertical dimensions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HuMoments (Hu 1962)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Translation and Scale Invariant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7" name="Imagem 3" descr=""/>
          <p:cNvPicPr/>
          <p:nvPr/>
        </p:nvPicPr>
        <p:blipFill>
          <a:blip r:embed="rId1"/>
          <a:stretch/>
        </p:blipFill>
        <p:spPr>
          <a:xfrm>
            <a:off x="7175880" y="2042280"/>
            <a:ext cx="2449080" cy="637920"/>
          </a:xfrm>
          <a:prstGeom prst="rect">
            <a:avLst/>
          </a:prstGeom>
          <a:ln w="0">
            <a:noFill/>
          </a:ln>
        </p:spPr>
      </p:pic>
      <p:pic>
        <p:nvPicPr>
          <p:cNvPr id="108" name="Imagem 6" descr=""/>
          <p:cNvPicPr/>
          <p:nvPr/>
        </p:nvPicPr>
        <p:blipFill>
          <a:blip r:embed="rId2"/>
          <a:stretch/>
        </p:blipFill>
        <p:spPr>
          <a:xfrm>
            <a:off x="897120" y="4313520"/>
            <a:ext cx="7723440" cy="2230560"/>
          </a:xfrm>
          <a:prstGeom prst="rect">
            <a:avLst/>
          </a:prstGeom>
          <a:ln w="0">
            <a:noFill/>
          </a:ln>
        </p:spPr>
      </p:pic>
      <p:pic>
        <p:nvPicPr>
          <p:cNvPr id="109" name="Imagem 11" descr=""/>
          <p:cNvPicPr/>
          <p:nvPr/>
        </p:nvPicPr>
        <p:blipFill>
          <a:blip r:embed="rId3"/>
          <a:stretch/>
        </p:blipFill>
        <p:spPr>
          <a:xfrm>
            <a:off x="7328520" y="2194920"/>
            <a:ext cx="2449080" cy="63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Shape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3" name="CaixaDeTexto 1"/>
          <p:cNvSpPr/>
          <p:nvPr/>
        </p:nvSpPr>
        <p:spPr>
          <a:xfrm>
            <a:off x="200160" y="1742760"/>
            <a:ext cx="95155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HoG – Histogram of Oriented Gradients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Computes the gradient and orientation of edges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Use a kernel to compute the Gradients (i.e 9x1)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Patch-Based Histogram (8x8, 16x16..)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14" name="Picture 4" descr="hog_feature"/>
          <p:cNvPicPr/>
          <p:nvPr/>
        </p:nvPicPr>
        <p:blipFill>
          <a:blip r:embed="rId1"/>
          <a:stretch/>
        </p:blipFill>
        <p:spPr>
          <a:xfrm>
            <a:off x="1737720" y="3024360"/>
            <a:ext cx="1978560" cy="3243600"/>
          </a:xfrm>
          <a:prstGeom prst="rect">
            <a:avLst/>
          </a:prstGeom>
          <a:ln w="0">
            <a:noFill/>
          </a:ln>
        </p:spPr>
      </p:pic>
      <p:pic>
        <p:nvPicPr>
          <p:cNvPr id="115" name="Imagem 7" descr=""/>
          <p:cNvPicPr/>
          <p:nvPr/>
        </p:nvPicPr>
        <p:blipFill>
          <a:blip r:embed="rId2"/>
          <a:stretch/>
        </p:blipFill>
        <p:spPr>
          <a:xfrm>
            <a:off x="5707080" y="3112200"/>
            <a:ext cx="1559880" cy="3068280"/>
          </a:xfrm>
          <a:prstGeom prst="rect">
            <a:avLst/>
          </a:prstGeom>
          <a:ln w="0">
            <a:noFill/>
          </a:ln>
        </p:spPr>
      </p:pic>
      <p:sp>
        <p:nvSpPr>
          <p:cNvPr id="116" name="Seta: para a Direita 10"/>
          <p:cNvSpPr/>
          <p:nvPr/>
        </p:nvSpPr>
        <p:spPr>
          <a:xfrm>
            <a:off x="4119120" y="4339800"/>
            <a:ext cx="1135080" cy="3607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Texture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aixaDeTexto 1"/>
          <p:cNvSpPr/>
          <p:nvPr/>
        </p:nvSpPr>
        <p:spPr>
          <a:xfrm>
            <a:off x="200160" y="1742760"/>
            <a:ext cx="951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Gabor Filters 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Convolves the image using several Gaussian Kernels (Kernel Bank)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360000" y="2963520"/>
            <a:ext cx="3668040" cy="3668040"/>
          </a:xfrm>
          <a:prstGeom prst="rect">
            <a:avLst/>
          </a:prstGeom>
          <a:ln w="0">
            <a:noFill/>
          </a:ln>
        </p:spPr>
      </p:pic>
      <p:pic>
        <p:nvPicPr>
          <p:cNvPr id="122" name="Picture 4" descr=""/>
          <p:cNvPicPr/>
          <p:nvPr/>
        </p:nvPicPr>
        <p:blipFill>
          <a:blip r:embed="rId2"/>
          <a:stretch/>
        </p:blipFill>
        <p:spPr>
          <a:xfrm>
            <a:off x="6047640" y="2963520"/>
            <a:ext cx="3668040" cy="3668040"/>
          </a:xfrm>
          <a:prstGeom prst="rect">
            <a:avLst/>
          </a:prstGeom>
          <a:ln w="0">
            <a:noFill/>
          </a:ln>
        </p:spPr>
      </p:pic>
      <p:pic>
        <p:nvPicPr>
          <p:cNvPr id="123" name="Picture 6" descr=""/>
          <p:cNvPicPr/>
          <p:nvPr/>
        </p:nvPicPr>
        <p:blipFill>
          <a:blip r:embed="rId3"/>
          <a:stretch/>
        </p:blipFill>
        <p:spPr>
          <a:xfrm>
            <a:off x="4276080" y="4191840"/>
            <a:ext cx="1527480" cy="1018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Image Descriptors – Texture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7" name="CaixaDeTexto 1"/>
          <p:cNvSpPr/>
          <p:nvPr/>
        </p:nvSpPr>
        <p:spPr>
          <a:xfrm>
            <a:off x="200160" y="1742760"/>
            <a:ext cx="951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Local Binary Patterns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Convolves the image using a Circular Kernel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Inter"/>
                <a:ea typeface="DejaVu Sans"/>
              </a:rPr>
              <a:t>The resulting pixel is computed in the binary neighborhood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8" name="Picture 2" descr=""/>
          <p:cNvPicPr/>
          <p:nvPr/>
        </p:nvPicPr>
        <p:blipFill>
          <a:blip r:embed="rId1"/>
          <a:stretch/>
        </p:blipFill>
        <p:spPr>
          <a:xfrm>
            <a:off x="7067520" y="1910520"/>
            <a:ext cx="2286720" cy="754920"/>
          </a:xfrm>
          <a:prstGeom prst="rect">
            <a:avLst/>
          </a:prstGeom>
          <a:ln w="0">
            <a:noFill/>
          </a:ln>
        </p:spPr>
      </p:pic>
      <p:pic>
        <p:nvPicPr>
          <p:cNvPr id="129" name="Imagem 4" descr=""/>
          <p:cNvPicPr/>
          <p:nvPr/>
        </p:nvPicPr>
        <p:blipFill>
          <a:blip r:embed="rId2"/>
          <a:stretch/>
        </p:blipFill>
        <p:spPr>
          <a:xfrm>
            <a:off x="1725120" y="3128760"/>
            <a:ext cx="7207200" cy="359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CaixaDeTexto 1"/>
          <p:cNvSpPr/>
          <p:nvPr/>
        </p:nvSpPr>
        <p:spPr>
          <a:xfrm>
            <a:off x="200160" y="1742760"/>
            <a:ext cx="95155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KNN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Computes the similarity in a feature space (Euclidian Distance, Manhattan….)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K-Nearest Neighbors determines the class (Majority Vote)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4" name="Picture 6" descr="Figure"/>
          <p:cNvPicPr/>
          <p:nvPr/>
        </p:nvPicPr>
        <p:blipFill>
          <a:blip r:embed="rId1"/>
          <a:stretch/>
        </p:blipFill>
        <p:spPr>
          <a:xfrm>
            <a:off x="519120" y="3429360"/>
            <a:ext cx="3857040" cy="3295080"/>
          </a:xfrm>
          <a:prstGeom prst="rect">
            <a:avLst/>
          </a:prstGeom>
          <a:ln w="0">
            <a:noFill/>
          </a:ln>
        </p:spPr>
      </p:pic>
      <p:pic>
        <p:nvPicPr>
          <p:cNvPr id="135" name="Imagem 5" descr=""/>
          <p:cNvPicPr/>
          <p:nvPr/>
        </p:nvPicPr>
        <p:blipFill>
          <a:blip r:embed="rId2"/>
          <a:stretch/>
        </p:blipFill>
        <p:spPr>
          <a:xfrm>
            <a:off x="5336280" y="3835440"/>
            <a:ext cx="3647880" cy="156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360000" y="360000"/>
            <a:ext cx="9355680" cy="89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897120" y="6886080"/>
            <a:ext cx="644292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8" name="CustomShape 3"/>
          <p:cNvSpPr/>
          <p:nvPr/>
        </p:nvSpPr>
        <p:spPr>
          <a:xfrm>
            <a:off x="7608600" y="6886080"/>
            <a:ext cx="22809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9" name="CaixaDeTexto 1"/>
          <p:cNvSpPr/>
          <p:nvPr/>
        </p:nvSpPr>
        <p:spPr>
          <a:xfrm>
            <a:off x="200160" y="1689840"/>
            <a:ext cx="951552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0" name="CaixaDeTexto 7"/>
          <p:cNvSpPr/>
          <p:nvPr/>
        </p:nvSpPr>
        <p:spPr>
          <a:xfrm>
            <a:off x="200160" y="1689840"/>
            <a:ext cx="951552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LINK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4907</TotalTime>
  <Application>LibreOffice/7.3.7.2$Linux_X86_64 LibreOffice_project/30$Build-2</Application>
  <AppVersion>15.0000</AppVersion>
  <Words>327</Words>
  <Paragraphs>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2023-09-11T16:38:19Z</dcterms:modified>
  <cp:revision>136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9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9</vt:i4>
  </property>
</Properties>
</file>