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4.png" ContentType="image/png"/>
  <Override PartName="/ppt/media/image27.png" ContentType="image/png"/>
  <Override PartName="/ppt/media/image3.png" ContentType="image/png"/>
  <Override PartName="/ppt/media/image26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</a:t>
            </a:r>
            <a:r>
              <a:rPr b="0" lang="pt-BR" sz="4400" spc="-1" strike="noStrike">
                <a:latin typeface="Arial"/>
              </a:rPr>
              <a:t>ck </a:t>
            </a:r>
            <a:r>
              <a:rPr b="0" lang="pt-BR" sz="4400" spc="-1" strike="noStrike">
                <a:latin typeface="Arial"/>
              </a:rPr>
              <a:t>to </a:t>
            </a:r>
            <a:r>
              <a:rPr b="0" lang="pt-BR" sz="4400" spc="-1" strike="noStrike">
                <a:latin typeface="Arial"/>
              </a:rPr>
              <a:t>mo</a:t>
            </a:r>
            <a:r>
              <a:rPr b="0" lang="pt-BR" sz="4400" spc="-1" strike="noStrike">
                <a:latin typeface="Arial"/>
              </a:rPr>
              <a:t>ve </a:t>
            </a:r>
            <a:r>
              <a:rPr b="0" lang="pt-BR" sz="4400" spc="-1" strike="noStrike">
                <a:latin typeface="Arial"/>
              </a:rPr>
              <a:t>the </a:t>
            </a:r>
            <a:r>
              <a:rPr b="0" lang="pt-BR" sz="4400" spc="-1" strike="noStrike">
                <a:latin typeface="Arial"/>
              </a:rPr>
              <a:t>slid</a:t>
            </a:r>
            <a:r>
              <a:rPr b="0" lang="pt-BR" sz="4400" spc="-1" strike="noStrike">
                <a:latin typeface="Arial"/>
              </a:rPr>
              <a:t>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</a:t>
            </a:r>
            <a:r>
              <a:rPr b="0" lang="pt-BR" sz="2000" spc="-1" strike="noStrike">
                <a:latin typeface="Arial"/>
              </a:rPr>
              <a:t>edit </a:t>
            </a:r>
            <a:r>
              <a:rPr b="0" lang="pt-BR" sz="2000" spc="-1" strike="noStrike">
                <a:latin typeface="Arial"/>
              </a:rPr>
              <a:t>the </a:t>
            </a:r>
            <a:r>
              <a:rPr b="0" lang="pt-BR" sz="2000" spc="-1" strike="noStrike">
                <a:latin typeface="Arial"/>
              </a:rPr>
              <a:t>notes </a:t>
            </a:r>
            <a:r>
              <a:rPr b="0" lang="pt-BR" sz="2000" spc="-1" strike="noStrike">
                <a:latin typeface="Arial"/>
              </a:rPr>
              <a:t>form</a:t>
            </a:r>
            <a:r>
              <a:rPr b="0" lang="pt-BR" sz="2000" spc="-1" strike="noStrike">
                <a:latin typeface="Arial"/>
              </a:rPr>
              <a:t>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D948323B-3236-4E37-B86A-8EE348853CB6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480" cy="3594240"/>
          </a:xfrm>
          <a:prstGeom prst="rect">
            <a:avLst/>
          </a:prstGeom>
          <a:ln w="0">
            <a:noFill/>
          </a:ln>
        </p:spPr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680" cy="419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0" y="10155240"/>
            <a:ext cx="3263040" cy="5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480" cy="3594240"/>
          </a:xfrm>
          <a:prstGeom prst="rect">
            <a:avLst/>
          </a:prstGeom>
          <a:ln w="0">
            <a:noFill/>
          </a:ln>
        </p:spPr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680" cy="419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9" name="CustomShape 44"/>
          <p:cNvSpPr/>
          <p:nvPr/>
        </p:nvSpPr>
        <p:spPr>
          <a:xfrm>
            <a:off x="0" y="10155240"/>
            <a:ext cx="3263040" cy="5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480" cy="3594240"/>
          </a:xfrm>
          <a:prstGeom prst="rect">
            <a:avLst/>
          </a:prstGeom>
          <a:ln w="0">
            <a:noFill/>
          </a:ln>
        </p:spPr>
      </p:sp>
      <p:sp>
        <p:nvSpPr>
          <p:cNvPr id="24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680" cy="419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2" name="CustomShape 49"/>
          <p:cNvSpPr/>
          <p:nvPr/>
        </p:nvSpPr>
        <p:spPr>
          <a:xfrm>
            <a:off x="0" y="10155240"/>
            <a:ext cx="3263040" cy="5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480" cy="3594240"/>
          </a:xfrm>
          <a:prstGeom prst="rect">
            <a:avLst/>
          </a:prstGeom>
          <a:ln w="0">
            <a:noFill/>
          </a:ln>
        </p:spPr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680" cy="419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5" name="CustomShape 54"/>
          <p:cNvSpPr/>
          <p:nvPr/>
        </p:nvSpPr>
        <p:spPr>
          <a:xfrm>
            <a:off x="0" y="10155240"/>
            <a:ext cx="3263040" cy="5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480" cy="3594240"/>
          </a:xfrm>
          <a:prstGeom prst="rect">
            <a:avLst/>
          </a:prstGeom>
          <a:ln w="0">
            <a:noFill/>
          </a:ln>
        </p:spPr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680" cy="419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48" name="CustomShape 59"/>
          <p:cNvSpPr/>
          <p:nvPr/>
        </p:nvSpPr>
        <p:spPr>
          <a:xfrm>
            <a:off x="0" y="10155240"/>
            <a:ext cx="3263040" cy="5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480" cy="3594240"/>
          </a:xfrm>
          <a:prstGeom prst="rect">
            <a:avLst/>
          </a:prstGeom>
          <a:ln w="0">
            <a:noFill/>
          </a:ln>
        </p:spPr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680" cy="419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1" name="CustomShape 64"/>
          <p:cNvSpPr/>
          <p:nvPr/>
        </p:nvSpPr>
        <p:spPr>
          <a:xfrm>
            <a:off x="0" y="10155240"/>
            <a:ext cx="3263040" cy="5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480" cy="3594240"/>
          </a:xfrm>
          <a:prstGeom prst="rect">
            <a:avLst/>
          </a:prstGeom>
          <a:ln w="0">
            <a:noFill/>
          </a:ln>
        </p:spPr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680" cy="419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4" name="CustomShape 69"/>
          <p:cNvSpPr/>
          <p:nvPr/>
        </p:nvSpPr>
        <p:spPr>
          <a:xfrm>
            <a:off x="0" y="10155240"/>
            <a:ext cx="3263040" cy="5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480" cy="3594240"/>
          </a:xfrm>
          <a:prstGeom prst="rect">
            <a:avLst/>
          </a:prstGeom>
          <a:ln w="0">
            <a:noFill/>
          </a:ln>
        </p:spPr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680" cy="419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7" name="CustomShape 74"/>
          <p:cNvSpPr/>
          <p:nvPr/>
        </p:nvSpPr>
        <p:spPr>
          <a:xfrm>
            <a:off x="0" y="10155240"/>
            <a:ext cx="3263040" cy="5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480" cy="3594240"/>
          </a:xfrm>
          <a:prstGeom prst="rect">
            <a:avLst/>
          </a:prstGeom>
          <a:ln w="0">
            <a:noFill/>
          </a:ln>
        </p:spPr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680" cy="419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0" name="CustomShape 84"/>
          <p:cNvSpPr/>
          <p:nvPr/>
        </p:nvSpPr>
        <p:spPr>
          <a:xfrm>
            <a:off x="0" y="10155240"/>
            <a:ext cx="3263040" cy="5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480" cy="3594240"/>
          </a:xfrm>
          <a:prstGeom prst="rect">
            <a:avLst/>
          </a:prstGeom>
          <a:ln w="0">
            <a:noFill/>
          </a:ln>
        </p:spPr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680" cy="419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3" name="CustomShape 79"/>
          <p:cNvSpPr/>
          <p:nvPr/>
        </p:nvSpPr>
        <p:spPr>
          <a:xfrm>
            <a:off x="0" y="10155240"/>
            <a:ext cx="3263040" cy="5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480" cy="3594240"/>
          </a:xfrm>
          <a:prstGeom prst="rect">
            <a:avLst/>
          </a:prstGeom>
          <a:ln w="0">
            <a:noFill/>
          </a:ln>
        </p:spPr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680" cy="419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6" name="CustomShape 89"/>
          <p:cNvSpPr/>
          <p:nvPr/>
        </p:nvSpPr>
        <p:spPr>
          <a:xfrm>
            <a:off x="0" y="10155240"/>
            <a:ext cx="3263040" cy="5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480" cy="3594240"/>
          </a:xfrm>
          <a:prstGeom prst="rect">
            <a:avLst/>
          </a:prstGeom>
          <a:ln w="0">
            <a:noFill/>
          </a:ln>
        </p:spPr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680" cy="419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0" y="10155240"/>
            <a:ext cx="3263040" cy="5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480" cy="3594240"/>
          </a:xfrm>
          <a:prstGeom prst="rect">
            <a:avLst/>
          </a:prstGeom>
          <a:ln w="0">
            <a:noFill/>
          </a:ln>
        </p:spPr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680" cy="419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18" name="CustomShape 5"/>
          <p:cNvSpPr/>
          <p:nvPr/>
        </p:nvSpPr>
        <p:spPr>
          <a:xfrm>
            <a:off x="0" y="10155240"/>
            <a:ext cx="3263040" cy="5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480" cy="3594240"/>
          </a:xfrm>
          <a:prstGeom prst="rect">
            <a:avLst/>
          </a:prstGeom>
          <a:ln w="0">
            <a:noFill/>
          </a:ln>
        </p:spPr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680" cy="419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1" name="CustomShape 14"/>
          <p:cNvSpPr/>
          <p:nvPr/>
        </p:nvSpPr>
        <p:spPr>
          <a:xfrm>
            <a:off x="0" y="10155240"/>
            <a:ext cx="3263040" cy="5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480" cy="3594240"/>
          </a:xfrm>
          <a:prstGeom prst="rect">
            <a:avLst/>
          </a:prstGeom>
          <a:ln w="0">
            <a:noFill/>
          </a:ln>
        </p:spPr>
      </p:sp>
      <p:sp>
        <p:nvSpPr>
          <p:cNvPr id="22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680" cy="419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4" name="CustomShape 19"/>
          <p:cNvSpPr/>
          <p:nvPr/>
        </p:nvSpPr>
        <p:spPr>
          <a:xfrm>
            <a:off x="0" y="10155240"/>
            <a:ext cx="3263040" cy="5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480" cy="3594240"/>
          </a:xfrm>
          <a:prstGeom prst="rect">
            <a:avLst/>
          </a:prstGeom>
          <a:ln w="0">
            <a:noFill/>
          </a:ln>
        </p:spPr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680" cy="419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27" name="CustomShape 29"/>
          <p:cNvSpPr/>
          <p:nvPr/>
        </p:nvSpPr>
        <p:spPr>
          <a:xfrm>
            <a:off x="0" y="10155240"/>
            <a:ext cx="3263040" cy="5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480" cy="3594240"/>
          </a:xfrm>
          <a:prstGeom prst="rect">
            <a:avLst/>
          </a:prstGeom>
          <a:ln w="0">
            <a:noFill/>
          </a:ln>
        </p:spPr>
      </p:sp>
      <p:sp>
        <p:nvSpPr>
          <p:cNvPr id="22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680" cy="419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0" name="CustomShape 24"/>
          <p:cNvSpPr/>
          <p:nvPr/>
        </p:nvSpPr>
        <p:spPr>
          <a:xfrm>
            <a:off x="0" y="10155240"/>
            <a:ext cx="3263040" cy="5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480" cy="3594240"/>
          </a:xfrm>
          <a:prstGeom prst="rect">
            <a:avLst/>
          </a:prstGeom>
          <a:ln w="0">
            <a:noFill/>
          </a:ln>
        </p:spPr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680" cy="419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3" name="CustomShape 34"/>
          <p:cNvSpPr/>
          <p:nvPr/>
        </p:nvSpPr>
        <p:spPr>
          <a:xfrm>
            <a:off x="0" y="10155240"/>
            <a:ext cx="3263040" cy="5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4480" cy="3594240"/>
          </a:xfrm>
          <a:prstGeom prst="rect">
            <a:avLst/>
          </a:prstGeom>
          <a:ln w="0">
            <a:noFill/>
          </a:ln>
        </p:spPr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4680" cy="4196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36" name="CustomShape 39"/>
          <p:cNvSpPr/>
          <p:nvPr/>
        </p:nvSpPr>
        <p:spPr>
          <a:xfrm>
            <a:off x="0" y="10155240"/>
            <a:ext cx="3263040" cy="523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07040" cy="124704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</a:t>
            </a:r>
            <a:r>
              <a:rPr b="0" lang="pt-BR" sz="4400" spc="-1" strike="noStrike">
                <a:latin typeface="Arial"/>
              </a:rPr>
              <a:t>ck </a:t>
            </a:r>
            <a:r>
              <a:rPr b="0" lang="pt-BR" sz="4400" spc="-1" strike="noStrike">
                <a:latin typeface="Arial"/>
              </a:rPr>
              <a:t>to </a:t>
            </a:r>
            <a:r>
              <a:rPr b="0" lang="pt-BR" sz="4400" spc="-1" strike="noStrike">
                <a:latin typeface="Arial"/>
              </a:rPr>
              <a:t>edi</a:t>
            </a:r>
            <a:r>
              <a:rPr b="0" lang="pt-BR" sz="4400" spc="-1" strike="noStrike">
                <a:latin typeface="Arial"/>
              </a:rPr>
              <a:t>t </a:t>
            </a:r>
            <a:r>
              <a:rPr b="0" lang="pt-BR" sz="4400" spc="-1" strike="noStrike">
                <a:latin typeface="Arial"/>
              </a:rPr>
              <a:t>the </a:t>
            </a:r>
            <a:r>
              <a:rPr b="0" lang="pt-BR" sz="4400" spc="-1" strike="noStrike">
                <a:latin typeface="Arial"/>
              </a:rPr>
              <a:t>titl</a:t>
            </a:r>
            <a:r>
              <a:rPr b="0" lang="pt-BR" sz="4400" spc="-1" strike="noStrike">
                <a:latin typeface="Arial"/>
              </a:rPr>
              <a:t>e </a:t>
            </a:r>
            <a:r>
              <a:rPr b="0" lang="pt-BR" sz="4400" spc="-1" strike="noStrike">
                <a:latin typeface="Arial"/>
              </a:rPr>
              <a:t>tex</a:t>
            </a:r>
            <a:r>
              <a:rPr b="0" lang="pt-BR" sz="4400" spc="-1" strike="noStrike">
                <a:latin typeface="Arial"/>
              </a:rPr>
              <a:t>t </a:t>
            </a:r>
            <a:r>
              <a:rPr b="0" lang="pt-BR" sz="4400" spc="-1" strike="noStrike">
                <a:latin typeface="Arial"/>
              </a:rPr>
              <a:t>for</a:t>
            </a:r>
            <a:r>
              <a:rPr b="0" lang="pt-BR" sz="4400" spc="-1" strike="noStrike">
                <a:latin typeface="Arial"/>
              </a:rPr>
              <a:t>ma</a:t>
            </a:r>
            <a:r>
              <a:rPr b="0" lang="pt-BR" sz="4400" spc="-1" strike="noStrike">
                <a:latin typeface="Arial"/>
              </a:rPr>
              <a:t>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07040" cy="12470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07040" cy="52704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67040" cy="52704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27040" cy="52704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</a:t>
            </a:r>
            <a:r>
              <a:rPr b="0" lang="pt-BR" sz="4400" spc="-1" strike="noStrike">
                <a:latin typeface="Arial"/>
              </a:rPr>
              <a:t>ck </a:t>
            </a:r>
            <a:r>
              <a:rPr b="0" lang="pt-BR" sz="4400" spc="-1" strike="noStrike">
                <a:latin typeface="Arial"/>
              </a:rPr>
              <a:t>to </a:t>
            </a:r>
            <a:r>
              <a:rPr b="0" lang="pt-BR" sz="4400" spc="-1" strike="noStrike">
                <a:latin typeface="Arial"/>
              </a:rPr>
              <a:t>edi</a:t>
            </a:r>
            <a:r>
              <a:rPr b="0" lang="pt-BR" sz="4400" spc="-1" strike="noStrike">
                <a:latin typeface="Arial"/>
              </a:rPr>
              <a:t>t </a:t>
            </a:r>
            <a:r>
              <a:rPr b="0" lang="pt-BR" sz="4400" spc="-1" strike="noStrike">
                <a:latin typeface="Arial"/>
              </a:rPr>
              <a:t>the </a:t>
            </a:r>
            <a:r>
              <a:rPr b="0" lang="pt-BR" sz="4400" spc="-1" strike="noStrike">
                <a:latin typeface="Arial"/>
              </a:rPr>
              <a:t>titl</a:t>
            </a:r>
            <a:r>
              <a:rPr b="0" lang="pt-BR" sz="4400" spc="-1" strike="noStrike">
                <a:latin typeface="Arial"/>
              </a:rPr>
              <a:t>e </a:t>
            </a:r>
            <a:r>
              <a:rPr b="0" lang="pt-BR" sz="4400" spc="-1" strike="noStrike">
                <a:latin typeface="Arial"/>
              </a:rPr>
              <a:t>tex</a:t>
            </a:r>
            <a:r>
              <a:rPr b="0" lang="pt-BR" sz="4400" spc="-1" strike="noStrike">
                <a:latin typeface="Arial"/>
              </a:rPr>
              <a:t>t </a:t>
            </a:r>
            <a:r>
              <a:rPr b="0" lang="pt-BR" sz="4400" spc="-1" strike="noStrike">
                <a:latin typeface="Arial"/>
              </a:rPr>
              <a:t>for</a:t>
            </a:r>
            <a:r>
              <a:rPr b="0" lang="pt-BR" sz="4400" spc="-1" strike="noStrike">
                <a:latin typeface="Arial"/>
              </a:rPr>
              <a:t>ma</a:t>
            </a:r>
            <a:r>
              <a:rPr b="0" lang="pt-BR" sz="4400" spc="-1" strike="noStrike">
                <a:latin typeface="Arial"/>
              </a:rPr>
              <a:t>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hyperlink" Target="https://github.com/andrehochuli/teaching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image" Target="../media/image26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hyperlink" Target="https://github.com/andrehochuli/teaching/blob/main/AprendizadoMaquina/T&#243;pico%2002%20-%20Aprendizado%20Supervisionado/06%20-%20Regress&#227;o/Topico_02_Regress&#227;o.ipynb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60000" y="3330000"/>
            <a:ext cx="9347040" cy="88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Regressão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40000" y="4680000"/>
            <a:ext cx="9167040" cy="250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github.com/andrehochuli/teaching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40"/>
          <p:cNvSpPr/>
          <p:nvPr/>
        </p:nvSpPr>
        <p:spPr>
          <a:xfrm>
            <a:off x="360000" y="360000"/>
            <a:ext cx="9347040" cy="88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- Árvores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44" name="CustomShape 41"/>
          <p:cNvSpPr/>
          <p:nvPr/>
        </p:nvSpPr>
        <p:spPr>
          <a:xfrm>
            <a:off x="360000" y="1980000"/>
            <a:ext cx="9167040" cy="466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45" name="CustomShape 42"/>
          <p:cNvSpPr/>
          <p:nvPr/>
        </p:nvSpPr>
        <p:spPr>
          <a:xfrm>
            <a:off x="897120" y="6886080"/>
            <a:ext cx="643428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6" name="CustomShape 43"/>
          <p:cNvSpPr/>
          <p:nvPr/>
        </p:nvSpPr>
        <p:spPr>
          <a:xfrm>
            <a:off x="7608600" y="6886080"/>
            <a:ext cx="227232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7" name=""/>
          <p:cNvSpPr/>
          <p:nvPr/>
        </p:nvSpPr>
        <p:spPr>
          <a:xfrm>
            <a:off x="342360" y="1529280"/>
            <a:ext cx="9373320" cy="53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Desvio padrão para dois atributos: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48" name="" descr=""/>
          <p:cNvPicPr/>
          <p:nvPr/>
        </p:nvPicPr>
        <p:blipFill>
          <a:blip r:embed="rId1"/>
          <a:srcRect l="0" t="9106" r="0" b="0"/>
          <a:stretch/>
        </p:blipFill>
        <p:spPr>
          <a:xfrm>
            <a:off x="720000" y="2520000"/>
            <a:ext cx="7386480" cy="413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45"/>
          <p:cNvSpPr/>
          <p:nvPr/>
        </p:nvSpPr>
        <p:spPr>
          <a:xfrm>
            <a:off x="360000" y="360000"/>
            <a:ext cx="9347040" cy="88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50" name="CustomShape 46"/>
          <p:cNvSpPr/>
          <p:nvPr/>
        </p:nvSpPr>
        <p:spPr>
          <a:xfrm>
            <a:off x="360000" y="1980000"/>
            <a:ext cx="9167040" cy="466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51" name="CustomShape 47"/>
          <p:cNvSpPr/>
          <p:nvPr/>
        </p:nvSpPr>
        <p:spPr>
          <a:xfrm>
            <a:off x="897120" y="6886080"/>
            <a:ext cx="643428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2" name="CustomShape 48"/>
          <p:cNvSpPr/>
          <p:nvPr/>
        </p:nvSpPr>
        <p:spPr>
          <a:xfrm>
            <a:off x="7608600" y="6886080"/>
            <a:ext cx="227232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3" name=""/>
          <p:cNvSpPr/>
          <p:nvPr/>
        </p:nvSpPr>
        <p:spPr>
          <a:xfrm>
            <a:off x="342360" y="1529280"/>
            <a:ext cx="9373320" cy="53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Redução do Desvio Padrão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 maior SDR é escolhido como raiz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54" name="" descr=""/>
          <p:cNvPicPr/>
          <p:nvPr/>
        </p:nvPicPr>
        <p:blipFill>
          <a:blip r:embed="rId1"/>
          <a:stretch/>
        </p:blipFill>
        <p:spPr>
          <a:xfrm>
            <a:off x="4680000" y="1725840"/>
            <a:ext cx="3778200" cy="576360"/>
          </a:xfrm>
          <a:prstGeom prst="rect">
            <a:avLst/>
          </a:prstGeom>
          <a:ln w="0">
            <a:noFill/>
          </a:ln>
        </p:spPr>
      </p:pic>
      <p:pic>
        <p:nvPicPr>
          <p:cNvPr id="155" name="" descr=""/>
          <p:cNvPicPr/>
          <p:nvPr/>
        </p:nvPicPr>
        <p:blipFill>
          <a:blip r:embed="rId2"/>
          <a:stretch/>
        </p:blipFill>
        <p:spPr>
          <a:xfrm>
            <a:off x="4289040" y="2196000"/>
            <a:ext cx="4709160" cy="749160"/>
          </a:xfrm>
          <a:prstGeom prst="rect">
            <a:avLst/>
          </a:prstGeom>
          <a:ln w="0">
            <a:noFill/>
          </a:ln>
        </p:spPr>
      </p:pic>
      <p:pic>
        <p:nvPicPr>
          <p:cNvPr id="156" name="" descr=""/>
          <p:cNvPicPr/>
          <p:nvPr/>
        </p:nvPicPr>
        <p:blipFill>
          <a:blip r:embed="rId3"/>
          <a:stretch/>
        </p:blipFill>
        <p:spPr>
          <a:xfrm>
            <a:off x="2223000" y="3456720"/>
            <a:ext cx="5587200" cy="3298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CustomShape 50"/>
          <p:cNvSpPr/>
          <p:nvPr/>
        </p:nvSpPr>
        <p:spPr>
          <a:xfrm>
            <a:off x="360000" y="360000"/>
            <a:ext cx="9347040" cy="88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58" name="CustomShape 51"/>
          <p:cNvSpPr/>
          <p:nvPr/>
        </p:nvSpPr>
        <p:spPr>
          <a:xfrm>
            <a:off x="360000" y="1980000"/>
            <a:ext cx="9167040" cy="466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59" name="CustomShape 52"/>
          <p:cNvSpPr/>
          <p:nvPr/>
        </p:nvSpPr>
        <p:spPr>
          <a:xfrm>
            <a:off x="897120" y="6886080"/>
            <a:ext cx="643428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0" name="CustomShape 53"/>
          <p:cNvSpPr/>
          <p:nvPr/>
        </p:nvSpPr>
        <p:spPr>
          <a:xfrm>
            <a:off x="7608600" y="6886080"/>
            <a:ext cx="227232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1" name=""/>
          <p:cNvSpPr/>
          <p:nvPr/>
        </p:nvSpPr>
        <p:spPr>
          <a:xfrm>
            <a:off x="342360" y="1529280"/>
            <a:ext cx="9373320" cy="53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Como escolher o critério de parada?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900000" y="2404800"/>
            <a:ext cx="7722720" cy="3893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55"/>
          <p:cNvSpPr/>
          <p:nvPr/>
        </p:nvSpPr>
        <p:spPr>
          <a:xfrm>
            <a:off x="360000" y="360000"/>
            <a:ext cx="9347040" cy="88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64" name="CustomShape 56"/>
          <p:cNvSpPr/>
          <p:nvPr/>
        </p:nvSpPr>
        <p:spPr>
          <a:xfrm>
            <a:off x="360000" y="1980000"/>
            <a:ext cx="9167040" cy="466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65" name="CustomShape 57"/>
          <p:cNvSpPr/>
          <p:nvPr/>
        </p:nvSpPr>
        <p:spPr>
          <a:xfrm>
            <a:off x="897120" y="6886080"/>
            <a:ext cx="643428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6" name="CustomShape 58"/>
          <p:cNvSpPr/>
          <p:nvPr/>
        </p:nvSpPr>
        <p:spPr>
          <a:xfrm>
            <a:off x="7608600" y="6886080"/>
            <a:ext cx="227232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7" name=""/>
          <p:cNvSpPr/>
          <p:nvPr/>
        </p:nvSpPr>
        <p:spPr>
          <a:xfrm>
            <a:off x="342360" y="1529280"/>
            <a:ext cx="9373320" cy="53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Considere um limiar de CV &lt; 10% ou count &lt;= 3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Overcast =&gt; OK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Rainy e Sunny ainda precisam de ‘divisões’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408600" y="3585960"/>
            <a:ext cx="8769600" cy="2352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60"/>
          <p:cNvSpPr/>
          <p:nvPr/>
        </p:nvSpPr>
        <p:spPr>
          <a:xfrm>
            <a:off x="360000" y="360000"/>
            <a:ext cx="9347040" cy="88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70" name="CustomShape 61"/>
          <p:cNvSpPr/>
          <p:nvPr/>
        </p:nvSpPr>
        <p:spPr>
          <a:xfrm>
            <a:off x="360000" y="1980000"/>
            <a:ext cx="9167040" cy="466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71" name="CustomShape 62"/>
          <p:cNvSpPr/>
          <p:nvPr/>
        </p:nvSpPr>
        <p:spPr>
          <a:xfrm>
            <a:off x="897120" y="6886080"/>
            <a:ext cx="643428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2" name="CustomShape 63"/>
          <p:cNvSpPr/>
          <p:nvPr/>
        </p:nvSpPr>
        <p:spPr>
          <a:xfrm>
            <a:off x="7608600" y="6886080"/>
            <a:ext cx="227232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3" name=""/>
          <p:cNvSpPr/>
          <p:nvPr/>
        </p:nvSpPr>
        <p:spPr>
          <a:xfrm>
            <a:off x="342360" y="1529280"/>
            <a:ext cx="9373320" cy="53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Sunny: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‘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Windy’ é determinante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Maior SDR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CV &gt; 8% ou count &lt;= 3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74" name="" descr=""/>
          <p:cNvPicPr/>
          <p:nvPr/>
        </p:nvPicPr>
        <p:blipFill>
          <a:blip r:embed="rId1"/>
          <a:stretch/>
        </p:blipFill>
        <p:spPr>
          <a:xfrm>
            <a:off x="3240000" y="867960"/>
            <a:ext cx="5938200" cy="3270240"/>
          </a:xfrm>
          <a:prstGeom prst="rect">
            <a:avLst/>
          </a:prstGeom>
          <a:ln w="0">
            <a:noFill/>
          </a:ln>
        </p:spPr>
      </p:pic>
      <p:pic>
        <p:nvPicPr>
          <p:cNvPr id="175" name="" descr=""/>
          <p:cNvPicPr/>
          <p:nvPr/>
        </p:nvPicPr>
        <p:blipFill>
          <a:blip r:embed="rId2"/>
          <a:stretch/>
        </p:blipFill>
        <p:spPr>
          <a:xfrm>
            <a:off x="360000" y="3960000"/>
            <a:ext cx="5650200" cy="2687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" descr=""/>
          <p:cNvPicPr/>
          <p:nvPr/>
        </p:nvPicPr>
        <p:blipFill>
          <a:blip r:embed="rId1"/>
          <a:stretch/>
        </p:blipFill>
        <p:spPr>
          <a:xfrm>
            <a:off x="342360" y="3780000"/>
            <a:ext cx="6298200" cy="2874600"/>
          </a:xfrm>
          <a:prstGeom prst="rect">
            <a:avLst/>
          </a:prstGeom>
          <a:ln w="0">
            <a:noFill/>
          </a:ln>
        </p:spPr>
      </p:pic>
      <p:sp>
        <p:nvSpPr>
          <p:cNvPr id="177" name="CustomShape 65"/>
          <p:cNvSpPr/>
          <p:nvPr/>
        </p:nvSpPr>
        <p:spPr>
          <a:xfrm>
            <a:off x="360000" y="360000"/>
            <a:ext cx="9347040" cy="88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78" name="CustomShape 66"/>
          <p:cNvSpPr/>
          <p:nvPr/>
        </p:nvSpPr>
        <p:spPr>
          <a:xfrm>
            <a:off x="360000" y="1980000"/>
            <a:ext cx="9167040" cy="466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79" name="CustomShape 67"/>
          <p:cNvSpPr/>
          <p:nvPr/>
        </p:nvSpPr>
        <p:spPr>
          <a:xfrm>
            <a:off x="897120" y="6886080"/>
            <a:ext cx="643428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0" name="CustomShape 68"/>
          <p:cNvSpPr/>
          <p:nvPr/>
        </p:nvSpPr>
        <p:spPr>
          <a:xfrm>
            <a:off x="7608600" y="6886080"/>
            <a:ext cx="227232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1" name=""/>
          <p:cNvSpPr/>
          <p:nvPr/>
        </p:nvSpPr>
        <p:spPr>
          <a:xfrm>
            <a:off x="342360" y="1529280"/>
            <a:ext cx="9373320" cy="53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Rainy: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‘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Temp’ é determinante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Maior SDR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CV &gt; 8% ou count &lt;= 3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82" name="" descr=""/>
          <p:cNvPicPr/>
          <p:nvPr/>
        </p:nvPicPr>
        <p:blipFill>
          <a:blip r:embed="rId2"/>
          <a:stretch/>
        </p:blipFill>
        <p:spPr>
          <a:xfrm>
            <a:off x="3361680" y="900000"/>
            <a:ext cx="6165360" cy="3486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70"/>
          <p:cNvSpPr/>
          <p:nvPr/>
        </p:nvSpPr>
        <p:spPr>
          <a:xfrm>
            <a:off x="360000" y="360000"/>
            <a:ext cx="9347040" cy="88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– SVM 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84" name="CustomShape 71"/>
          <p:cNvSpPr/>
          <p:nvPr/>
        </p:nvSpPr>
        <p:spPr>
          <a:xfrm>
            <a:off x="360000" y="1980000"/>
            <a:ext cx="9167040" cy="466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85" name="CustomShape 72"/>
          <p:cNvSpPr/>
          <p:nvPr/>
        </p:nvSpPr>
        <p:spPr>
          <a:xfrm>
            <a:off x="897120" y="6886080"/>
            <a:ext cx="643428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6" name="CustomShape 73"/>
          <p:cNvSpPr/>
          <p:nvPr/>
        </p:nvSpPr>
        <p:spPr>
          <a:xfrm>
            <a:off x="7608600" y="6886080"/>
            <a:ext cx="227232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7" name=""/>
          <p:cNvSpPr/>
          <p:nvPr/>
        </p:nvSpPr>
        <p:spPr>
          <a:xfrm>
            <a:off x="342360" y="1529280"/>
            <a:ext cx="9373320" cy="53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88" name="" descr=""/>
          <p:cNvPicPr/>
          <p:nvPr/>
        </p:nvPicPr>
        <p:blipFill>
          <a:blip r:embed="rId1"/>
          <a:stretch/>
        </p:blipFill>
        <p:spPr>
          <a:xfrm>
            <a:off x="2160000" y="2038680"/>
            <a:ext cx="5856480" cy="4259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ustomShape 80"/>
          <p:cNvSpPr/>
          <p:nvPr/>
        </p:nvSpPr>
        <p:spPr>
          <a:xfrm>
            <a:off x="360000" y="360000"/>
            <a:ext cx="9347040" cy="88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– MLP 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90" name="CustomShape 81"/>
          <p:cNvSpPr/>
          <p:nvPr/>
        </p:nvSpPr>
        <p:spPr>
          <a:xfrm>
            <a:off x="360000" y="1980000"/>
            <a:ext cx="9167040" cy="466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91" name="CustomShape 82"/>
          <p:cNvSpPr/>
          <p:nvPr/>
        </p:nvSpPr>
        <p:spPr>
          <a:xfrm>
            <a:off x="897120" y="6886080"/>
            <a:ext cx="643428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2" name="CustomShape 83"/>
          <p:cNvSpPr/>
          <p:nvPr/>
        </p:nvSpPr>
        <p:spPr>
          <a:xfrm>
            <a:off x="7608600" y="6886080"/>
            <a:ext cx="227232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3" name=""/>
          <p:cNvSpPr/>
          <p:nvPr/>
        </p:nvSpPr>
        <p:spPr>
          <a:xfrm>
            <a:off x="342360" y="1529280"/>
            <a:ext cx="9373320" cy="53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94" name=""/>
          <p:cNvSpPr/>
          <p:nvPr/>
        </p:nvSpPr>
        <p:spPr>
          <a:xfrm>
            <a:off x="159840" y="1475280"/>
            <a:ext cx="9373320" cy="53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Perceptron – Classificação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Perceptron - Regressão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95" name="" descr=""/>
          <p:cNvPicPr/>
          <p:nvPr/>
        </p:nvPicPr>
        <p:blipFill>
          <a:blip r:embed="rId1"/>
          <a:stretch/>
        </p:blipFill>
        <p:spPr>
          <a:xfrm>
            <a:off x="2520000" y="2207160"/>
            <a:ext cx="4318200" cy="1931040"/>
          </a:xfrm>
          <a:prstGeom prst="rect">
            <a:avLst/>
          </a:prstGeom>
          <a:ln w="0">
            <a:noFill/>
          </a:ln>
        </p:spPr>
      </p:pic>
      <p:pic>
        <p:nvPicPr>
          <p:cNvPr id="196" name="" descr=""/>
          <p:cNvPicPr/>
          <p:nvPr/>
        </p:nvPicPr>
        <p:blipFill>
          <a:blip r:embed="rId2"/>
          <a:stretch/>
        </p:blipFill>
        <p:spPr>
          <a:xfrm>
            <a:off x="2551680" y="4696200"/>
            <a:ext cx="4286520" cy="1932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75"/>
          <p:cNvSpPr/>
          <p:nvPr/>
        </p:nvSpPr>
        <p:spPr>
          <a:xfrm>
            <a:off x="360000" y="360000"/>
            <a:ext cx="9347040" cy="88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– MLP 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98" name="CustomShape 76"/>
          <p:cNvSpPr/>
          <p:nvPr/>
        </p:nvSpPr>
        <p:spPr>
          <a:xfrm>
            <a:off x="360000" y="1980000"/>
            <a:ext cx="9167040" cy="466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99" name="CustomShape 77"/>
          <p:cNvSpPr/>
          <p:nvPr/>
        </p:nvSpPr>
        <p:spPr>
          <a:xfrm>
            <a:off x="897120" y="6886080"/>
            <a:ext cx="643428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0" name="CustomShape 78"/>
          <p:cNvSpPr/>
          <p:nvPr/>
        </p:nvSpPr>
        <p:spPr>
          <a:xfrm>
            <a:off x="7608600" y="6886080"/>
            <a:ext cx="227232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1" name=""/>
          <p:cNvSpPr/>
          <p:nvPr/>
        </p:nvSpPr>
        <p:spPr>
          <a:xfrm>
            <a:off x="342360" y="1529280"/>
            <a:ext cx="9373320" cy="53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02" name=""/>
          <p:cNvSpPr/>
          <p:nvPr/>
        </p:nvSpPr>
        <p:spPr>
          <a:xfrm>
            <a:off x="159840" y="1475280"/>
            <a:ext cx="9373320" cy="53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MLP – Classificação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203" name="" descr=""/>
          <p:cNvPicPr/>
          <p:nvPr/>
        </p:nvPicPr>
        <p:blipFill>
          <a:blip r:embed="rId1"/>
          <a:stretch/>
        </p:blipFill>
        <p:spPr>
          <a:xfrm>
            <a:off x="3056400" y="2592360"/>
            <a:ext cx="4045320" cy="3645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CustomShape 85"/>
          <p:cNvSpPr/>
          <p:nvPr/>
        </p:nvSpPr>
        <p:spPr>
          <a:xfrm>
            <a:off x="360000" y="360000"/>
            <a:ext cx="9347040" cy="88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Lets Code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205" name="CustomShape 86"/>
          <p:cNvSpPr/>
          <p:nvPr/>
        </p:nvSpPr>
        <p:spPr>
          <a:xfrm>
            <a:off x="360000" y="1980000"/>
            <a:ext cx="9167040" cy="466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06" name="CustomShape 87"/>
          <p:cNvSpPr/>
          <p:nvPr/>
        </p:nvSpPr>
        <p:spPr>
          <a:xfrm>
            <a:off x="897120" y="6886080"/>
            <a:ext cx="643428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7" name="CustomShape 88"/>
          <p:cNvSpPr/>
          <p:nvPr/>
        </p:nvSpPr>
        <p:spPr>
          <a:xfrm>
            <a:off x="7608600" y="6886080"/>
            <a:ext cx="227232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8" name=""/>
          <p:cNvSpPr/>
          <p:nvPr/>
        </p:nvSpPr>
        <p:spPr>
          <a:xfrm>
            <a:off x="342360" y="1529280"/>
            <a:ext cx="9373320" cy="53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09" name=""/>
          <p:cNvSpPr/>
          <p:nvPr/>
        </p:nvSpPr>
        <p:spPr>
          <a:xfrm>
            <a:off x="159840" y="1475280"/>
            <a:ext cx="9373320" cy="53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Abordaremos a construção dos modelos de regressão utilizando um dataset para prever preços de casas.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Acompanhe e crie sua implementação em conjunto com o professor.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Código base em:  </a:t>
            </a:r>
            <a:r>
              <a:rPr b="0" lang="pt-BR" sz="16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Tópico 02 - Regressão.ipynb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360000" y="360000"/>
            <a:ext cx="9347040" cy="88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Plano de Aula 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360000" y="1980000"/>
            <a:ext cx="9167040" cy="466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Regressão</a:t>
            </a: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Exercícios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897120" y="6886080"/>
            <a:ext cx="643428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7608600" y="6886080"/>
            <a:ext cx="227232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1440000" y="4140000"/>
            <a:ext cx="7183440" cy="2152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8"/>
          <p:cNvSpPr/>
          <p:nvPr/>
        </p:nvSpPr>
        <p:spPr>
          <a:xfrm>
            <a:off x="360000" y="360000"/>
            <a:ext cx="9347040" cy="88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vs Classificação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95" name="CustomShape 9"/>
          <p:cNvSpPr/>
          <p:nvPr/>
        </p:nvSpPr>
        <p:spPr>
          <a:xfrm>
            <a:off x="360000" y="1980000"/>
            <a:ext cx="9167040" cy="466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96" name="CustomShape 10"/>
          <p:cNvSpPr/>
          <p:nvPr/>
        </p:nvSpPr>
        <p:spPr>
          <a:xfrm>
            <a:off x="897120" y="6886080"/>
            <a:ext cx="643428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7" name="CustomShape 11"/>
          <p:cNvSpPr/>
          <p:nvPr/>
        </p:nvSpPr>
        <p:spPr>
          <a:xfrm>
            <a:off x="7608600" y="6886080"/>
            <a:ext cx="227232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342360" y="1529280"/>
            <a:ext cx="9373320" cy="53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Classificação: Determina uma classe (0,1,2,3)</a:t>
            </a: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Regressão: Determina valores contínuos (preço, clima, vendas, logística, sinais...)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99" name="" descr=""/>
          <p:cNvPicPr/>
          <p:nvPr/>
        </p:nvPicPr>
        <p:blipFill>
          <a:blip r:embed="rId1"/>
          <a:stretch/>
        </p:blipFill>
        <p:spPr>
          <a:xfrm>
            <a:off x="2004480" y="2880000"/>
            <a:ext cx="6093720" cy="3045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6"/>
          <p:cNvSpPr/>
          <p:nvPr/>
        </p:nvSpPr>
        <p:spPr>
          <a:xfrm>
            <a:off x="360000" y="360000"/>
            <a:ext cx="9347040" cy="88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vs Classificação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01" name="CustomShape 7"/>
          <p:cNvSpPr/>
          <p:nvPr/>
        </p:nvSpPr>
        <p:spPr>
          <a:xfrm>
            <a:off x="360000" y="1980000"/>
            <a:ext cx="9167040" cy="466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02" name="CustomShape 12"/>
          <p:cNvSpPr/>
          <p:nvPr/>
        </p:nvSpPr>
        <p:spPr>
          <a:xfrm>
            <a:off x="897120" y="6886080"/>
            <a:ext cx="643428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3" name="CustomShape 13"/>
          <p:cNvSpPr/>
          <p:nvPr/>
        </p:nvSpPr>
        <p:spPr>
          <a:xfrm>
            <a:off x="7608600" y="6886080"/>
            <a:ext cx="227232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4" name=""/>
          <p:cNvSpPr/>
          <p:nvPr/>
        </p:nvSpPr>
        <p:spPr>
          <a:xfrm>
            <a:off x="342360" y="1529280"/>
            <a:ext cx="9373320" cy="53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Regressão: Compreender a relação entre as características dos dados e a variável dependente (target).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Mapeando X em Y contínuo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Linear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Não Linear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2880000" y="3060000"/>
            <a:ext cx="5629320" cy="2928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5"/>
          <p:cNvSpPr/>
          <p:nvPr/>
        </p:nvSpPr>
        <p:spPr>
          <a:xfrm>
            <a:off x="360000" y="360000"/>
            <a:ext cx="9347040" cy="88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- KNN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07" name="CustomShape 16"/>
          <p:cNvSpPr/>
          <p:nvPr/>
        </p:nvSpPr>
        <p:spPr>
          <a:xfrm>
            <a:off x="360000" y="1980000"/>
            <a:ext cx="9167040" cy="466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08" name="CustomShape 17"/>
          <p:cNvSpPr/>
          <p:nvPr/>
        </p:nvSpPr>
        <p:spPr>
          <a:xfrm>
            <a:off x="897120" y="6886080"/>
            <a:ext cx="643428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09" name="CustomShape 18"/>
          <p:cNvSpPr/>
          <p:nvPr/>
        </p:nvSpPr>
        <p:spPr>
          <a:xfrm>
            <a:off x="7608600" y="6886080"/>
            <a:ext cx="227232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342360" y="1529280"/>
            <a:ext cx="9373320" cy="53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Considere o dataset para determinar o peso de uma pessoa: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360000" y="2700000"/>
            <a:ext cx="4368960" cy="2446200"/>
          </a:xfrm>
          <a:prstGeom prst="rect">
            <a:avLst/>
          </a:prstGeom>
          <a:ln w="0">
            <a:noFill/>
          </a:ln>
        </p:spPr>
      </p:pic>
      <p:pic>
        <p:nvPicPr>
          <p:cNvPr id="112" name="" descr=""/>
          <p:cNvPicPr/>
          <p:nvPr/>
        </p:nvPicPr>
        <p:blipFill>
          <a:blip r:embed="rId2"/>
          <a:stretch/>
        </p:blipFill>
        <p:spPr>
          <a:xfrm>
            <a:off x="4860000" y="2532600"/>
            <a:ext cx="4678200" cy="2865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25"/>
          <p:cNvSpPr/>
          <p:nvPr/>
        </p:nvSpPr>
        <p:spPr>
          <a:xfrm>
            <a:off x="360000" y="360000"/>
            <a:ext cx="9347040" cy="88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- KNN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14" name="CustomShape 26"/>
          <p:cNvSpPr/>
          <p:nvPr/>
        </p:nvSpPr>
        <p:spPr>
          <a:xfrm>
            <a:off x="360000" y="1980000"/>
            <a:ext cx="9167040" cy="466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15" name="CustomShape 27"/>
          <p:cNvSpPr/>
          <p:nvPr/>
        </p:nvSpPr>
        <p:spPr>
          <a:xfrm>
            <a:off x="897120" y="6886080"/>
            <a:ext cx="643428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6" name="CustomShape 28"/>
          <p:cNvSpPr/>
          <p:nvPr/>
        </p:nvSpPr>
        <p:spPr>
          <a:xfrm>
            <a:off x="7608600" y="6886080"/>
            <a:ext cx="227232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342360" y="1529280"/>
            <a:ext cx="9373320" cy="53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Dado K vizinhos, computa-se a média 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K=3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K=5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4140000" y="2103120"/>
            <a:ext cx="5436720" cy="4627080"/>
          </a:xfrm>
          <a:prstGeom prst="rect">
            <a:avLst/>
          </a:prstGeom>
          <a:ln w="0">
            <a:noFill/>
          </a:ln>
        </p:spPr>
      </p:pic>
      <p:pic>
        <p:nvPicPr>
          <p:cNvPr id="119" name="" descr=""/>
          <p:cNvPicPr/>
          <p:nvPr/>
        </p:nvPicPr>
        <p:blipFill>
          <a:blip r:embed="rId2"/>
          <a:stretch/>
        </p:blipFill>
        <p:spPr>
          <a:xfrm>
            <a:off x="540000" y="2700000"/>
            <a:ext cx="1769400" cy="702720"/>
          </a:xfrm>
          <a:prstGeom prst="rect">
            <a:avLst/>
          </a:prstGeom>
          <a:ln w="0">
            <a:noFill/>
          </a:ln>
        </p:spPr>
      </p:pic>
      <p:pic>
        <p:nvPicPr>
          <p:cNvPr id="120" name="" descr=""/>
          <p:cNvPicPr/>
          <p:nvPr/>
        </p:nvPicPr>
        <p:blipFill>
          <a:blip r:embed="rId3"/>
          <a:stretch/>
        </p:blipFill>
        <p:spPr>
          <a:xfrm>
            <a:off x="540000" y="4140000"/>
            <a:ext cx="2569680" cy="712080"/>
          </a:xfrm>
          <a:prstGeom prst="rect">
            <a:avLst/>
          </a:prstGeom>
          <a:ln w="0">
            <a:noFill/>
          </a:ln>
        </p:spPr>
      </p:pic>
      <p:pic>
        <p:nvPicPr>
          <p:cNvPr id="121" name="" descr=""/>
          <p:cNvPicPr/>
          <p:nvPr/>
        </p:nvPicPr>
        <p:blipFill>
          <a:blip r:embed="rId4"/>
          <a:srcRect l="0" t="0" r="0" b="41554"/>
          <a:stretch/>
        </p:blipFill>
        <p:spPr>
          <a:xfrm>
            <a:off x="7457040" y="4140000"/>
            <a:ext cx="2208600" cy="908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20"/>
          <p:cNvSpPr/>
          <p:nvPr/>
        </p:nvSpPr>
        <p:spPr>
          <a:xfrm>
            <a:off x="360000" y="360000"/>
            <a:ext cx="9347040" cy="88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23" name="CustomShape 21"/>
          <p:cNvSpPr/>
          <p:nvPr/>
        </p:nvSpPr>
        <p:spPr>
          <a:xfrm>
            <a:off x="360000" y="1980000"/>
            <a:ext cx="9167040" cy="466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24" name="CustomShape 22"/>
          <p:cNvSpPr/>
          <p:nvPr/>
        </p:nvSpPr>
        <p:spPr>
          <a:xfrm>
            <a:off x="897120" y="6886080"/>
            <a:ext cx="643428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5" name="CustomShape 23"/>
          <p:cNvSpPr/>
          <p:nvPr/>
        </p:nvSpPr>
        <p:spPr>
          <a:xfrm>
            <a:off x="7608600" y="6886080"/>
            <a:ext cx="227232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26" name=""/>
          <p:cNvSpPr/>
          <p:nvPr/>
        </p:nvSpPr>
        <p:spPr>
          <a:xfrm>
            <a:off x="342360" y="1529280"/>
            <a:ext cx="9373320" cy="53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Como avaliar o erro ?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Mean-Square-Error (MSE)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500040" y="2880000"/>
            <a:ext cx="2558160" cy="1438200"/>
          </a:xfrm>
          <a:prstGeom prst="rect">
            <a:avLst/>
          </a:prstGeom>
          <a:ln w="0">
            <a:noFill/>
          </a:ln>
        </p:spPr>
      </p:pic>
      <p:graphicFrame>
        <p:nvGraphicFramePr>
          <p:cNvPr id="128" name=""/>
          <p:cNvGraphicFramePr/>
          <p:nvPr/>
        </p:nvGraphicFramePr>
        <p:xfrm>
          <a:off x="3960000" y="2018160"/>
          <a:ext cx="5399640" cy="2433960"/>
        </p:xfrm>
        <a:graphic>
          <a:graphicData uri="http://schemas.openxmlformats.org/drawingml/2006/table">
            <a:tbl>
              <a:tblPr/>
              <a:tblGrid>
                <a:gridCol w="1038600"/>
                <a:gridCol w="1038600"/>
                <a:gridCol w="1038240"/>
                <a:gridCol w="1243800"/>
                <a:gridCol w="1040760"/>
              </a:tblGrid>
              <a:tr h="3477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pt-BR" sz="1800" spc="-1" strike="noStrike">
                          <a:latin typeface="Arial"/>
                        </a:rPr>
                        <a:t>Height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pt-BR" sz="1800" spc="-1" strike="noStrike">
                          <a:latin typeface="Arial"/>
                        </a:rPr>
                        <a:t>Age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pt-BR" sz="1800" spc="-1" strike="noStrike">
                          <a:latin typeface="Arial"/>
                        </a:rPr>
                        <a:t>Weight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pt-BR" sz="1800" spc="-1" strike="noStrike">
                          <a:latin typeface="Arial"/>
                        </a:rPr>
                        <a:t>Predicted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1" lang="pt-BR" sz="1800" spc="-1" strike="noStrike">
                          <a:latin typeface="Arial"/>
                        </a:rPr>
                        <a:t>Diff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477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40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71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69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-2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5.9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23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86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80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-6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4.5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51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65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77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12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5.3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36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89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82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-7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47760"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5.1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48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75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67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-8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776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MSE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b="0" lang="pt-BR" sz="1800" spc="-1" strike="noStrike">
                          <a:latin typeface="Arial"/>
                        </a:rPr>
                        <a:t>121</a:t>
                      </a:r>
                      <a:endParaRPr b="0" lang="pt-BR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129" name=""/>
          <p:cNvSpPr txBox="1"/>
          <p:nvPr/>
        </p:nvSpPr>
        <p:spPr>
          <a:xfrm>
            <a:off x="3657600" y="5295600"/>
            <a:ext cx="2741040" cy="559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ROOT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Mean-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Square-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Error </a:t>
            </a: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(RMSE)</a:t>
            </a:r>
            <a:endParaRPr b="0" lang="pt-BR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30"/>
          <p:cNvSpPr/>
          <p:nvPr/>
        </p:nvSpPr>
        <p:spPr>
          <a:xfrm>
            <a:off x="360000" y="360000"/>
            <a:ext cx="9347040" cy="88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- Árvores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31" name="CustomShape 31"/>
          <p:cNvSpPr/>
          <p:nvPr/>
        </p:nvSpPr>
        <p:spPr>
          <a:xfrm>
            <a:off x="360000" y="1980000"/>
            <a:ext cx="9167040" cy="466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32" name="CustomShape 32"/>
          <p:cNvSpPr/>
          <p:nvPr/>
        </p:nvSpPr>
        <p:spPr>
          <a:xfrm>
            <a:off x="897120" y="6886080"/>
            <a:ext cx="643428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3" name="CustomShape 33"/>
          <p:cNvSpPr/>
          <p:nvPr/>
        </p:nvSpPr>
        <p:spPr>
          <a:xfrm>
            <a:off x="7608600" y="6886080"/>
            <a:ext cx="227232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34" name=""/>
          <p:cNvSpPr/>
          <p:nvPr/>
        </p:nvSpPr>
        <p:spPr>
          <a:xfrm>
            <a:off x="342360" y="1529280"/>
            <a:ext cx="9373320" cy="53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180000" y="2160000"/>
            <a:ext cx="4678200" cy="3254040"/>
          </a:xfrm>
          <a:prstGeom prst="rect">
            <a:avLst/>
          </a:prstGeom>
          <a:ln w="0">
            <a:noFill/>
          </a:ln>
        </p:spPr>
      </p:pic>
      <p:pic>
        <p:nvPicPr>
          <p:cNvPr id="136" name="" descr=""/>
          <p:cNvPicPr/>
          <p:nvPr/>
        </p:nvPicPr>
        <p:blipFill>
          <a:blip r:embed="rId2"/>
          <a:stretch/>
        </p:blipFill>
        <p:spPr>
          <a:xfrm>
            <a:off x="5299560" y="2520000"/>
            <a:ext cx="4058640" cy="2800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35"/>
          <p:cNvSpPr/>
          <p:nvPr/>
        </p:nvSpPr>
        <p:spPr>
          <a:xfrm>
            <a:off x="360000" y="360000"/>
            <a:ext cx="9347040" cy="88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2600" spc="-1" strike="noStrike">
                <a:solidFill>
                  <a:srgbClr val="ffffff"/>
                </a:solidFill>
                <a:latin typeface="Source Sans Pro Black"/>
                <a:ea typeface="DejaVu Sans"/>
              </a:rPr>
              <a:t>Regressão - Árvores</a:t>
            </a:r>
            <a:endParaRPr b="0" lang="pt-BR" sz="2600" spc="-1" strike="noStrike">
              <a:latin typeface="Arial"/>
            </a:endParaRPr>
          </a:p>
        </p:txBody>
      </p:sp>
      <p:sp>
        <p:nvSpPr>
          <p:cNvPr id="138" name="CustomShape 36"/>
          <p:cNvSpPr/>
          <p:nvPr/>
        </p:nvSpPr>
        <p:spPr>
          <a:xfrm>
            <a:off x="360000" y="1980000"/>
            <a:ext cx="9167040" cy="466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39" name="CustomShape 37"/>
          <p:cNvSpPr/>
          <p:nvPr/>
        </p:nvSpPr>
        <p:spPr>
          <a:xfrm>
            <a:off x="897120" y="6886080"/>
            <a:ext cx="643428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0" name="CustomShape 38"/>
          <p:cNvSpPr/>
          <p:nvPr/>
        </p:nvSpPr>
        <p:spPr>
          <a:xfrm>
            <a:off x="7608600" y="6886080"/>
            <a:ext cx="2272320" cy="3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Regressão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41" name=""/>
          <p:cNvSpPr/>
          <p:nvPr/>
        </p:nvSpPr>
        <p:spPr>
          <a:xfrm>
            <a:off x="342360" y="1529280"/>
            <a:ext cx="9373320" cy="535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16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Determina a homogeneidade pelo do desvio padrão, média e coeficiente de variação</a:t>
            </a: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1260000" y="2520000"/>
            <a:ext cx="7359120" cy="359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Aula 01 - Visão Computacional &amp; Processamento de Imagens</Template>
  <TotalTime>1471</TotalTime>
  <Application>LibreOffice/7.3.7.2$Linux_X86_64 LibreOffice_project/30$Build-2</Application>
  <AppVersion>15.0000</AppVersion>
  <Words>702</Words>
  <Paragraphs>202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2022-09-17T02:35:38Z</dcterms:created>
  <dc:creator>Andre Gustavo Hochuli</dc:creator>
  <dc:description/>
  <dc:language>en-US</dc:language>
  <cp:lastModifiedBy/>
  <dcterms:modified xsi:type="dcterms:W3CDTF">2024-09-18T11:47:08Z</dcterms:modified>
  <cp:revision>74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26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26</vt:i4>
  </property>
</Properties>
</file>