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mo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ve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sli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k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t 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h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f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4BC7646-F13D-4188-B38D-08C2124E8973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3520" cy="12535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3520" cy="1253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3520" cy="533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3520" cy="533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3520" cy="533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deepnote.com/workspace/lecture-02-data-structure-7cd4b609-3a3d-491b-8195-7223c50f949c/project/Programacao-Dinamica-e80bbd5a-10ec-49f1-b63d-e8a4f335919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Fundamentos de Algoritmos e Estrutura de Dados – Aula 07 – Complexidade e Programação Dinâmica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3520" cy="25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495360" y="3062880"/>
            <a:ext cx="603396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85840" indent="-28584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Arial"/>
              <a:buChar char="•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0(n) * 0(log n)  == 0(n log n)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N=2 -&gt; 2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N=4 -&gt; 8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N=6 -&gt; 18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N=8 -&gt; 24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N=10 -&gt; 40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82880" y="698400"/>
            <a:ext cx="4087440" cy="58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O(n log n)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37" name="Imagem 2" descr=""/>
          <p:cNvPicPr/>
          <p:nvPr/>
        </p:nvPicPr>
        <p:blipFill>
          <a:blip r:embed="rId1"/>
          <a:stretch/>
        </p:blipFill>
        <p:spPr>
          <a:xfrm>
            <a:off x="182880" y="2078640"/>
            <a:ext cx="4499280" cy="69300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4860000" y="2700000"/>
            <a:ext cx="4731840" cy="266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2 → 4 → 0(2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4 → 256 → 0(2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 10 → 1024 → O(2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165240" y="731520"/>
            <a:ext cx="3512880" cy="58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Exponencial: O(2</a:t>
            </a:r>
            <a:r>
              <a:rPr b="1" lang="pt-BR" sz="3200" spc="-1" strike="noStrike" baseline="33000">
                <a:solidFill>
                  <a:srgbClr val="ffffff"/>
                </a:solidFill>
                <a:latin typeface="Latin Modern Sans"/>
                <a:ea typeface="DejaVu Sans"/>
              </a:rPr>
              <a:t>n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)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43" name="Imagem 572" descr=""/>
          <p:cNvPicPr/>
          <p:nvPr/>
        </p:nvPicPr>
        <p:blipFill>
          <a:blip r:embed="rId1"/>
          <a:stretch/>
        </p:blipFill>
        <p:spPr>
          <a:xfrm>
            <a:off x="471960" y="1980000"/>
            <a:ext cx="4094280" cy="117972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5040000" y="2700000"/>
            <a:ext cx="4731840" cy="266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165240" y="731520"/>
            <a:ext cx="3512880" cy="58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Big O – Estruturas de Dados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48" name="Picture 2" descr="Big-O Algorithm Complexity Cheat Sheet | Interview Prep"/>
          <p:cNvPicPr/>
          <p:nvPr/>
        </p:nvPicPr>
        <p:blipFill>
          <a:blip r:embed="rId1"/>
          <a:stretch/>
        </p:blipFill>
        <p:spPr>
          <a:xfrm>
            <a:off x="1839960" y="2179800"/>
            <a:ext cx="6800040" cy="4597200"/>
          </a:xfrm>
          <a:prstGeom prst="rect">
            <a:avLst/>
          </a:prstGeom>
          <a:ln w="0">
            <a:noFill/>
          </a:ln>
        </p:spPr>
      </p:pic>
      <p:sp>
        <p:nvSpPr>
          <p:cNvPr id="149" name=""/>
          <p:cNvSpPr txBox="1"/>
          <p:nvPr/>
        </p:nvSpPr>
        <p:spPr>
          <a:xfrm>
            <a:off x="765360" y="1620000"/>
            <a:ext cx="3374640" cy="55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BIG O - Buscas/Ordenação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Dicas ao computar BigO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Elimine Constantes</a:t>
            </a:r>
            <a:endParaRPr b="0" lang="pt-BR" sz="1600" spc="-1" strike="noStrike">
              <a:latin typeface="Arial"/>
            </a:endParaRPr>
          </a:p>
          <a:p>
            <a:pPr marL="720"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4" name="Imagem 583" descr=""/>
          <p:cNvPicPr/>
          <p:nvPr/>
        </p:nvPicPr>
        <p:blipFill>
          <a:blip r:embed="rId1"/>
          <a:stretch/>
        </p:blipFill>
        <p:spPr>
          <a:xfrm>
            <a:off x="360000" y="3273840"/>
            <a:ext cx="3684600" cy="2494080"/>
          </a:xfrm>
          <a:prstGeom prst="rect">
            <a:avLst/>
          </a:prstGeom>
          <a:ln w="0">
            <a:noFill/>
          </a:ln>
        </p:spPr>
      </p:pic>
      <p:pic>
        <p:nvPicPr>
          <p:cNvPr id="155" name="Imagem 584" descr=""/>
          <p:cNvPicPr/>
          <p:nvPr/>
        </p:nvPicPr>
        <p:blipFill>
          <a:blip r:embed="rId2"/>
          <a:stretch/>
        </p:blipFill>
        <p:spPr>
          <a:xfrm>
            <a:off x="4272840" y="3031200"/>
            <a:ext cx="5260680" cy="2917800"/>
          </a:xfrm>
          <a:prstGeom prst="rect">
            <a:avLst/>
          </a:prstGeom>
          <a:ln w="0">
            <a:noFill/>
          </a:ln>
        </p:spPr>
      </p:pic>
      <p:sp>
        <p:nvSpPr>
          <p:cNvPr id="156" name="CaixaDeTexto 8"/>
          <p:cNvSpPr/>
          <p:nvPr/>
        </p:nvSpPr>
        <p:spPr>
          <a:xfrm>
            <a:off x="5749200" y="2392920"/>
            <a:ext cx="3430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720"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O(1 + n/2 + 100) → O(n)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7" name="CaixaDeTexto 10"/>
          <p:cNvSpPr/>
          <p:nvPr/>
        </p:nvSpPr>
        <p:spPr>
          <a:xfrm>
            <a:off x="1144440" y="2520000"/>
            <a:ext cx="26355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O(2n) → O(n)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Dicas ao computar BigO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Ignore os termos/passos de menor relevância</a:t>
            </a:r>
            <a:endParaRPr b="0" lang="pt-BR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Ex: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O(n + 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 → O(n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O(n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3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+ 50n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+ 10000) → O(n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3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O((n + 30) * (n + 5)) → O(n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2" name="Imagem 589" descr=""/>
          <p:cNvPicPr/>
          <p:nvPr/>
        </p:nvPicPr>
        <p:blipFill>
          <a:blip r:embed="rId1"/>
          <a:stretch/>
        </p:blipFill>
        <p:spPr>
          <a:xfrm>
            <a:off x="2700000" y="3104640"/>
            <a:ext cx="3600000" cy="257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Programação Dinâmica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615960" y="189684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8000"/>
          </a:bodyPr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Richard Belmamm , 1950</a:t>
            </a:r>
            <a:endParaRPr b="0" lang="pt-BR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Programação’ tem sentido de ‘Planejamento’</a:t>
            </a:r>
            <a:endParaRPr b="0" lang="pt-BR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Problemas recursivos com sobreposição de subproblemas</a:t>
            </a:r>
            <a:endParaRPr b="0" lang="pt-BR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 uma estrutura computacional (vetor/matriz) para armazenar resultados dos sub-problemas</a:t>
            </a:r>
            <a:endParaRPr b="0" lang="pt-BR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Ex: Fibonacci recursivo é ineficiente (Exponencial)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O(2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7" name="Imagem 594" descr=""/>
          <p:cNvPicPr/>
          <p:nvPr/>
        </p:nvPicPr>
        <p:blipFill>
          <a:blip r:embed="rId1"/>
          <a:stretch/>
        </p:blipFill>
        <p:spPr>
          <a:xfrm>
            <a:off x="713880" y="3944160"/>
            <a:ext cx="3875400" cy="703440"/>
          </a:xfrm>
          <a:prstGeom prst="rect">
            <a:avLst/>
          </a:prstGeom>
          <a:ln w="0">
            <a:noFill/>
          </a:ln>
        </p:spPr>
      </p:pic>
      <p:pic>
        <p:nvPicPr>
          <p:cNvPr id="168" name="Imagem 595" descr=""/>
          <p:cNvPicPr/>
          <p:nvPr/>
        </p:nvPicPr>
        <p:blipFill>
          <a:blip r:embed="rId2"/>
          <a:stretch/>
        </p:blipFill>
        <p:spPr>
          <a:xfrm>
            <a:off x="5203080" y="4233600"/>
            <a:ext cx="4289760" cy="1731960"/>
          </a:xfrm>
          <a:prstGeom prst="rect">
            <a:avLst/>
          </a:prstGeom>
          <a:ln w="0">
            <a:noFill/>
          </a:ln>
        </p:spPr>
      </p:pic>
      <p:pic>
        <p:nvPicPr>
          <p:cNvPr id="169" name="Imagem 596" descr=""/>
          <p:cNvPicPr/>
          <p:nvPr/>
        </p:nvPicPr>
        <p:blipFill>
          <a:blip r:embed="rId3"/>
          <a:stretch/>
        </p:blipFill>
        <p:spPr>
          <a:xfrm>
            <a:off x="801720" y="4785840"/>
            <a:ext cx="4094280" cy="117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Programação Dinâmica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Solução: Armazenar subproblemas já computados</a:t>
            </a:r>
            <a:endParaRPr b="0" lang="pt-BR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O(n)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Codificar no deepnote!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4" name="Imagem 601" descr=""/>
          <p:cNvPicPr/>
          <p:nvPr/>
        </p:nvPicPr>
        <p:blipFill>
          <a:blip r:embed="rId1"/>
          <a:stretch/>
        </p:blipFill>
        <p:spPr>
          <a:xfrm>
            <a:off x="897120" y="2919240"/>
            <a:ext cx="7288200" cy="139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Programação Dinâmica - Trabalho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Trabalho: Maior Subsequência Comum (Longest Common Subsequence)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Encontrar o comprimento da maior subsequência entre duas sequências. Subsequência é uma sequência que aparece na mesma ordem, porém não necessariamente contígua.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Input “ABCDGH” e “AEDFHR” gera “ADH” (tam = 3)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Input “AGGTAB” e “GXTXAYB” gera “GTAB” (tam = 4)</a:t>
            </a:r>
            <a:endParaRPr b="0" lang="pt-BR" sz="1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Solução Recursiva: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9" name="Imagem 606" descr=""/>
          <p:cNvPicPr/>
          <p:nvPr/>
        </p:nvPicPr>
        <p:blipFill>
          <a:blip r:embed="rId1"/>
          <a:stretch/>
        </p:blipFill>
        <p:spPr>
          <a:xfrm>
            <a:off x="2160000" y="4320000"/>
            <a:ext cx="3894120" cy="244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Seminário Final - Individual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Na próxima aula apresente um seminário (+- 10 min) sobre:</a:t>
            </a:r>
            <a:endParaRPr b="0" lang="pt-BR" sz="1600" spc="-1" strike="noStrike">
              <a:latin typeface="Arial"/>
            </a:endParaRPr>
          </a:p>
          <a:p>
            <a:pPr lvl="1" marL="6732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a estrutura de dados está presente na sua área de atuação ?</a:t>
            </a:r>
            <a:endParaRPr b="0" lang="pt-BR" sz="1600" spc="-1" strike="noStrike">
              <a:latin typeface="Arial"/>
            </a:endParaRPr>
          </a:p>
          <a:p>
            <a:pPr lvl="2" marL="11304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Apresente o que você está levando da disciplina para o dia-a-dia</a:t>
            </a:r>
            <a:endParaRPr b="0" lang="pt-BR" sz="1600" spc="-1" strike="noStrike">
              <a:latin typeface="Arial"/>
            </a:endParaRPr>
          </a:p>
          <a:p>
            <a:pPr lvl="2" marL="11304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Você passou a enxergar essas estruturas, mesmo que de forma indireta?</a:t>
            </a:r>
            <a:endParaRPr b="0" lang="pt-BR" sz="1600" spc="-1" strike="noStrike">
              <a:latin typeface="Arial"/>
            </a:endParaRPr>
          </a:p>
          <a:p>
            <a:pPr lvl="2" marL="11304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Na sua área de pesquisa, você enxerga o uso delas? Ainda que de forma indireta?</a:t>
            </a:r>
            <a:endParaRPr b="0" lang="pt-BR" sz="1600" spc="-1" strike="noStrike">
              <a:latin typeface="Arial"/>
            </a:endParaRPr>
          </a:p>
          <a:p>
            <a:pPr lvl="2" marL="11304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......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Complexidade Computacional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Notação BigO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Programação Dinâmica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Complexidade Computacional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Complexidade Computacional mede o esforço de um algoritmo em computar um dado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Problema</a:t>
            </a:r>
            <a:endParaRPr b="0" lang="pt-BR" sz="18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Quantos passos são necessários para encontrarmos um valor qualquer no vetor de tamanho N?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97" name="Table 5"/>
          <p:cNvGraphicFramePr/>
          <p:nvPr/>
        </p:nvGraphicFramePr>
        <p:xfrm>
          <a:off x="2572200" y="4561560"/>
          <a:ext cx="5075280" cy="428400"/>
        </p:xfrm>
        <a:graphic>
          <a:graphicData uri="http://schemas.openxmlformats.org/drawingml/2006/table">
            <a:tbl>
              <a:tblPr/>
              <a:tblGrid>
                <a:gridCol w="507240"/>
                <a:gridCol w="507240"/>
                <a:gridCol w="507240"/>
                <a:gridCol w="507240"/>
                <a:gridCol w="507240"/>
                <a:gridCol w="507240"/>
                <a:gridCol w="507240"/>
                <a:gridCol w="507240"/>
                <a:gridCol w="507240"/>
                <a:gridCol w="510480"/>
              </a:tblGrid>
              <a:tr h="428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98" name="CustomShape 6"/>
          <p:cNvSpPr/>
          <p:nvPr/>
        </p:nvSpPr>
        <p:spPr>
          <a:xfrm>
            <a:off x="2560320" y="4903920"/>
            <a:ext cx="51800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0                                 ….                                    N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Notação BigO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Análise Assintótica (Problemas Grandes)</a:t>
            </a:r>
            <a:endParaRPr b="0" lang="pt-BR" sz="16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BigO → O( ) 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Formalização da complexidade de um algoritmo em razão da sua entrada (N).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Tempo ou Recurso em função de N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Considera-se o pior cenário para N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3" name="Imagem 548" descr=""/>
          <p:cNvPicPr/>
          <p:nvPr/>
        </p:nvPicPr>
        <p:blipFill>
          <a:blip r:embed="rId1"/>
          <a:stretch/>
        </p:blipFill>
        <p:spPr>
          <a:xfrm>
            <a:off x="897120" y="4320000"/>
            <a:ext cx="2239920" cy="217332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4500000" y="3998520"/>
            <a:ext cx="4731840" cy="266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Constante: O(1)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8" name="Imagem 552" descr=""/>
          <p:cNvPicPr/>
          <p:nvPr/>
        </p:nvPicPr>
        <p:blipFill>
          <a:blip r:embed="rId1"/>
          <a:stretch/>
        </p:blipFill>
        <p:spPr>
          <a:xfrm>
            <a:off x="360000" y="1980000"/>
            <a:ext cx="3989520" cy="893880"/>
          </a:xfrm>
          <a:prstGeom prst="rect">
            <a:avLst/>
          </a:prstGeom>
          <a:ln w="0">
            <a:noFill/>
          </a:ln>
        </p:spPr>
      </p:pic>
      <p:sp>
        <p:nvSpPr>
          <p:cNvPr id="109" name="CustomShape 4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1 → 1 iter → O(1) 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1000 → 1 iter → O(1) 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 1000000 → 1 iter → O(1)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4801680" y="2340000"/>
            <a:ext cx="4731840" cy="266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Linear: O(n)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1 → 1 iter → O(N) 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1000 → 1000 iter →  O(N) 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 10000 → 10000 iter → O(N)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115" name="Imagem 559" descr=""/>
          <p:cNvPicPr/>
          <p:nvPr/>
        </p:nvPicPr>
        <p:blipFill>
          <a:blip r:embed="rId1"/>
          <a:stretch/>
        </p:blipFill>
        <p:spPr>
          <a:xfrm>
            <a:off x="546840" y="1747800"/>
            <a:ext cx="3922920" cy="152244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4801680" y="1980000"/>
            <a:ext cx="4731840" cy="266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2 → 4 → 0(n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4 → 16 → 0(n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 100 → 10000 → O(n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Cubica → O(n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3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6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3 laços aninhados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120" name="Imagem 564" descr=""/>
          <p:cNvPicPr/>
          <p:nvPr/>
        </p:nvPicPr>
        <p:blipFill>
          <a:blip r:embed="rId1"/>
          <a:stretch/>
        </p:blipFill>
        <p:spPr>
          <a:xfrm>
            <a:off x="553320" y="1747800"/>
            <a:ext cx="4090320" cy="1981800"/>
          </a:xfrm>
          <a:prstGeom prst="rect">
            <a:avLst/>
          </a:prstGeom>
          <a:ln w="0">
            <a:noFill/>
          </a:ln>
        </p:spPr>
      </p:pic>
      <p:sp>
        <p:nvSpPr>
          <p:cNvPr id="121" name="CustomShape 4"/>
          <p:cNvSpPr/>
          <p:nvPr/>
        </p:nvSpPr>
        <p:spPr>
          <a:xfrm>
            <a:off x="249480" y="731520"/>
            <a:ext cx="3342240" cy="58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Quadrática: O(n</a:t>
            </a:r>
            <a:r>
              <a:rPr b="1" lang="pt-BR" sz="3200" spc="-1" strike="noStrike" baseline="33000">
                <a:solidFill>
                  <a:srgbClr val="ffffff"/>
                </a:solidFill>
                <a:latin typeface="Latin Modern Sans"/>
                <a:ea typeface="DejaVu Sans"/>
              </a:rPr>
              <a:t>2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)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4860000" y="2558520"/>
            <a:ext cx="4731840" cy="266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Codificando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DEEPNOTE LINK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720"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3017520" y="2286000"/>
            <a:ext cx="603396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2 → 1 → 0(log n)</a:t>
            </a:r>
            <a:endParaRPr b="0" lang="pt-BR" sz="1600" spc="-1" strike="noStrike">
              <a:latin typeface="Arial"/>
            </a:endParaRPr>
          </a:p>
          <a:p>
            <a:pPr marL="2160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4 → 2 → 0(log n)</a:t>
            </a:r>
            <a:endParaRPr b="0" lang="pt-BR" sz="1600" spc="-1" strike="noStrike">
              <a:latin typeface="Arial"/>
            </a:endParaRPr>
          </a:p>
          <a:p>
            <a:pPr marL="2160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 100 → 10 → O(log n)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182880" y="698400"/>
            <a:ext cx="4087440" cy="58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Logaritmica: O(log n)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31" name="Imagem 578" descr=""/>
          <p:cNvPicPr/>
          <p:nvPr/>
        </p:nvPicPr>
        <p:blipFill>
          <a:blip r:embed="rId1"/>
          <a:stretch/>
        </p:blipFill>
        <p:spPr>
          <a:xfrm>
            <a:off x="783360" y="1736640"/>
            <a:ext cx="2503080" cy="450324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4448160" y="1838520"/>
            <a:ext cx="4731840" cy="266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1558</TotalTime>
  <Application>LibreOffice/7.3.7.2$Linux_X86_64 LibreOffice_project/30$Build-2</Application>
  <AppVersion>15.0000</AppVersion>
  <Words>990</Words>
  <Paragraphs>220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2021-09-24T13:47:51Z</cp:lastPrinted>
  <dcterms:modified xsi:type="dcterms:W3CDTF">2024-09-20T13:45:31Z</dcterms:modified>
  <cp:revision>145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