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A2D8581-FFE4-4B58-B3CB-05B37A06EB7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5" name="CustomShape 36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8" name="CustomShape 40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1" name="CustomShape 44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4" name="CustomShape 48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7" name="CustomShape 52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0" name="CustomShape 56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3" name="CustomShape 60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6" name="CustomShape 72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9" name="CustomShape 76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5" name="CustomShape 84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8" name="CustomShape 68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1" name="CustomShape 64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7" name="CustomShape 9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0" name="CustomShape 16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3" name="CustomShape 20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6" name="CustomShape 24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9" name="CustomShape 28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120" cy="359388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600" cy="41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2" name="CustomShape 32"/>
          <p:cNvSpPr/>
          <p:nvPr/>
        </p:nvSpPr>
        <p:spPr>
          <a:xfrm>
            <a:off x="0" y="10155240"/>
            <a:ext cx="3261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5960" cy="124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5960" cy="52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5960" cy="525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5960" cy="525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5960" cy="124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5960" cy="52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5960" cy="525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5960" cy="525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5960" cy="124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5960" cy="52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5960" cy="525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5960" cy="525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02%20-%20NAIVE%20BAYES/T&#243;pico_02_Aprendizado_Supervisionado_Naive_Bayes.ipynb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25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Naive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33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3" name="CustomShape 34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4" name="CustomShape 35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 rot="18000">
            <a:off x="32760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P(V) = 0.325, logo P(C|V):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2160000" y="4543560"/>
            <a:ext cx="6298920" cy="139536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3240000" y="2700000"/>
            <a:ext cx="3054960" cy="9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37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9" name="CustomShape 38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0" name="CustomShape 39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1980000" y="2868480"/>
            <a:ext cx="5456160" cy="731520"/>
          </a:xfrm>
          <a:prstGeom prst="rect">
            <a:avLst/>
          </a:prstGeom>
          <a:ln w="0">
            <a:noFill/>
          </a:ln>
        </p:spPr>
      </p:pic>
      <p:sp>
        <p:nvSpPr>
          <p:cNvPr id="292" name=""/>
          <p:cNvSpPr/>
          <p:nvPr/>
        </p:nvSpPr>
        <p:spPr>
          <a:xfrm>
            <a:off x="4860000" y="3672000"/>
            <a:ext cx="17856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2160000" y="4415040"/>
            <a:ext cx="5456160" cy="731520"/>
          </a:xfrm>
          <a:prstGeom prst="rect">
            <a:avLst/>
          </a:prstGeom>
          <a:ln w="0">
            <a:noFill/>
          </a:ln>
        </p:spPr>
      </p:pic>
      <p:sp>
        <p:nvSpPr>
          <p:cNvPr id="294" name=""/>
          <p:cNvSpPr/>
          <p:nvPr/>
        </p:nvSpPr>
        <p:spPr>
          <a:xfrm>
            <a:off x="4737600" y="4788000"/>
            <a:ext cx="216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 flipV="1">
            <a:off x="4737600" y="4788000"/>
            <a:ext cx="252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3"/>
          <a:stretch/>
        </p:blipFill>
        <p:spPr>
          <a:xfrm>
            <a:off x="2203200" y="6048000"/>
            <a:ext cx="5427360" cy="483840"/>
          </a:xfrm>
          <a:prstGeom prst="rect">
            <a:avLst/>
          </a:prstGeom>
          <a:ln w="0">
            <a:noFill/>
          </a:ln>
        </p:spPr>
      </p:pic>
      <p:sp>
        <p:nvSpPr>
          <p:cNvPr id="297" name=""/>
          <p:cNvSpPr/>
          <p:nvPr/>
        </p:nvSpPr>
        <p:spPr>
          <a:xfrm>
            <a:off x="4860000" y="5328000"/>
            <a:ext cx="178560" cy="63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(“Ingênuo”) : Variáveis/Características Independentes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Estende o Teorema de Bayes para Múltiplas Variáveis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4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0" name="CustomShape 4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1" name="CustomShape 43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dataset abaixo descreve um potencial comprador (computadores)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Assume-se que as características são independentes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I.E: Renda alta não implica em crédito excelente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240000" y="2844000"/>
            <a:ext cx="3935520" cy="39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45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5" name="CustomShape 46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CustomShape 47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assim: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Income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Student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Credit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Y: Buys Computer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 para 3 features: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5040720" y="2136600"/>
            <a:ext cx="3958560" cy="3981960"/>
          </a:xfrm>
          <a:prstGeom prst="rect">
            <a:avLst/>
          </a:prstGeom>
          <a:ln w="0"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540000" y="5040000"/>
            <a:ext cx="4352040" cy="45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49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1" name="CustomShape 50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2" name="CustomShape 51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</a:t>
            </a:r>
            <a:r>
              <a:rPr b="0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priori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(Treino)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792360" y="2520000"/>
            <a:ext cx="8566200" cy="322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53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6" name="CustomShape 54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7" name="CustomShape 55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Teste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3252240" y="1800000"/>
            <a:ext cx="6286320" cy="451440"/>
          </a:xfrm>
          <a:prstGeom prst="rect">
            <a:avLst/>
          </a:prstGeom>
          <a:ln w="0">
            <a:noFill/>
          </a:ln>
        </p:spPr>
      </p:pic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457920" y="2291040"/>
            <a:ext cx="3191040" cy="4187520"/>
          </a:xfrm>
          <a:prstGeom prst="rect">
            <a:avLst/>
          </a:prstGeom>
          <a:ln w="0">
            <a:noFill/>
          </a:ln>
        </p:spPr>
      </p:pic>
      <p:pic>
        <p:nvPicPr>
          <p:cNvPr id="321" name="" descr=""/>
          <p:cNvPicPr/>
          <p:nvPr/>
        </p:nvPicPr>
        <p:blipFill>
          <a:blip r:embed="rId3"/>
          <a:stretch/>
        </p:blipFill>
        <p:spPr>
          <a:xfrm>
            <a:off x="4140000" y="2739960"/>
            <a:ext cx="5218560" cy="1218600"/>
          </a:xfrm>
          <a:prstGeom prst="rect">
            <a:avLst/>
          </a:prstGeom>
          <a:ln w="0">
            <a:noFill/>
          </a:ln>
        </p:spPr>
      </p:pic>
      <p:pic>
        <p:nvPicPr>
          <p:cNvPr id="322" name="" descr=""/>
          <p:cNvPicPr/>
          <p:nvPr/>
        </p:nvPicPr>
        <p:blipFill>
          <a:blip r:embed="rId4"/>
          <a:stretch/>
        </p:blipFill>
        <p:spPr>
          <a:xfrm>
            <a:off x="4320000" y="4664160"/>
            <a:ext cx="5002560" cy="127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57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4" name="CustomShape 58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5" name="CustomShape 59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(Test)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2340000" y="1815480"/>
            <a:ext cx="7290360" cy="523440"/>
          </a:xfrm>
          <a:prstGeom prst="rect">
            <a:avLst/>
          </a:prstGeom>
          <a:ln w="0">
            <a:noFill/>
          </a:ln>
        </p:spPr>
      </p:pic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1440000" y="3420000"/>
            <a:ext cx="2417040" cy="864720"/>
          </a:xfrm>
          <a:prstGeom prst="rect">
            <a:avLst/>
          </a:prstGeom>
          <a:ln w="0">
            <a:noFill/>
          </a:ln>
        </p:spPr>
      </p:pic>
      <p:sp>
        <p:nvSpPr>
          <p:cNvPr id="329" name=""/>
          <p:cNvSpPr/>
          <p:nvPr/>
        </p:nvSpPr>
        <p:spPr>
          <a:xfrm>
            <a:off x="3960000" y="3780000"/>
            <a:ext cx="71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" descr=""/>
          <p:cNvPicPr/>
          <p:nvPr/>
        </p:nvPicPr>
        <p:blipFill>
          <a:blip r:embed="rId3"/>
          <a:stretch/>
        </p:blipFill>
        <p:spPr>
          <a:xfrm>
            <a:off x="5040000" y="3516120"/>
            <a:ext cx="864720" cy="226440"/>
          </a:xfrm>
          <a:prstGeom prst="rect">
            <a:avLst/>
          </a:prstGeom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4"/>
          <a:stretch/>
        </p:blipFill>
        <p:spPr>
          <a:xfrm>
            <a:off x="5040000" y="3960000"/>
            <a:ext cx="826560" cy="245520"/>
          </a:xfrm>
          <a:prstGeom prst="rect">
            <a:avLst/>
          </a:prstGeom>
          <a:ln w="0">
            <a:noFill/>
          </a:ln>
        </p:spPr>
      </p:pic>
      <p:sp>
        <p:nvSpPr>
          <p:cNvPr id="332" name=""/>
          <p:cNvSpPr/>
          <p:nvPr/>
        </p:nvSpPr>
        <p:spPr>
          <a:xfrm>
            <a:off x="5004000" y="3456000"/>
            <a:ext cx="898560" cy="3585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"/>
          <p:cNvSpPr/>
          <p:nvPr/>
        </p:nvSpPr>
        <p:spPr>
          <a:xfrm>
            <a:off x="6031800" y="3459960"/>
            <a:ext cx="6271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69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35" name="CustomShape 70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6" name="CustomShape 71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quando as variáveis não são categóricas 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4680" cy="3782520"/>
          </a:xfrm>
          <a:prstGeom prst="rect">
            <a:avLst/>
          </a:prstGeom>
          <a:ln w="0"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3060000" y="2880000"/>
            <a:ext cx="5537880" cy="2934000"/>
          </a:xfrm>
          <a:prstGeom prst="rect">
            <a:avLst/>
          </a:prstGeom>
          <a:ln w="0">
            <a:noFill/>
          </a:ln>
        </p:spPr>
      </p:pic>
      <p:pic>
        <p:nvPicPr>
          <p:cNvPr id="340" name="" descr=""/>
          <p:cNvPicPr/>
          <p:nvPr/>
        </p:nvPicPr>
        <p:blipFill>
          <a:blip r:embed="rId3"/>
          <a:stretch/>
        </p:blipFill>
        <p:spPr>
          <a:xfrm>
            <a:off x="6120000" y="4320000"/>
            <a:ext cx="719280" cy="46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73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2" name="CustomShape 74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3" name="CustomShape 75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4680" cy="378252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3060000" y="3281040"/>
            <a:ext cx="5750280" cy="229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77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8" name="CustomShape 78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9" name="CustomShape 79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4680" cy="378252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2574360" y="2880000"/>
            <a:ext cx="6784920" cy="33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Naive Bayes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599480" y="4218120"/>
            <a:ext cx="7184520" cy="215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8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4" name="CustomShape 8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5" name="CustomShape 83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1187280" y="2520000"/>
            <a:ext cx="7452000" cy="38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65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9" name="CustomShape 66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0" name="CustomShape 67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implementar o Naive Bayes com o Scikit learn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Tópico_02_Aprendizado_Supervisionado_Naive_Bayes.ipynb
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6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63" name="CustomShape 6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4" name="CustomShape 63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 rot="21596400">
            <a:off x="32904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3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simples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ajusta bem com datasets pequenos</a:t>
            </a: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3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devem ser independentes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Bases complexas normalmente apresentam dados dependentes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um atributo novo ocorrer no test, a probabilidade será zerada visto que não estava presente no treino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"/>
          <p:cNvGrpSpPr/>
          <p:nvPr/>
        </p:nvGrpSpPr>
        <p:grpSpPr>
          <a:xfrm>
            <a:off x="4769640" y="2530440"/>
            <a:ext cx="5217840" cy="4317840"/>
            <a:chOff x="4769640" y="2530440"/>
            <a:chExt cx="5217840" cy="4317840"/>
          </a:xfrm>
        </p:grpSpPr>
        <p:sp>
          <p:nvSpPr>
            <p:cNvPr id="221" name=""/>
            <p:cNvSpPr/>
            <p:nvPr/>
          </p:nvSpPr>
          <p:spPr>
            <a:xfrm>
              <a:off x="7889040" y="3835800"/>
              <a:ext cx="555840" cy="31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  <p:grpSp>
          <p:nvGrpSpPr>
            <p:cNvPr id="222" name=""/>
            <p:cNvGrpSpPr/>
            <p:nvPr/>
          </p:nvGrpSpPr>
          <p:grpSpPr>
            <a:xfrm>
              <a:off x="4769640" y="2530440"/>
              <a:ext cx="5217840" cy="4317840"/>
              <a:chOff x="4769640" y="2530440"/>
              <a:chExt cx="5217840" cy="4317840"/>
            </a:xfrm>
          </p:grpSpPr>
          <p:grpSp>
            <p:nvGrpSpPr>
              <p:cNvPr id="223" name=""/>
              <p:cNvGrpSpPr/>
              <p:nvPr/>
            </p:nvGrpSpPr>
            <p:grpSpPr>
              <a:xfrm>
                <a:off x="4769640" y="2530440"/>
                <a:ext cx="5217840" cy="4317840"/>
                <a:chOff x="4769640" y="2530440"/>
                <a:chExt cx="5217840" cy="4317840"/>
              </a:xfrm>
            </p:grpSpPr>
            <p:pic>
              <p:nvPicPr>
                <p:cNvPr id="224" name="" descr=""/>
                <p:cNvPicPr/>
                <p:nvPr/>
              </p:nvPicPr>
              <p:blipFill>
                <a:blip r:embed="rId1"/>
                <a:srcRect l="3509" t="0" r="5030" b="9427"/>
                <a:stretch/>
              </p:blipFill>
              <p:spPr>
                <a:xfrm>
                  <a:off x="4769640" y="2530440"/>
                  <a:ext cx="5217840" cy="4317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25" name="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5738040" y="2621880"/>
                  <a:ext cx="4031640" cy="35596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26" name=""/>
              <p:cNvGrpSpPr/>
              <p:nvPr/>
            </p:nvGrpSpPr>
            <p:grpSpPr>
              <a:xfrm>
                <a:off x="7760880" y="4901040"/>
                <a:ext cx="1686600" cy="375840"/>
                <a:chOff x="7760880" y="4901040"/>
                <a:chExt cx="1686600" cy="375840"/>
              </a:xfrm>
            </p:grpSpPr>
            <p:sp>
              <p:nvSpPr>
                <p:cNvPr id="227" name=""/>
                <p:cNvSpPr/>
                <p:nvPr/>
              </p:nvSpPr>
              <p:spPr>
                <a:xfrm>
                  <a:off x="7760880" y="4901040"/>
                  <a:ext cx="1686600" cy="3758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K=3 (          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  <p:pic>
              <p:nvPicPr>
                <p:cNvPr id="228" name="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8443800" y="5005080"/>
                  <a:ext cx="230760" cy="1616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29" name="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679240" y="5005080"/>
                  <a:ext cx="231120" cy="1616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0" name=""/>
                <p:cNvSpPr/>
                <p:nvPr/>
              </p:nvSpPr>
              <p:spPr>
                <a:xfrm>
                  <a:off x="8912520" y="5005080"/>
                  <a:ext cx="216000" cy="189000"/>
                </a:xfrm>
                <a:prstGeom prst="rect">
                  <a:avLst/>
                </a:prstGeom>
                <a:blipFill rotWithShape="0">
                  <a:blip r:embed="rId5"/>
                  <a:srcRect/>
                  <a:stretch/>
                </a:blip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 anchorCtr="1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231" name=""/>
              <p:cNvGrpSpPr/>
              <p:nvPr/>
            </p:nvGrpSpPr>
            <p:grpSpPr>
              <a:xfrm>
                <a:off x="7120440" y="5490000"/>
                <a:ext cx="2044080" cy="376200"/>
                <a:chOff x="7120440" y="5490000"/>
                <a:chExt cx="2044080" cy="376200"/>
              </a:xfrm>
            </p:grpSpPr>
            <p:grpSp>
              <p:nvGrpSpPr>
                <p:cNvPr id="232" name=""/>
                <p:cNvGrpSpPr/>
                <p:nvPr/>
              </p:nvGrpSpPr>
              <p:grpSpPr>
                <a:xfrm>
                  <a:off x="7846200" y="5597640"/>
                  <a:ext cx="1057680" cy="190080"/>
                  <a:chOff x="7846200" y="5597640"/>
                  <a:chExt cx="1057680" cy="190080"/>
                </a:xfrm>
              </p:grpSpPr>
              <p:pic>
                <p:nvPicPr>
                  <p:cNvPr id="233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7846200" y="5597640"/>
                    <a:ext cx="221040" cy="161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4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8071560" y="5597640"/>
                    <a:ext cx="221400" cy="161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5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295120" y="5597640"/>
                    <a:ext cx="207360" cy="189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6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8496360" y="5598000"/>
                    <a:ext cx="207000" cy="189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7" name="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8696880" y="5598360"/>
                    <a:ext cx="207000" cy="189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238" name=""/>
                <p:cNvSpPr/>
                <p:nvPr/>
              </p:nvSpPr>
              <p:spPr>
                <a:xfrm>
                  <a:off x="7120440" y="5490000"/>
                  <a:ext cx="2044080" cy="376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K=5 (                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  <p:sp>
            <p:nvSpPr>
              <p:cNvPr id="239" name=""/>
              <p:cNvSpPr/>
              <p:nvPr/>
            </p:nvSpPr>
            <p:spPr>
              <a:xfrm>
                <a:off x="7719840" y="4474440"/>
                <a:ext cx="575640" cy="357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pt-BR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?</a:t>
                </a:r>
                <a:endParaRPr b="0" lang="pt-BR" sz="1300" spc="-1" strike="noStrike">
                  <a:latin typeface="Arial"/>
                </a:endParaRPr>
              </a:p>
            </p:txBody>
          </p:sp>
        </p:grpSp>
      </p:grpSp>
      <p:sp>
        <p:nvSpPr>
          <p:cNvPr id="240" name="CustomShape 10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342720" y="1529280"/>
            <a:ext cx="677556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Simples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Desempenho vs Espaço Amostral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5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328320" y="155376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piloto tem 50% de chances de vencer se chover, e 25% caso não ocorra chuva. Sabe-se que a probabilidade de chuva na corrida é de 30%.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que o piloto venceu, qual a probabilidade de ter chovido?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Define-se que: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0.3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1 – P(C) = 0.7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P(V) = ??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P(NV) = 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9" name="CustomShape 1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 rot="18000">
            <a:off x="32760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P(A|B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)=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Probabilidade de acontecer A, dado que ocorreu B.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Infere-se do texto que: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Vitória se ocorreu chuva P(V|C) = 50%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Vitória se não ocorreu chuva P(V|NC) = 0,25%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o piloto venceu, qual a probabilidade de ter chovido? Então: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P(C|V) = ???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7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3" name="CustomShape 18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19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 rot="18000">
            <a:off x="32760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grpSp>
        <p:nvGrpSpPr>
          <p:cNvPr id="256" name=""/>
          <p:cNvGrpSpPr/>
          <p:nvPr/>
        </p:nvGrpSpPr>
        <p:grpSpPr>
          <a:xfrm>
            <a:off x="2014920" y="2340000"/>
            <a:ext cx="6443640" cy="1998000"/>
            <a:chOff x="2014920" y="2340000"/>
            <a:chExt cx="6443640" cy="1998000"/>
          </a:xfrm>
        </p:grpSpPr>
        <p:pic>
          <p:nvPicPr>
            <p:cNvPr id="257" name="" descr=""/>
            <p:cNvPicPr/>
            <p:nvPr/>
          </p:nvPicPr>
          <p:blipFill>
            <a:blip r:embed="rId1"/>
            <a:stretch/>
          </p:blipFill>
          <p:spPr>
            <a:xfrm>
              <a:off x="2014920" y="2340000"/>
              <a:ext cx="6443640" cy="101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8" name="" descr=""/>
            <p:cNvPicPr/>
            <p:nvPr/>
          </p:nvPicPr>
          <p:blipFill>
            <a:blip r:embed="rId2"/>
            <a:stretch/>
          </p:blipFill>
          <p:spPr>
            <a:xfrm>
              <a:off x="2014920" y="3353040"/>
              <a:ext cx="6440040" cy="9849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2700000" y="5140080"/>
            <a:ext cx="5165640" cy="798480"/>
          </a:xfrm>
          <a:prstGeom prst="rect">
            <a:avLst/>
          </a:prstGeom>
          <a:ln w="0">
            <a:noFill/>
          </a:ln>
        </p:spPr>
      </p:pic>
      <p:pic>
        <p:nvPicPr>
          <p:cNvPr id="260" name="" descr=""/>
          <p:cNvPicPr/>
          <p:nvPr/>
        </p:nvPicPr>
        <p:blipFill>
          <a:blip r:embed="rId4"/>
          <a:stretch/>
        </p:blipFill>
        <p:spPr>
          <a:xfrm rot="5253000">
            <a:off x="4982400" y="4500000"/>
            <a:ext cx="417240" cy="41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21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2" name="CustomShape 22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CustomShape 23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rot="18000">
            <a:off x="32760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620000" y="2423520"/>
            <a:ext cx="4625640" cy="71496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1800000" y="4371480"/>
            <a:ext cx="4191480" cy="111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5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8" name="CustomShape 26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9" name="CustomShape 27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 rot="18000">
            <a:off x="32760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Aplicando ao caso do piloto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30%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70%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P(V|C) = 50%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P(V|NC) = 25%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P(C|V) = ???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3600000" y="2592000"/>
            <a:ext cx="4228200" cy="106956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1080000" y="4974120"/>
            <a:ext cx="3698280" cy="1144800"/>
          </a:xfrm>
          <a:prstGeom prst="rect">
            <a:avLst/>
          </a:prstGeom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3"/>
          <a:stretch/>
        </p:blipFill>
        <p:spPr>
          <a:xfrm>
            <a:off x="6123960" y="5084280"/>
            <a:ext cx="3054960" cy="962280"/>
          </a:xfrm>
          <a:prstGeom prst="rect">
            <a:avLst/>
          </a:prstGeom>
          <a:ln w="0">
            <a:noFill/>
          </a:ln>
        </p:spPr>
      </p:pic>
      <p:sp>
        <p:nvSpPr>
          <p:cNvPr id="274" name=""/>
          <p:cNvSpPr/>
          <p:nvPr/>
        </p:nvSpPr>
        <p:spPr>
          <a:xfrm>
            <a:off x="5220000" y="5400360"/>
            <a:ext cx="53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29"/>
          <p:cNvSpPr/>
          <p:nvPr/>
        </p:nvSpPr>
        <p:spPr>
          <a:xfrm>
            <a:off x="360000" y="360000"/>
            <a:ext cx="9345960" cy="8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6" name="CustomShape 30"/>
          <p:cNvSpPr/>
          <p:nvPr/>
        </p:nvSpPr>
        <p:spPr>
          <a:xfrm>
            <a:off x="897120" y="6886080"/>
            <a:ext cx="6433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7" name="CustomShape 31"/>
          <p:cNvSpPr/>
          <p:nvPr/>
        </p:nvSpPr>
        <p:spPr>
          <a:xfrm>
            <a:off x="7608600" y="6886080"/>
            <a:ext cx="227124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 rot="18000">
            <a:off x="327600" y="1551600"/>
            <a:ext cx="919584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Obtém-se P(V) pelo teorema da probabilidade total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Vencer com ou sem chuva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3771360" y="4011480"/>
            <a:ext cx="5406840" cy="1954440"/>
          </a:xfrm>
          <a:prstGeom prst="rect">
            <a:avLst/>
          </a:prstGeom>
          <a:ln w="0">
            <a:noFill/>
          </a:ln>
        </p:spPr>
      </p:pic>
      <p:sp>
        <p:nvSpPr>
          <p:cNvPr id="280" name=""/>
          <p:cNvSpPr/>
          <p:nvPr/>
        </p:nvSpPr>
        <p:spPr>
          <a:xfrm>
            <a:off x="1044000" y="3888000"/>
            <a:ext cx="2099520" cy="21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30%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70%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P(V|C) = 50%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P(V|NC) = 25%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3143520" y="2340000"/>
            <a:ext cx="3875400" cy="96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376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2024-08-20T18:48:08Z</dcterms:modified>
  <cp:revision>31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