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7" r:id="rId7"/>
    <p:sldId id="268" r:id="rId8"/>
    <p:sldId id="260" r:id="rId9"/>
    <p:sldId id="261" r:id="rId10"/>
    <p:sldId id="270" r:id="rId11"/>
    <p:sldId id="262" r:id="rId12"/>
    <p:sldId id="271" r:id="rId13"/>
    <p:sldId id="264" r:id="rId14"/>
    <p:sldId id="265" r:id="rId15"/>
  </p:sldIdLst>
  <p:sldSz cx="10080625" cy="7559675"/>
  <p:notesSz cx="7559675" cy="106918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9"/>
    <p:restoredTop sz="94620"/>
  </p:normalViewPr>
  <p:slideViewPr>
    <p:cSldViewPr snapToGrid="0">
      <p:cViewPr varScale="1">
        <p:scale>
          <a:sx n="194" d="100"/>
          <a:sy n="194" d="100"/>
        </p:scale>
        <p:origin x="6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A9C0D7E0-C718-470E-9006-D320247DECB1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D17BB-074C-DBD4-8AC5-E28A30AF6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>
            <a:extLst>
              <a:ext uri="{FF2B5EF4-FFF2-40B4-BE49-F238E27FC236}">
                <a16:creationId xmlns:a16="http://schemas.microsoft.com/office/drawing/2014/main" id="{CC3C811E-4AF7-143D-D261-0EE006002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>
            <a:extLst>
              <a:ext uri="{FF2B5EF4-FFF2-40B4-BE49-F238E27FC236}">
                <a16:creationId xmlns:a16="http://schemas.microsoft.com/office/drawing/2014/main" id="{17A1281C-8B6C-5AF4-464F-E86439C0F09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3">
            <a:extLst>
              <a:ext uri="{FF2B5EF4-FFF2-40B4-BE49-F238E27FC236}">
                <a16:creationId xmlns:a16="http://schemas.microsoft.com/office/drawing/2014/main" id="{1313D76A-FCF5-9AB2-C4DE-25656DD6D624}"/>
              </a:ext>
            </a:extLst>
          </p:cNvPr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6279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417BF-E60C-BF9D-A933-67B5D2B0E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>
            <a:extLst>
              <a:ext uri="{FF2B5EF4-FFF2-40B4-BE49-F238E27FC236}">
                <a16:creationId xmlns:a16="http://schemas.microsoft.com/office/drawing/2014/main" id="{293F026E-5C74-3C74-C075-F5E266818E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>
            <a:extLst>
              <a:ext uri="{FF2B5EF4-FFF2-40B4-BE49-F238E27FC236}">
                <a16:creationId xmlns:a16="http://schemas.microsoft.com/office/drawing/2014/main" id="{2ABF1597-1FF1-1125-86E9-23B4D1AF23C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CustomShape 3">
            <a:extLst>
              <a:ext uri="{FF2B5EF4-FFF2-40B4-BE49-F238E27FC236}">
                <a16:creationId xmlns:a16="http://schemas.microsoft.com/office/drawing/2014/main" id="{B6429E73-94E0-D0ED-5C1E-CBB59A0452DA}"/>
              </a:ext>
            </a:extLst>
          </p:cNvPr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347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15E9F-F3CE-505B-6CEA-379820657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>
            <a:extLst>
              <a:ext uri="{FF2B5EF4-FFF2-40B4-BE49-F238E27FC236}">
                <a16:creationId xmlns:a16="http://schemas.microsoft.com/office/drawing/2014/main" id="{0775D38F-A6C8-60E7-9288-FEE71DA88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>
            <a:extLst>
              <a:ext uri="{FF2B5EF4-FFF2-40B4-BE49-F238E27FC236}">
                <a16:creationId xmlns:a16="http://schemas.microsoft.com/office/drawing/2014/main" id="{31390227-AA06-6D1A-3B37-AD32E8AA48E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CustomShape 3">
            <a:extLst>
              <a:ext uri="{FF2B5EF4-FFF2-40B4-BE49-F238E27FC236}">
                <a16:creationId xmlns:a16="http://schemas.microsoft.com/office/drawing/2014/main" id="{83200DA6-DC68-E3C1-FE31-0655C8D6A8CE}"/>
              </a:ext>
            </a:extLst>
          </p:cNvPr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3499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B2A81-2DDE-33B0-4DDA-308002DDE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>
            <a:extLst>
              <a:ext uri="{FF2B5EF4-FFF2-40B4-BE49-F238E27FC236}">
                <a16:creationId xmlns:a16="http://schemas.microsoft.com/office/drawing/2014/main" id="{D37AD8C5-7B55-A258-349D-140EDB560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>
            <a:extLst>
              <a:ext uri="{FF2B5EF4-FFF2-40B4-BE49-F238E27FC236}">
                <a16:creationId xmlns:a16="http://schemas.microsoft.com/office/drawing/2014/main" id="{29FAACF5-DA43-D08C-EEFD-907557A55ED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3" name="CustomShape 3">
            <a:extLst>
              <a:ext uri="{FF2B5EF4-FFF2-40B4-BE49-F238E27FC236}">
                <a16:creationId xmlns:a16="http://schemas.microsoft.com/office/drawing/2014/main" id="{5625E845-1BAD-2BFA-C3BF-AB4797211554}"/>
              </a:ext>
            </a:extLst>
          </p:cNvPr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293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5320" cy="12553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320" cy="125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320" cy="53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320" cy="5353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320" cy="5353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2%20-%20Image%20Filtering/Lecture_02_Image_Filtering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Lecture 02 - Image Filtering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320" cy="251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4"/>
              </a:rPr>
              <a:t>aghochuli@ppgia.pucpr.br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197E0-F502-8CF1-DE85-600BAEE86944}"/>
              </a:ext>
            </a:extLst>
          </p:cNvPr>
          <p:cNvSpPr txBox="1"/>
          <p:nvPr/>
        </p:nvSpPr>
        <p:spPr>
          <a:xfrm>
            <a:off x="2520462" y="3596026"/>
            <a:ext cx="5040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R" b="0" dirty="0">
                <a:effectLst/>
              </a:rPr>
              <a:t> </a:t>
            </a:r>
            <a:endParaRPr lang="en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Gaussian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40000" y="1628307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Gaussian distribution of pixels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The kernel is composed of probabilities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Weighted Mean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The standard deviation determines the blur degree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8" name="Imagem 2"/>
          <p:cNvPicPr/>
          <p:nvPr/>
        </p:nvPicPr>
        <p:blipFill>
          <a:blip r:embed="rId3"/>
          <a:stretch/>
        </p:blipFill>
        <p:spPr>
          <a:xfrm>
            <a:off x="2342667" y="3513780"/>
            <a:ext cx="6810120" cy="3256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9ECEE-3EE5-EBE0-B14D-946826952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>
            <a:extLst>
              <a:ext uri="{FF2B5EF4-FFF2-40B4-BE49-F238E27FC236}">
                <a16:creationId xmlns:a16="http://schemas.microsoft.com/office/drawing/2014/main" id="{BDB966C0-92A0-0EDF-805A-F0C8CDFFCA44}"/>
              </a:ext>
            </a:extLst>
          </p:cNvPr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Bilateral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5" name="CustomShape 2">
            <a:extLst>
              <a:ext uri="{FF2B5EF4-FFF2-40B4-BE49-F238E27FC236}">
                <a16:creationId xmlns:a16="http://schemas.microsoft.com/office/drawing/2014/main" id="{20ED4626-892E-5B2B-EC02-B88979520C47}"/>
              </a:ext>
            </a:extLst>
          </p:cNvPr>
          <p:cNvSpPr/>
          <p:nvPr/>
        </p:nvSpPr>
        <p:spPr>
          <a:xfrm>
            <a:off x="540000" y="1534526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Gaussian Distribution based (</a:t>
            </a:r>
            <a:r>
              <a:rPr lang="en-US" sz="2400" b="1" strike="noStrike" spc="-1" baseline="-25000" dirty="0" err="1">
                <a:solidFill>
                  <a:srgbClr val="1C1C1C"/>
                </a:solidFill>
                <a:latin typeface="Latin Modern Sans"/>
                <a:ea typeface="DejaVu Sans"/>
              </a:rPr>
              <a:t>spacial</a:t>
            </a: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 and pixel intensity)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Add Normalization Factors and Range Weight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Preserve details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26" name="CustomShape 2">
            <a:extLst>
              <a:ext uri="{FF2B5EF4-FFF2-40B4-BE49-F238E27FC236}">
                <a16:creationId xmlns:a16="http://schemas.microsoft.com/office/drawing/2014/main" id="{0D440700-CA24-F626-5400-80061CB5AEEA}"/>
              </a:ext>
            </a:extLst>
          </p:cNvPr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" name="CustomShape 3">
            <a:extLst>
              <a:ext uri="{FF2B5EF4-FFF2-40B4-BE49-F238E27FC236}">
                <a16:creationId xmlns:a16="http://schemas.microsoft.com/office/drawing/2014/main" id="{784E8490-7DA4-C2EB-0796-24B1D1132043}"/>
              </a:ext>
            </a:extLst>
          </p:cNvPr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7170" name="Picture 2" descr="Python | Bilateral Filtering - GeeksforGeeks">
            <a:extLst>
              <a:ext uri="{FF2B5EF4-FFF2-40B4-BE49-F238E27FC236}">
                <a16:creationId xmlns:a16="http://schemas.microsoft.com/office/drawing/2014/main" id="{9A035516-BB38-593C-A589-D157C930D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599" y="3115757"/>
            <a:ext cx="6918122" cy="309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81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Bilateral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540000" y="1534526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Gaussian Distribution based (</a:t>
            </a:r>
            <a:r>
              <a:rPr lang="en-US" sz="2400" b="1" strike="noStrike" spc="-1" baseline="-25000" dirty="0" err="1">
                <a:solidFill>
                  <a:srgbClr val="1C1C1C"/>
                </a:solidFill>
                <a:latin typeface="Latin Modern Sans"/>
                <a:ea typeface="DejaVu Sans"/>
              </a:rPr>
              <a:t>spacial</a:t>
            </a: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 and pixel intensity)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Add Normalization Factors and Range Weight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Preserve details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8" name="Imagem 2"/>
          <p:cNvPicPr/>
          <p:nvPr/>
        </p:nvPicPr>
        <p:blipFill>
          <a:blip r:embed="rId3"/>
          <a:stretch/>
        </p:blipFill>
        <p:spPr>
          <a:xfrm>
            <a:off x="1603980" y="2891083"/>
            <a:ext cx="6867360" cy="3656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Practice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800" b="1" u="sng" strike="noStrike" spc="-1" baseline="-25000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Link: Practice 02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Discussion of Practice 01</a:t>
            </a:r>
            <a:endParaRPr lang="en-US" sz="20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Image Filtering</a:t>
            </a:r>
            <a:endParaRPr lang="en-US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Convolution</a:t>
            </a:r>
            <a:endParaRPr lang="en-US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Mean, Median, Gaussian Filters</a:t>
            </a:r>
            <a:endParaRPr lang="en-US" sz="20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Practice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1E6E2C-D2AC-D1F4-8297-459B30360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834" y="3779837"/>
            <a:ext cx="5789485" cy="275736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D23C71C-755A-73AC-F0A7-CC77D8D6BB92}"/>
              </a:ext>
            </a:extLst>
          </p:cNvPr>
          <p:cNvSpPr/>
          <p:nvPr/>
        </p:nvSpPr>
        <p:spPr>
          <a:xfrm>
            <a:off x="3302365" y="6210025"/>
            <a:ext cx="236823" cy="2434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08BCEE-FD79-88A9-A600-53B7F6E5777D}"/>
              </a:ext>
            </a:extLst>
          </p:cNvPr>
          <p:cNvSpPr/>
          <p:nvPr/>
        </p:nvSpPr>
        <p:spPr>
          <a:xfrm>
            <a:off x="2904298" y="6201702"/>
            <a:ext cx="236823" cy="2434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Image Filtering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Image Enhacement</a:t>
            </a:r>
            <a:endParaRPr lang="en-US" sz="2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Noise Reduction</a:t>
            </a:r>
            <a:endParaRPr lang="en-US" sz="2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Mathematical Operations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98" name="Picture 4"/>
          <p:cNvPicPr/>
          <p:nvPr/>
        </p:nvPicPr>
        <p:blipFill>
          <a:blip r:embed="rId3"/>
          <a:stretch/>
        </p:blipFill>
        <p:spPr>
          <a:xfrm>
            <a:off x="1918080" y="4019692"/>
            <a:ext cx="6761520" cy="2618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Convolution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Slides a kernel (a.k.a convolution filter) in the entire image</a:t>
            </a:r>
            <a:endParaRPr lang="en-US" sz="2800" b="0" strike="noStrike" spc="-1">
              <a:latin typeface="Arial"/>
            </a:endParaRPr>
          </a:p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Transforming the pixel in the center of the kernel by the weights of its neighbors</a:t>
            </a:r>
            <a:r>
              <a:rPr lang="en-US" sz="1600" b="0" strike="noStrike" spc="-1">
                <a:solidFill>
                  <a:srgbClr val="D5D5D5"/>
                </a:solidFill>
                <a:latin typeface="Roboto"/>
                <a:ea typeface="DejaVu Sans"/>
              </a:rPr>
              <a:t>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3" name="Picture 2"/>
          <p:cNvPicPr/>
          <p:nvPr/>
        </p:nvPicPr>
        <p:blipFill>
          <a:blip r:embed="rId3"/>
          <a:stretch/>
        </p:blipFill>
        <p:spPr>
          <a:xfrm>
            <a:off x="2134440" y="1828080"/>
            <a:ext cx="5806800" cy="5817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1EF58-1646-D0B5-91C5-1DBD51754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>
            <a:extLst>
              <a:ext uri="{FF2B5EF4-FFF2-40B4-BE49-F238E27FC236}">
                <a16:creationId xmlns:a16="http://schemas.microsoft.com/office/drawing/2014/main" id="{01DFFB94-4555-A1E8-1724-97BD1C1418E1}"/>
              </a:ext>
            </a:extLst>
          </p:cNvPr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Convolution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0" name="CustomShape 2">
            <a:extLst>
              <a:ext uri="{FF2B5EF4-FFF2-40B4-BE49-F238E27FC236}">
                <a16:creationId xmlns:a16="http://schemas.microsoft.com/office/drawing/2014/main" id="{207E05DC-4240-6D43-C8EE-2FDCEE7DE9F1}"/>
              </a:ext>
            </a:extLst>
          </p:cNvPr>
          <p:cNvSpPr/>
          <p:nvPr/>
        </p:nvSpPr>
        <p:spPr>
          <a:xfrm>
            <a:off x="54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lvl="1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01" name="CustomShape 2">
            <a:extLst>
              <a:ext uri="{FF2B5EF4-FFF2-40B4-BE49-F238E27FC236}">
                <a16:creationId xmlns:a16="http://schemas.microsoft.com/office/drawing/2014/main" id="{3FF687D8-6A63-3DD5-621E-ECA0FAF34341}"/>
              </a:ext>
            </a:extLst>
          </p:cNvPr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2" name="CustomShape 3">
            <a:extLst>
              <a:ext uri="{FF2B5EF4-FFF2-40B4-BE49-F238E27FC236}">
                <a16:creationId xmlns:a16="http://schemas.microsoft.com/office/drawing/2014/main" id="{E8A2DFCF-E4E0-56C2-532E-DF9629EC1507}"/>
              </a:ext>
            </a:extLst>
          </p:cNvPr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 descr="A group of squares with numbers&#10;&#10;AI-generated content may be incorrect.">
            <a:extLst>
              <a:ext uri="{FF2B5EF4-FFF2-40B4-BE49-F238E27FC236}">
                <a16:creationId xmlns:a16="http://schemas.microsoft.com/office/drawing/2014/main" id="{5DD744C2-C09D-2C0D-6373-058DC9A603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460" y="213167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98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4D1CB-73FC-5D9C-7B7A-B1244CB12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>
            <a:extLst>
              <a:ext uri="{FF2B5EF4-FFF2-40B4-BE49-F238E27FC236}">
                <a16:creationId xmlns:a16="http://schemas.microsoft.com/office/drawing/2014/main" id="{53F45D31-5042-408C-2CC0-C4B93561E13E}"/>
              </a:ext>
            </a:extLst>
          </p:cNvPr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Mean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5" name="CustomShape 2">
            <a:extLst>
              <a:ext uri="{FF2B5EF4-FFF2-40B4-BE49-F238E27FC236}">
                <a16:creationId xmlns:a16="http://schemas.microsoft.com/office/drawing/2014/main" id="{6A8FCE84-D965-6177-F768-AD9506041A60}"/>
              </a:ext>
            </a:extLst>
          </p:cNvPr>
          <p:cNvSpPr/>
          <p:nvPr/>
        </p:nvSpPr>
        <p:spPr>
          <a:xfrm>
            <a:off x="540000" y="1581415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Replaces the center pixel with the mean of its neighborhood</a:t>
            </a:r>
            <a:endParaRPr lang="en-US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Spreads the outlier value to its neighbors</a:t>
            </a:r>
            <a:endParaRPr lang="en-US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Details are smoothed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06" name="CustomShape 2">
            <a:extLst>
              <a:ext uri="{FF2B5EF4-FFF2-40B4-BE49-F238E27FC236}">
                <a16:creationId xmlns:a16="http://schemas.microsoft.com/office/drawing/2014/main" id="{17038B0A-010A-84E8-6AE0-EBC412D7E747}"/>
              </a:ext>
            </a:extLst>
          </p:cNvPr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CustomShape 3">
            <a:extLst>
              <a:ext uri="{FF2B5EF4-FFF2-40B4-BE49-F238E27FC236}">
                <a16:creationId xmlns:a16="http://schemas.microsoft.com/office/drawing/2014/main" id="{56C13C1A-6B51-1825-D1C1-5AD0C8EE2C62}"/>
              </a:ext>
            </a:extLst>
          </p:cNvPr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" name="Picture 6" descr="Heterogeneous Compute Case Study: Image Convolution Filtering - Edge AI and  Vision Alliance">
            <a:extLst>
              <a:ext uri="{FF2B5EF4-FFF2-40B4-BE49-F238E27FC236}">
                <a16:creationId xmlns:a16="http://schemas.microsoft.com/office/drawing/2014/main" id="{FC10E61B-F891-FFB8-638F-98BEC6B84E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7" t="-19228" r="11416" b="65883"/>
          <a:stretch/>
        </p:blipFill>
        <p:spPr bwMode="auto">
          <a:xfrm>
            <a:off x="708182" y="1676400"/>
            <a:ext cx="8838955" cy="403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71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Mean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540000" y="1581415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Replaces the center pixel with the mean of its neighborhood</a:t>
            </a:r>
            <a:endParaRPr lang="en-US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Spreads the outlier value to its neighbors</a:t>
            </a:r>
            <a:endParaRPr lang="en-US" sz="2400" b="0" strike="noStrike" spc="-1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>
                <a:solidFill>
                  <a:srgbClr val="1C1C1C"/>
                </a:solidFill>
                <a:latin typeface="Latin Modern Sans"/>
                <a:ea typeface="DejaVu Sans"/>
              </a:rPr>
              <a:t>Details are smoothed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08" name="Imagem 2"/>
          <p:cNvPicPr/>
          <p:nvPr/>
        </p:nvPicPr>
        <p:blipFill>
          <a:blip r:embed="rId3"/>
          <a:stretch/>
        </p:blipFill>
        <p:spPr>
          <a:xfrm>
            <a:off x="1736820" y="3283920"/>
            <a:ext cx="6781680" cy="3371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Median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40000" y="1546246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Replaces the center pixel with by a median of its neighborhood</a:t>
            </a:r>
            <a:endParaRPr lang="en-US" sz="2400" b="0" strike="noStrike" spc="-1" dirty="0"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Preserves more details when compared to the mean filter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13" name="Imagem 3"/>
          <p:cNvPicPr/>
          <p:nvPr/>
        </p:nvPicPr>
        <p:blipFill>
          <a:blip r:embed="rId3"/>
          <a:stretch/>
        </p:blipFill>
        <p:spPr>
          <a:xfrm>
            <a:off x="544675" y="3686400"/>
            <a:ext cx="6800760" cy="3199680"/>
          </a:xfrm>
          <a:prstGeom prst="rect">
            <a:avLst/>
          </a:prstGeom>
          <a:ln w="0">
            <a:noFill/>
          </a:ln>
        </p:spPr>
      </p:pic>
      <p:pic>
        <p:nvPicPr>
          <p:cNvPr id="2" name="Picture 2" descr="Example of Median Filtering using a 3×3 sampling window, keeping border...  | Download Scientific Diagram">
            <a:extLst>
              <a:ext uri="{FF2B5EF4-FFF2-40B4-BE49-F238E27FC236}">
                <a16:creationId xmlns:a16="http://schemas.microsoft.com/office/drawing/2014/main" id="{782C2D9A-9CF4-33F4-C487-3E413E970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445" y="2004341"/>
            <a:ext cx="3788875" cy="222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34965-9B0A-D3A8-BEA4-EFAEAFE34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>
            <a:extLst>
              <a:ext uri="{FF2B5EF4-FFF2-40B4-BE49-F238E27FC236}">
                <a16:creationId xmlns:a16="http://schemas.microsoft.com/office/drawing/2014/main" id="{254A21F3-D9F3-4EC1-3519-EDF22E00331D}"/>
              </a:ext>
            </a:extLst>
          </p:cNvPr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Gaussian Filter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15" name="CustomShape 2">
            <a:extLst>
              <a:ext uri="{FF2B5EF4-FFF2-40B4-BE49-F238E27FC236}">
                <a16:creationId xmlns:a16="http://schemas.microsoft.com/office/drawing/2014/main" id="{F632A18B-01C5-BB1E-26D6-CE2C34B4F7DD}"/>
              </a:ext>
            </a:extLst>
          </p:cNvPr>
          <p:cNvSpPr/>
          <p:nvPr/>
        </p:nvSpPr>
        <p:spPr>
          <a:xfrm>
            <a:off x="540000" y="1628307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Gaussian distribution of pixels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The kernel is composed of probabilities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Weighted Mean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1C1C1C"/>
              </a:buClr>
              <a:buFont typeface="Arial"/>
              <a:buChar char="•"/>
            </a:pPr>
            <a:r>
              <a:rPr lang="en-US" sz="2400" b="1" strike="noStrike" spc="-1" baseline="-25000" dirty="0">
                <a:solidFill>
                  <a:srgbClr val="1C1C1C"/>
                </a:solidFill>
                <a:latin typeface="Latin Modern Sans"/>
                <a:ea typeface="DejaVu Sans"/>
              </a:rPr>
              <a:t>The standard deviation determines the blur degree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2800" b="0" strike="noStrike" spc="-1" dirty="0">
              <a:latin typeface="Arial"/>
            </a:endParaRPr>
          </a:p>
        </p:txBody>
      </p:sp>
      <p:sp>
        <p:nvSpPr>
          <p:cNvPr id="116" name="CustomShape 2">
            <a:extLst>
              <a:ext uri="{FF2B5EF4-FFF2-40B4-BE49-F238E27FC236}">
                <a16:creationId xmlns:a16="http://schemas.microsoft.com/office/drawing/2014/main" id="{6386E5F7-425D-CD4A-5060-80605834B15B}"/>
              </a:ext>
            </a:extLst>
          </p:cNvPr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7" name="CustomShape 3">
            <a:extLst>
              <a:ext uri="{FF2B5EF4-FFF2-40B4-BE49-F238E27FC236}">
                <a16:creationId xmlns:a16="http://schemas.microsoft.com/office/drawing/2014/main" id="{C999E159-690E-EE4D-3988-7F577D229C2D}"/>
              </a:ext>
            </a:extLst>
          </p:cNvPr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 02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6149" name="Picture 5" descr="image processing - Why Gauss filter chooses such values? - Stack Overflow">
            <a:extLst>
              <a:ext uri="{FF2B5EF4-FFF2-40B4-BE49-F238E27FC236}">
                <a16:creationId xmlns:a16="http://schemas.microsoft.com/office/drawing/2014/main" id="{9B58D7E0-3282-915E-DE4D-3A0F4695A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06" y="4194422"/>
            <a:ext cx="56388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Gaussian filter - Wikipedia">
            <a:extLst>
              <a:ext uri="{FF2B5EF4-FFF2-40B4-BE49-F238E27FC236}">
                <a16:creationId xmlns:a16="http://schemas.microsoft.com/office/drawing/2014/main" id="{71161F09-C888-DF00-677D-9F284E2F9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448" y="821360"/>
            <a:ext cx="4041872" cy="268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59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</TotalTime>
  <Words>393</Words>
  <Application>Microsoft Macintosh PowerPoint</Application>
  <PresentationFormat>Custom</PresentationFormat>
  <Paragraphs>92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Latin Modern Sans</vt:lpstr>
      <vt:lpstr>Roboto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119</cp:revision>
  <dcterms:created xsi:type="dcterms:W3CDTF">2021-04-28T18:38:02Z</dcterms:created>
  <dcterms:modified xsi:type="dcterms:W3CDTF">2025-08-13T17:20:33Z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