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7559675"/>
  <p:notesSz cx="7559675" cy="10691813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2"/>
    <p:restoredTop sz="94630"/>
  </p:normalViewPr>
  <p:slideViewPr>
    <p:cSldViewPr snapToGrid="0">
      <p:cViewPr varScale="1">
        <p:scale>
          <a:sx n="174" d="100"/>
          <a:sy n="174" d="100"/>
        </p:scale>
        <p:origin x="17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4FF1EA48-6162-47FE-AFC0-00939F642842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3775" cy="3603625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5680" cy="12556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680" cy="1255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680" cy="535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680" cy="535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680" cy="5356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main/ComputerVision/Lecture%2003%20-%20Morphology/Lecture_03_Morphology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Lecture 03 - Morphology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680" cy="251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Discussion of Practice 02</a:t>
            </a:r>
            <a:endParaRPr lang="pt-BR" sz="20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Mathematical Morphology</a:t>
            </a:r>
            <a:endParaRPr lang="pt-BR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Structuring Element (or Kernel)</a:t>
            </a:r>
            <a:endParaRPr lang="pt-BR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Erode /Dilate</a:t>
            </a:r>
            <a:endParaRPr lang="pt-BR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Open / Close</a:t>
            </a:r>
            <a:endParaRPr lang="pt-BR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Gradients </a:t>
            </a:r>
            <a:endParaRPr lang="pt-BR" sz="2000" b="0" strike="noStrike" spc="-1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Watershed</a:t>
            </a:r>
            <a:endParaRPr lang="pt-BR" sz="2000" b="0" strike="noStrike" spc="-1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lang="pt-BR" sz="2000" b="0" strike="noStrike" spc="-1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B1916-DE15-E10C-BFD5-BAB6AC5B7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834" y="3779837"/>
            <a:ext cx="5789485" cy="275736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0F98003-414E-9B5F-4FBB-3BCCA0F201CE}"/>
              </a:ext>
            </a:extLst>
          </p:cNvPr>
          <p:cNvSpPr/>
          <p:nvPr/>
        </p:nvSpPr>
        <p:spPr>
          <a:xfrm>
            <a:off x="3302365" y="6210025"/>
            <a:ext cx="236823" cy="2434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0896DE-9CAB-64D4-D58C-ADBBC7E409AA}"/>
              </a:ext>
            </a:extLst>
          </p:cNvPr>
          <p:cNvSpPr/>
          <p:nvPr/>
        </p:nvSpPr>
        <p:spPr>
          <a:xfrm>
            <a:off x="2904298" y="6201702"/>
            <a:ext cx="236823" cy="243401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Mathematical</a:t>
            </a:r>
            <a:r>
              <a:rPr lang="en-US" sz="32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Morphology 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8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9" name="CaixaDeTexto 1"/>
          <p:cNvSpPr/>
          <p:nvPr/>
        </p:nvSpPr>
        <p:spPr>
          <a:xfrm>
            <a:off x="200160" y="1689840"/>
            <a:ext cx="951552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Morphology (Nature): Branch of Biology that study the form and structure of animals and plants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Morphology (Image Processing): Mathematical operations to extract image components based on pixel neighborhood.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Increase/Decrease Objects Size, Reduce Noise, Closing or Open (GAPS)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00" name="Picture 2" descr="Understanding Morphological Image Processing and Its Operations | by  Prateek Chhikara | Towards Data Science"/>
          <p:cNvPicPr/>
          <p:nvPr/>
        </p:nvPicPr>
        <p:blipFill>
          <a:blip r:embed="rId3"/>
          <a:stretch/>
        </p:blipFill>
        <p:spPr>
          <a:xfrm>
            <a:off x="446040" y="3694680"/>
            <a:ext cx="3185640" cy="148572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4" descr="OpenCV: Morphological Transformations"/>
          <p:cNvPicPr/>
          <p:nvPr/>
        </p:nvPicPr>
        <p:blipFill>
          <a:blip r:embed="rId4"/>
          <a:stretch/>
        </p:blipFill>
        <p:spPr>
          <a:xfrm>
            <a:off x="7340760" y="3746520"/>
            <a:ext cx="2467800" cy="133632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6" descr="Morphological Transformations of Images using OpenCV | Image Processing  Part-2 | by Ravjot Singh | Analytics Vidhya | Medium"/>
          <p:cNvPicPr/>
          <p:nvPr/>
        </p:nvPicPr>
        <p:blipFill>
          <a:blip r:embed="rId5"/>
          <a:stretch/>
        </p:blipFill>
        <p:spPr>
          <a:xfrm>
            <a:off x="3863880" y="3601800"/>
            <a:ext cx="3185640" cy="1480680"/>
          </a:xfrm>
          <a:prstGeom prst="rect">
            <a:avLst/>
          </a:prstGeom>
          <a:ln w="0">
            <a:noFill/>
          </a:ln>
        </p:spPr>
      </p:pic>
      <p:pic>
        <p:nvPicPr>
          <p:cNvPr id="103" name="Picture 8"/>
          <p:cNvPicPr/>
          <p:nvPr/>
        </p:nvPicPr>
        <p:blipFill>
          <a:blip r:embed="rId6"/>
          <a:stretch/>
        </p:blipFill>
        <p:spPr>
          <a:xfrm>
            <a:off x="2413440" y="5355000"/>
            <a:ext cx="5838480" cy="1459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Structuring Element (Kernel)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7" name="CaixaDeTexto 1"/>
          <p:cNvSpPr/>
          <p:nvPr/>
        </p:nvSpPr>
        <p:spPr>
          <a:xfrm>
            <a:off x="200160" y="1689840"/>
            <a:ext cx="951552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Defines the shape of the structure to be applied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structure is slid through the image 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Erosion or Dilate operations are applied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The origin determines the pixel be changed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08" name="Imagem 4"/>
          <p:cNvPicPr/>
          <p:nvPr/>
        </p:nvPicPr>
        <p:blipFill>
          <a:blip r:embed="rId3"/>
          <a:stretch/>
        </p:blipFill>
        <p:spPr>
          <a:xfrm>
            <a:off x="3143880" y="3293640"/>
            <a:ext cx="3548160" cy="2196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Erosion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2" name="CaixaDeTexto 1"/>
          <p:cNvSpPr/>
          <p:nvPr/>
        </p:nvSpPr>
        <p:spPr>
          <a:xfrm>
            <a:off x="200160" y="1689840"/>
            <a:ext cx="9515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Moves one’s to zero’s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Binary ‘AND’ Operation 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Reduces Noises and Contours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13" name="Imagem 4"/>
          <p:cNvPicPr/>
          <p:nvPr/>
        </p:nvPicPr>
        <p:blipFill>
          <a:blip r:embed="rId5"/>
          <a:srcRect l="3326" t="7753" r="3391" b="5018"/>
          <a:stretch/>
        </p:blipFill>
        <p:spPr>
          <a:xfrm>
            <a:off x="360000" y="3047040"/>
            <a:ext cx="5163840" cy="242064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113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35520" y="2825280"/>
            <a:ext cx="3745800" cy="28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560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>
              <p:cTn id="7" restart="whenNotActive" fill="hold" nodeType="interactiveSeq">
                <p:stCondLst>
                  <p:cond evt="onClick" delay="0">
                    <p:tgtEl>
                      <p:spTgt spid="114"/>
                    </p:tgtEl>
                  </p:cond>
                </p:stCondLst>
                <p:childTnLst>
                  <p:par>
                    <p:cTn id="8" fill="hold">
                      <p:stCondLst>
                        <p:cond evt="onClick" delay="0">
                          <p:tgtEl>
                            <p:spTgt spid="114"/>
                          </p:tgtEl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Dilation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8" name="CaixaDeTexto 1"/>
          <p:cNvSpPr/>
          <p:nvPr/>
        </p:nvSpPr>
        <p:spPr>
          <a:xfrm>
            <a:off x="200160" y="1689840"/>
            <a:ext cx="95155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Moves zero’s to one’s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Binary ‘OR’ Operation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Increases Objects, connects contours, and fill holes.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19" name="Imagem 4"/>
          <p:cNvPicPr/>
          <p:nvPr/>
        </p:nvPicPr>
        <p:blipFill>
          <a:blip r:embed="rId5"/>
          <a:stretch/>
        </p:blipFill>
        <p:spPr>
          <a:xfrm>
            <a:off x="542880" y="3275640"/>
            <a:ext cx="4894920" cy="225288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119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594760" y="2791440"/>
            <a:ext cx="4294800" cy="3220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560" fill="hold"/>
                                        <p:tgtEl>
                                          <p:spTgt spid="1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>
              <p:cTn id="7" restart="whenNotActive" fill="hold" nodeType="interactiveSeq">
                <p:stCondLst>
                  <p:cond evt="onClick" delay="0">
                    <p:tgtEl>
                      <p:spTgt spid="120"/>
                    </p:tgtEl>
                  </p:cond>
                </p:stCondLst>
                <p:childTnLst>
                  <p:par>
                    <p:cTn id="8" fill="hold">
                      <p:stCondLst>
                        <p:cond evt="onClick" delay="0">
                          <p:tgtEl>
                            <p:spTgt spid="120"/>
                          </p:tgtEl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mediacall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1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Opening and Closing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4" name="CaixaDeTexto 1"/>
          <p:cNvSpPr/>
          <p:nvPr/>
        </p:nvSpPr>
        <p:spPr>
          <a:xfrm>
            <a:off x="200160" y="1689840"/>
            <a:ext cx="9515520" cy="475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Combined morphological operations that preserve the shape and size o large objects in the image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Opening: Erode + Dilate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Removes small objects, noises, and thin lines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Closing: Dilate + Erode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Fill small holes and connect segmented contours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25" name="Picture 8"/>
          <p:cNvPicPr/>
          <p:nvPr/>
        </p:nvPicPr>
        <p:blipFill>
          <a:blip r:embed="rId3"/>
          <a:stretch/>
        </p:blipFill>
        <p:spPr>
          <a:xfrm>
            <a:off x="6617160" y="2426760"/>
            <a:ext cx="2133000" cy="142812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10"/>
          <p:cNvPicPr/>
          <p:nvPr/>
        </p:nvPicPr>
        <p:blipFill>
          <a:blip r:embed="rId4"/>
          <a:stretch/>
        </p:blipFill>
        <p:spPr>
          <a:xfrm>
            <a:off x="6617160" y="4677480"/>
            <a:ext cx="2133000" cy="142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Others Morphological Operations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9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0" name="CaixaDeTexto 1"/>
          <p:cNvSpPr/>
          <p:nvPr/>
        </p:nvSpPr>
        <p:spPr>
          <a:xfrm>
            <a:off x="200160" y="1689840"/>
            <a:ext cx="9515520" cy="502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Gradient: Dilate - Erosion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Outline de Object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TopHat: Open – Original Image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Reduce the effect of brightness changes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Isolates brightness objects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  <p:pic>
        <p:nvPicPr>
          <p:cNvPr id="131" name="Picture 2"/>
          <p:cNvPicPr/>
          <p:nvPr/>
        </p:nvPicPr>
        <p:blipFill>
          <a:blip r:embed="rId3"/>
          <a:stretch/>
        </p:blipFill>
        <p:spPr>
          <a:xfrm>
            <a:off x="5644800" y="1689840"/>
            <a:ext cx="2419200" cy="161964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4" descr="Output of the top-hat transform, applied to a grayscale image of grains of rice against a darker background"/>
          <p:cNvPicPr/>
          <p:nvPr/>
        </p:nvPicPr>
        <p:blipFill>
          <a:blip r:embed="rId4"/>
          <a:stretch/>
        </p:blipFill>
        <p:spPr>
          <a:xfrm>
            <a:off x="5381280" y="4398840"/>
            <a:ext cx="2946240" cy="1469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Let’s code!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03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6" name="CaixaDeTexto 1"/>
          <p:cNvSpPr/>
          <p:nvPr/>
        </p:nvSpPr>
        <p:spPr>
          <a:xfrm>
            <a:off x="200160" y="1689840"/>
            <a:ext cx="951552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Link: Morphology Operators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1819</TotalTime>
  <Words>348</Words>
  <Application>Microsoft Macintosh PowerPoint</Application>
  <PresentationFormat>Custom</PresentationFormat>
  <Paragraphs>96</Paragraphs>
  <Slides>9</Slides>
  <Notes>9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125</cp:revision>
  <dcterms:created xsi:type="dcterms:W3CDTF">2021-04-28T18:38:02Z</dcterms:created>
  <dcterms:modified xsi:type="dcterms:W3CDTF">2025-08-13T17:22:06Z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false</vt:bool>
  </property>
  <property fmtid="{D5CDD505-2E9C-101B-9397-08002B2CF9AE}" pid="6" name="MMClips">
    <vt:i4>2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