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E84D70E-2E85-4B21-A76F-CB249366AC6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04 - Component Segmentation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68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39218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69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/>
          <p:cNvPicPr/>
          <p:nvPr/>
        </p:nvPicPr>
        <p:blipFill>
          <a:blip r:embed="rId5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13"/>
          <p:cNvSpPr/>
          <p:nvPr/>
        </p:nvSpPr>
        <p:spPr>
          <a:xfrm>
            <a:off x="200160" y="1689840"/>
            <a:ext cx="95151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5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19940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76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2"/>
          <p:cNvPicPr/>
          <p:nvPr/>
        </p:nvPicPr>
        <p:blipFill>
          <a:blip r:embed="rId5"/>
          <a:stretch/>
        </p:blipFill>
        <p:spPr>
          <a:xfrm>
            <a:off x="3380040" y="3577680"/>
            <a:ext cx="4689360" cy="3125880"/>
          </a:xfrm>
          <a:prstGeom prst="rect">
            <a:avLst/>
          </a:prstGeom>
          <a:ln w="0">
            <a:noFill/>
          </a:ln>
        </p:spPr>
      </p:pic>
      <p:sp>
        <p:nvSpPr>
          <p:cNvPr id="178" name="Retângulo 2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9" name="CaixaDeTexto 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0" name="Seta: para a Esquerda 10"/>
          <p:cNvSpPr/>
          <p:nvPr/>
        </p:nvSpPr>
        <p:spPr>
          <a:xfrm>
            <a:off x="7691040" y="40309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1" name="Seta: para Baixo 4"/>
          <p:cNvSpPr/>
          <p:nvPr/>
        </p:nvSpPr>
        <p:spPr>
          <a:xfrm>
            <a:off x="7971120" y="2885760"/>
            <a:ext cx="259560" cy="368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2" name="CaixaDeTexto 5"/>
          <p:cNvSpPr/>
          <p:nvPr/>
        </p:nvSpPr>
        <p:spPr>
          <a:xfrm>
            <a:off x="7176960" y="2358360"/>
            <a:ext cx="1847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Adjacent labels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200160" y="1689840"/>
            <a:ext cx="95151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#3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87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60152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88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0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91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2" name="CaixaDeTexto 15"/>
          <p:cNvSpPr/>
          <p:nvPr/>
        </p:nvSpPr>
        <p:spPr>
          <a:xfrm>
            <a:off x="200160" y="1689840"/>
            <a:ext cx="95151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#4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96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9982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97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3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01" name="CaixaDeTexto 14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2" name="CaixaDeTexto 16"/>
          <p:cNvSpPr/>
          <p:nvPr/>
        </p:nvSpPr>
        <p:spPr>
          <a:xfrm>
            <a:off x="200160" y="1689840"/>
            <a:ext cx="951516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#5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06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54302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07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5"/>
          <p:cNvPicPr/>
          <p:nvPr/>
        </p:nvPicPr>
        <p:blipFill>
          <a:blip r:embed="rId7"/>
          <a:stretch/>
        </p:blipFill>
        <p:spPr>
          <a:xfrm>
            <a:off x="3349080" y="3593160"/>
            <a:ext cx="3179160" cy="3168360"/>
          </a:xfrm>
          <a:prstGeom prst="rect">
            <a:avLst/>
          </a:prstGeom>
          <a:ln w="0">
            <a:noFill/>
          </a:ln>
        </p:spPr>
      </p:pic>
      <p:sp>
        <p:nvSpPr>
          <p:cNvPr id="211" name="Retângulo 11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12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3" name="CaixaDeTexto 16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#6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17" name="Picture 8" descr="8-Pixel-Connectivity"/>
          <p:cNvPicPr/>
          <p:nvPr/>
        </p:nvPicPr>
        <p:blipFill>
          <a:blip r:embed="rId3"/>
          <a:stretch/>
        </p:blipFill>
        <p:spPr>
          <a:xfrm>
            <a:off x="2671920" y="586980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18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"/>
          <p:cNvPicPr/>
          <p:nvPr/>
        </p:nvPicPr>
        <p:blipFill>
          <a:blip r:embed="rId7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22" name="Seta: para a Esquerda 2"/>
          <p:cNvSpPr/>
          <p:nvPr/>
        </p:nvSpPr>
        <p:spPr>
          <a:xfrm>
            <a:off x="7739640" y="519840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23" name="Retângulo 15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24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5" name="CaixaDeTexto 17"/>
          <p:cNvSpPr/>
          <p:nvPr/>
        </p:nvSpPr>
        <p:spPr>
          <a:xfrm>
            <a:off x="200160" y="1689840"/>
            <a:ext cx="9515160" cy="55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#7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29" name="Picture 8" descr="8-Pixel-Connectivity"/>
          <p:cNvPicPr/>
          <p:nvPr/>
        </p:nvPicPr>
        <p:blipFill>
          <a:blip r:embed="rId3"/>
          <a:stretch/>
        </p:blipFill>
        <p:spPr>
          <a:xfrm>
            <a:off x="2690640" y="61934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30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/>
          <p:cNvPicPr/>
          <p:nvPr/>
        </p:nvPicPr>
        <p:blipFill>
          <a:blip r:embed="rId7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Esquerda 2"/>
          <p:cNvSpPr/>
          <p:nvPr/>
        </p:nvSpPr>
        <p:spPr>
          <a:xfrm>
            <a:off x="7581240" y="60253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35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36" name="Imagem 6"/>
          <p:cNvPicPr/>
          <p:nvPr/>
        </p:nvPicPr>
        <p:blipFill>
          <a:blip r:embed="rId8"/>
          <a:stretch/>
        </p:blipFill>
        <p:spPr>
          <a:xfrm>
            <a:off x="3351960" y="3591720"/>
            <a:ext cx="4077360" cy="316980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17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38" name="CaixaDeTexto 15"/>
          <p:cNvSpPr/>
          <p:nvPr/>
        </p:nvSpPr>
        <p:spPr>
          <a:xfrm>
            <a:off x="200160" y="1689840"/>
            <a:ext cx="9515160" cy="585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#8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51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#2: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Resolve 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3" name="CaixaDeTexto 16"/>
          <p:cNvSpPr/>
          <p:nvPr/>
        </p:nvSpPr>
        <p:spPr>
          <a:xfrm>
            <a:off x="5344200" y="346104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44" name="Imagem 6"/>
          <p:cNvPicPr/>
          <p:nvPr/>
        </p:nvPicPr>
        <p:blipFill>
          <a:blip r:embed="rId3"/>
          <a:stretch/>
        </p:blipFill>
        <p:spPr>
          <a:xfrm>
            <a:off x="2627280" y="3835800"/>
            <a:ext cx="3490560" cy="271368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4"/>
          <p:cNvSpPr/>
          <p:nvPr/>
        </p:nvSpPr>
        <p:spPr>
          <a:xfrm>
            <a:off x="5828040" y="3981600"/>
            <a:ext cx="298440" cy="25239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246" name="Imagem 7"/>
          <p:cNvPicPr/>
          <p:nvPr/>
        </p:nvPicPr>
        <p:blipFill>
          <a:blip r:embed="rId4"/>
          <a:stretch/>
        </p:blipFill>
        <p:spPr>
          <a:xfrm>
            <a:off x="6651720" y="3791880"/>
            <a:ext cx="2746440" cy="2713680"/>
          </a:xfrm>
          <a:prstGeom prst="rect">
            <a:avLst/>
          </a:prstGeom>
          <a:ln w="0">
            <a:noFill/>
          </a:ln>
        </p:spPr>
      </p:pic>
      <p:sp>
        <p:nvSpPr>
          <p:cNvPr id="247" name="Seta: para a Direita 10"/>
          <p:cNvSpPr/>
          <p:nvPr/>
        </p:nvSpPr>
        <p:spPr>
          <a:xfrm>
            <a:off x="4123800" y="4463280"/>
            <a:ext cx="4067280" cy="148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  <a:round/>
          </a:ln>
          <a:effectLst>
            <a:outerShdw blurRad="50760" dist="5076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1" name="CaixaDeTexto 1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our pratice, we will implement an algorithm to segment characters in a license plate.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Besides, we will introduce the cv2.connectedComponent() that implements the component labeling method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Checkout it here: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Lecture 04 - Finding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Components.ipynb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52" name="Imagem 5"/>
          <p:cNvPicPr/>
          <p:nvPr/>
        </p:nvPicPr>
        <p:blipFill>
          <a:blip r:embed="rId4"/>
          <a:stretch/>
        </p:blipFill>
        <p:spPr>
          <a:xfrm>
            <a:off x="3236760" y="4493880"/>
            <a:ext cx="2855160" cy="631440"/>
          </a:xfrm>
          <a:prstGeom prst="rect">
            <a:avLst/>
          </a:prstGeom>
          <a:ln w="0">
            <a:noFill/>
          </a:ln>
        </p:spPr>
      </p:pic>
      <p:pic>
        <p:nvPicPr>
          <p:cNvPr id="253" name="Imagem 6"/>
          <p:cNvPicPr/>
          <p:nvPr/>
        </p:nvPicPr>
        <p:blipFill>
          <a:blip r:embed="rId5"/>
          <a:stretch/>
        </p:blipFill>
        <p:spPr>
          <a:xfrm>
            <a:off x="3173040" y="2122200"/>
            <a:ext cx="2918880" cy="59292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7"/>
          <p:cNvPicPr/>
          <p:nvPr/>
        </p:nvPicPr>
        <p:blipFill>
          <a:blip r:embed="rId6"/>
          <a:stretch/>
        </p:blipFill>
        <p:spPr>
          <a:xfrm>
            <a:off x="3236760" y="3304440"/>
            <a:ext cx="2767320" cy="532800"/>
          </a:xfrm>
          <a:prstGeom prst="rect">
            <a:avLst/>
          </a:prstGeom>
          <a:ln w="0">
            <a:noFill/>
          </a:ln>
        </p:spPr>
      </p:pic>
      <p:sp>
        <p:nvSpPr>
          <p:cNvPr id="255" name="Seta: para Baixo 11"/>
          <p:cNvSpPr/>
          <p:nvPr/>
        </p:nvSpPr>
        <p:spPr>
          <a:xfrm>
            <a:off x="4498920" y="388512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56" name="Seta: para Baixo 12"/>
          <p:cNvSpPr/>
          <p:nvPr/>
        </p:nvSpPr>
        <p:spPr>
          <a:xfrm>
            <a:off x="4502520" y="273456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648082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Discussion of Practice 03</a:t>
            </a:r>
            <a:endParaRPr lang="pt-BR" sz="18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Component Segmentation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Finding Connected Components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Filtering Components</a:t>
            </a:r>
            <a:endParaRPr lang="pt-BR" sz="18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License Plate Characters Segmentation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A04C7-0A2F-DB26-731C-480FD72B3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65" y="4046654"/>
            <a:ext cx="5789485" cy="27573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66D9ADC-E451-A09F-4874-9B0151E0F242}"/>
              </a:ext>
            </a:extLst>
          </p:cNvPr>
          <p:cNvSpPr/>
          <p:nvPr/>
        </p:nvSpPr>
        <p:spPr>
          <a:xfrm>
            <a:off x="2809996" y="6476842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8B512E-BECC-EDE2-4F35-B5A8B3130FDE}"/>
              </a:ext>
            </a:extLst>
          </p:cNvPr>
          <p:cNvSpPr/>
          <p:nvPr/>
        </p:nvSpPr>
        <p:spPr>
          <a:xfrm>
            <a:off x="2411929" y="6468519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C23B85-7B89-9F42-5251-C4AFDBF0C4F6}"/>
              </a:ext>
            </a:extLst>
          </p:cNvPr>
          <p:cNvSpPr/>
          <p:nvPr/>
        </p:nvSpPr>
        <p:spPr>
          <a:xfrm>
            <a:off x="3219786" y="6442010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aixaDeTexto 1"/>
          <p:cNvSpPr/>
          <p:nvPr/>
        </p:nvSpPr>
        <p:spPr>
          <a:xfrm>
            <a:off x="200160" y="1689840"/>
            <a:ext cx="951516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A.K.A Connected Component Extraction, Blob Extraction, …..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Its application comes from Graph Theory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Social Networks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Biology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Pattern Recognition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1" name="Picture 4" descr="3-Connected-Components-Graph"/>
          <p:cNvPicPr/>
          <p:nvPr/>
        </p:nvPicPr>
        <p:blipFill>
          <a:blip r:embed="rId3"/>
          <a:stretch/>
        </p:blipFill>
        <p:spPr>
          <a:xfrm>
            <a:off x="1506600" y="3780000"/>
            <a:ext cx="2611080" cy="226296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3"/>
          <p:cNvPicPr/>
          <p:nvPr/>
        </p:nvPicPr>
        <p:blipFill>
          <a:blip r:embed="rId4"/>
          <a:stretch/>
        </p:blipFill>
        <p:spPr>
          <a:xfrm>
            <a:off x="5930280" y="5444280"/>
            <a:ext cx="3374640" cy="82116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5"/>
          <p:cNvPicPr/>
          <p:nvPr/>
        </p:nvPicPr>
        <p:blipFill>
          <a:blip r:embed="rId5"/>
          <a:stretch/>
        </p:blipFill>
        <p:spPr>
          <a:xfrm>
            <a:off x="5796000" y="2768040"/>
            <a:ext cx="3792240" cy="84744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9"/>
          <p:cNvPicPr/>
          <p:nvPr/>
        </p:nvPicPr>
        <p:blipFill>
          <a:blip r:embed="rId6"/>
          <a:stretch/>
        </p:blipFill>
        <p:spPr>
          <a:xfrm>
            <a:off x="5724000" y="4093560"/>
            <a:ext cx="3832920" cy="812520"/>
          </a:xfrm>
          <a:prstGeom prst="rect">
            <a:avLst/>
          </a:prstGeom>
          <a:ln w="0">
            <a:noFill/>
          </a:ln>
        </p:spPr>
      </p:pic>
      <p:sp>
        <p:nvSpPr>
          <p:cNvPr id="105" name="Seta: para Baixo 20"/>
          <p:cNvSpPr/>
          <p:nvPr/>
        </p:nvSpPr>
        <p:spPr>
          <a:xfrm>
            <a:off x="7467480" y="36507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06" name="Seta: para Baixo 23"/>
          <p:cNvSpPr/>
          <p:nvPr/>
        </p:nvSpPr>
        <p:spPr>
          <a:xfrm>
            <a:off x="7503480" y="49899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Connected Component Labelling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Analyzes the non-zero pixel's neighborhood (foreground)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each connected pixel with a label (1,2,3,4….)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Kernels: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2684880" y="408924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6324480" y="407448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Four-Pixel-Connectivity"/>
          <p:cNvPicPr/>
          <p:nvPr/>
        </p:nvPicPr>
        <p:blipFill>
          <a:blip r:embed="rId5"/>
          <a:stretch/>
        </p:blipFill>
        <p:spPr>
          <a:xfrm>
            <a:off x="1672560" y="2622960"/>
            <a:ext cx="684720" cy="70380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8" descr="8-Pixel-Connectivity"/>
          <p:cNvPicPr/>
          <p:nvPr/>
        </p:nvPicPr>
        <p:blipFill>
          <a:blip r:embed="rId6"/>
          <a:stretch/>
        </p:blipFill>
        <p:spPr>
          <a:xfrm>
            <a:off x="3395160" y="26132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0"/>
          <p:cNvSpPr/>
          <p:nvPr/>
        </p:nvSpPr>
        <p:spPr>
          <a:xfrm>
            <a:off x="1262160" y="336168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4-Neighboors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aixaDeTexto 11"/>
          <p:cNvSpPr/>
          <p:nvPr/>
        </p:nvSpPr>
        <p:spPr>
          <a:xfrm>
            <a:off x="3003480" y="335880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8-Neighboors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Seta: para a Direita 2"/>
          <p:cNvSpPr/>
          <p:nvPr/>
        </p:nvSpPr>
        <p:spPr>
          <a:xfrm>
            <a:off x="5247720" y="5327280"/>
            <a:ext cx="7542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18" name="Picture 8" descr="8-Pixel-Connectivity"/>
          <p:cNvPicPr/>
          <p:nvPr/>
        </p:nvPicPr>
        <p:blipFill>
          <a:blip r:embed="rId6"/>
          <a:stretch/>
        </p:blipFill>
        <p:spPr>
          <a:xfrm>
            <a:off x="900000" y="50846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9" name="Seta: para a Direita 15"/>
          <p:cNvSpPr/>
          <p:nvPr/>
        </p:nvSpPr>
        <p:spPr>
          <a:xfrm flipV="1">
            <a:off x="1748880" y="5290920"/>
            <a:ext cx="722880" cy="24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4"/>
          <p:cNvPicPr/>
          <p:nvPr/>
        </p:nvPicPr>
        <p:blipFill>
          <a:blip r:embed="rId5"/>
          <a:stretch/>
        </p:blipFill>
        <p:spPr>
          <a:xfrm>
            <a:off x="6069960" y="3618720"/>
            <a:ext cx="413640" cy="42912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7"/>
          <p:cNvPicPr/>
          <p:nvPr/>
        </p:nvPicPr>
        <p:blipFill>
          <a:blip r:embed="rId6"/>
          <a:stretch/>
        </p:blipFill>
        <p:spPr>
          <a:xfrm>
            <a:off x="193932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7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8" name="CaixaDeTexto 12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7"/>
          <p:cNvPicPr/>
          <p:nvPr/>
        </p:nvPicPr>
        <p:blipFill>
          <a:blip r:embed="rId5"/>
          <a:stretch/>
        </p:blipFill>
        <p:spPr>
          <a:xfrm>
            <a:off x="233676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5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36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15"/>
          <p:cNvSpPr/>
          <p:nvPr/>
        </p:nvSpPr>
        <p:spPr>
          <a:xfrm>
            <a:off x="200160" y="1437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"/>
          <p:cNvPicPr/>
          <p:nvPr/>
        </p:nvPicPr>
        <p:blipFill>
          <a:blip r:embed="rId5"/>
          <a:stretch/>
        </p:blipFill>
        <p:spPr>
          <a:xfrm>
            <a:off x="3045960" y="34365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4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45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/>
          <p:cNvPicPr/>
          <p:nvPr/>
        </p:nvPicPr>
        <p:blipFill>
          <a:blip r:embed="rId7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3"/>
          <p:cNvSpPr/>
          <p:nvPr/>
        </p:nvSpPr>
        <p:spPr>
          <a:xfrm>
            <a:off x="200160" y="150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51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7"/>
          <p:cNvPicPr/>
          <p:nvPr/>
        </p:nvPicPr>
        <p:blipFill>
          <a:blip r:embed="rId5"/>
          <a:stretch/>
        </p:blipFill>
        <p:spPr>
          <a:xfrm>
            <a:off x="4569120" y="345960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5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55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/>
          <p:cNvPicPr/>
          <p:nvPr/>
        </p:nvPicPr>
        <p:blipFill>
          <a:blip r:embed="rId7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/>
          <p:cNvPicPr/>
          <p:nvPr/>
        </p:nvPicPr>
        <p:blipFill>
          <a:blip r:embed="rId8"/>
          <a:stretch/>
        </p:blipFill>
        <p:spPr>
          <a:xfrm>
            <a:off x="6104160" y="3634920"/>
            <a:ext cx="3012480" cy="301248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6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62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344916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63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3"/>
          <p:cNvSpPr/>
          <p:nvPr/>
        </p:nvSpPr>
        <p:spPr>
          <a:xfrm>
            <a:off x="200160" y="1581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1923</TotalTime>
  <Words>1269</Words>
  <Application>Microsoft Macintosh PowerPoint</Application>
  <PresentationFormat>Custom</PresentationFormat>
  <Paragraphs>285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127</cp:revision>
  <dcterms:created xsi:type="dcterms:W3CDTF">2021-04-28T18:38:02Z</dcterms:created>
  <dcterms:modified xsi:type="dcterms:W3CDTF">2025-08-13T17:23:45Z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