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DC376E1-5B5D-414B-8454-BD236716929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4600" cy="25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aixaDeTexto 1"/>
          <p:cNvSpPr/>
          <p:nvPr/>
        </p:nvSpPr>
        <p:spPr>
          <a:xfrm>
            <a:off x="200160" y="1689840"/>
            <a:ext cx="95144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72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sp>
        <p:nvSpPr>
          <p:cNvPr id="175" name="Retângulo 2"/>
          <p:cNvSpPr/>
          <p:nvPr/>
        </p:nvSpPr>
        <p:spPr>
          <a:xfrm>
            <a:off x="3891240" y="324036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76" name="Retângulo 12"/>
          <p:cNvSpPr/>
          <p:nvPr/>
        </p:nvSpPr>
        <p:spPr>
          <a:xfrm>
            <a:off x="7040880" y="32472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77" name="Retângulo 13"/>
          <p:cNvSpPr/>
          <p:nvPr/>
        </p:nvSpPr>
        <p:spPr>
          <a:xfrm>
            <a:off x="7848000" y="32472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78" name="Retângulo 14"/>
          <p:cNvSpPr/>
          <p:nvPr/>
        </p:nvSpPr>
        <p:spPr>
          <a:xfrm>
            <a:off x="8641800" y="32472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79" name="Retângulo 15"/>
          <p:cNvSpPr/>
          <p:nvPr/>
        </p:nvSpPr>
        <p:spPr>
          <a:xfrm>
            <a:off x="5594040" y="567648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0" name="Retângulo 16"/>
          <p:cNvSpPr/>
          <p:nvPr/>
        </p:nvSpPr>
        <p:spPr>
          <a:xfrm>
            <a:off x="4682520" y="32508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1" name="Retângulo 17"/>
          <p:cNvSpPr/>
          <p:nvPr/>
        </p:nvSpPr>
        <p:spPr>
          <a:xfrm>
            <a:off x="5466240" y="32508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2" name="Retângulo 18"/>
          <p:cNvSpPr/>
          <p:nvPr/>
        </p:nvSpPr>
        <p:spPr>
          <a:xfrm>
            <a:off x="5685480" y="617976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3" name="CaixaDeTexto 3"/>
          <p:cNvSpPr/>
          <p:nvPr/>
        </p:nvSpPr>
        <p:spPr>
          <a:xfrm>
            <a:off x="7323120" y="5525280"/>
            <a:ext cx="2080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Seta: para a Direita 4"/>
          <p:cNvSpPr/>
          <p:nvPr/>
        </p:nvSpPr>
        <p:spPr>
          <a:xfrm rot="10800000">
            <a:off x="6774120" y="5871600"/>
            <a:ext cx="107388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8" name="CaixaDeTexto 1"/>
          <p:cNvSpPr/>
          <p:nvPr/>
        </p:nvSpPr>
        <p:spPr>
          <a:xfrm>
            <a:off x="200160" y="1689840"/>
            <a:ext cx="951444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89" name="Imagem 19"/>
          <p:cNvPicPr/>
          <p:nvPr/>
        </p:nvPicPr>
        <p:blipFill>
          <a:blip r:embed="rId3"/>
          <a:stretch/>
        </p:blipFill>
        <p:spPr>
          <a:xfrm>
            <a:off x="1500120" y="3444480"/>
            <a:ext cx="7074000" cy="303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aixaDeTexto 1"/>
          <p:cNvSpPr/>
          <p:nvPr/>
        </p:nvSpPr>
        <p:spPr>
          <a:xfrm>
            <a:off x="200160" y="1689840"/>
            <a:ext cx="951444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4" name="Picture 2" descr="Projection Histogram of image using Python and Opencv | by Felipe Meganha |  Medium"/>
          <p:cNvPicPr/>
          <p:nvPr/>
        </p:nvPicPr>
        <p:blipFill>
          <a:blip r:embed="rId3"/>
          <a:stretch/>
        </p:blipFill>
        <p:spPr>
          <a:xfrm>
            <a:off x="512640" y="2760120"/>
            <a:ext cx="4443840" cy="132876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6" descr="computer vision - OpenCV Color Concentration Histogram - Stack Overflow"/>
          <p:cNvPicPr/>
          <p:nvPr/>
        </p:nvPicPr>
        <p:blipFill>
          <a:blip r:embed="rId4"/>
          <a:stretch/>
        </p:blipFill>
        <p:spPr>
          <a:xfrm>
            <a:off x="5485320" y="2487600"/>
            <a:ext cx="4080960" cy="2998800"/>
          </a:xfrm>
          <a:prstGeom prst="rect">
            <a:avLst/>
          </a:prstGeom>
          <a:ln w="0">
            <a:noFill/>
          </a:ln>
        </p:spPr>
      </p:pic>
      <p:sp>
        <p:nvSpPr>
          <p:cNvPr id="196" name="AutoShape 12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97" name="Imagem 12"/>
          <p:cNvPicPr/>
          <p:nvPr/>
        </p:nvPicPr>
        <p:blipFill>
          <a:blip r:embed="rId5"/>
          <a:stretch/>
        </p:blipFill>
        <p:spPr>
          <a:xfrm>
            <a:off x="789840" y="4894920"/>
            <a:ext cx="3942720" cy="121104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13"/>
          <p:cNvSpPr/>
          <p:nvPr/>
        </p:nvSpPr>
        <p:spPr>
          <a:xfrm>
            <a:off x="1026000" y="47142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2" name="CaixaDeTexto 1"/>
          <p:cNvSpPr/>
          <p:nvPr/>
        </p:nvSpPr>
        <p:spPr>
          <a:xfrm>
            <a:off x="200160" y="1689840"/>
            <a:ext cx="951444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3" name="AutoShape 12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04" name="CaixaDeTexto 13"/>
          <p:cNvSpPr/>
          <p:nvPr/>
        </p:nvSpPr>
        <p:spPr>
          <a:xfrm>
            <a:off x="1026000" y="47142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205" name="Picture 6"/>
          <p:cNvPicPr/>
          <p:nvPr/>
        </p:nvPicPr>
        <p:blipFill>
          <a:blip r:embed="rId3"/>
          <a:stretch/>
        </p:blipFill>
        <p:spPr>
          <a:xfrm>
            <a:off x="592920" y="3590280"/>
            <a:ext cx="4447080" cy="31136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/>
          <p:cNvPicPr/>
          <p:nvPr/>
        </p:nvPicPr>
        <p:blipFill>
          <a:blip r:embed="rId4"/>
          <a:stretch/>
        </p:blipFill>
        <p:spPr>
          <a:xfrm>
            <a:off x="5267520" y="3627360"/>
            <a:ext cx="4447080" cy="308916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6"/>
          <p:cNvPicPr/>
          <p:nvPr/>
        </p:nvPicPr>
        <p:blipFill>
          <a:blip r:embed="rId5"/>
          <a:stretch/>
        </p:blipFill>
        <p:spPr>
          <a:xfrm>
            <a:off x="3901320" y="808200"/>
            <a:ext cx="4184640" cy="286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Code!!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1" name="CaixaDeTexto 1"/>
          <p:cNvSpPr/>
          <p:nvPr/>
        </p:nvSpPr>
        <p:spPr>
          <a:xfrm>
            <a:off x="200160" y="1689840"/>
            <a:ext cx="95144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Link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2" name="AutoShape 12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13" name="CaixaDeTexto 13"/>
          <p:cNvSpPr/>
          <p:nvPr/>
        </p:nvSpPr>
        <p:spPr>
          <a:xfrm>
            <a:off x="1026000" y="47142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68352-6843-E2AE-C1F4-1A1167230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115" y="3959937"/>
            <a:ext cx="5789485" cy="27573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B3FFA11-DF60-6834-9127-B32338BA26E3}"/>
              </a:ext>
            </a:extLst>
          </p:cNvPr>
          <p:cNvSpPr/>
          <p:nvPr/>
        </p:nvSpPr>
        <p:spPr>
          <a:xfrm>
            <a:off x="4418646" y="6390125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BE6B74-20A6-3F60-0B9D-DE4FF3B8DC6D}"/>
              </a:ext>
            </a:extLst>
          </p:cNvPr>
          <p:cNvSpPr/>
          <p:nvPr/>
        </p:nvSpPr>
        <p:spPr>
          <a:xfrm>
            <a:off x="4020579" y="6381802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D85047-F885-D0B9-20BE-DC2ADCBE44DC}"/>
              </a:ext>
            </a:extLst>
          </p:cNvPr>
          <p:cNvSpPr/>
          <p:nvPr/>
        </p:nvSpPr>
        <p:spPr>
          <a:xfrm>
            <a:off x="4828436" y="6355293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2" name="CustomShape 4"/>
          <p:cNvSpPr/>
          <p:nvPr/>
        </p:nvSpPr>
        <p:spPr>
          <a:xfrm>
            <a:off x="360000" y="1648651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Discussion of PJBL #01</a:t>
            </a:r>
            <a:endParaRPr lang="en-US" sz="20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Feature Extraction</a:t>
            </a:r>
            <a:endParaRPr lang="en-US" sz="20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lang="en-US" sz="20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lang="en-US" sz="20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lang="en-US" sz="20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lang="en-US" sz="20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Vertical and Horizontal Projections	</a:t>
            </a:r>
            <a:endParaRPr lang="en-US" sz="20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F06406-830C-F135-BD5E-AB845269E1E8}"/>
              </a:ext>
            </a:extLst>
          </p:cNvPr>
          <p:cNvSpPr/>
          <p:nvPr/>
        </p:nvSpPr>
        <p:spPr>
          <a:xfrm>
            <a:off x="5252518" y="6355293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1" name="Picture 2" descr="Pattern recognition: Overview and applications"/>
          <p:cNvPicPr/>
          <p:nvPr/>
        </p:nvPicPr>
        <p:blipFill>
          <a:blip r:embed="rId3"/>
          <a:stretch/>
        </p:blipFill>
        <p:spPr>
          <a:xfrm>
            <a:off x="546480" y="2473560"/>
            <a:ext cx="8981640" cy="2432880"/>
          </a:xfrm>
          <a:prstGeom prst="rect">
            <a:avLst/>
          </a:prstGeom>
          <a:ln w="0">
            <a:noFill/>
          </a:ln>
        </p:spPr>
      </p:pic>
      <p:sp>
        <p:nvSpPr>
          <p:cNvPr id="102" name="Retângulo 2"/>
          <p:cNvSpPr/>
          <p:nvPr/>
        </p:nvSpPr>
        <p:spPr>
          <a:xfrm>
            <a:off x="546480" y="3098880"/>
            <a:ext cx="4318560" cy="140040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444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07" name="Picture 6"/>
          <p:cNvPicPr/>
          <p:nvPr/>
        </p:nvPicPr>
        <p:blipFill>
          <a:blip r:embed="rId3"/>
          <a:stretch/>
        </p:blipFill>
        <p:spPr>
          <a:xfrm>
            <a:off x="1738800" y="3416400"/>
            <a:ext cx="6597360" cy="94896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"/>
          <p:cNvPicPr/>
          <p:nvPr/>
        </p:nvPicPr>
        <p:blipFill>
          <a:blip r:embed="rId4"/>
          <a:stretch/>
        </p:blipFill>
        <p:spPr>
          <a:xfrm>
            <a:off x="464040" y="4828320"/>
            <a:ext cx="3987360" cy="158724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8"/>
          <p:cNvPicPr/>
          <p:nvPr/>
        </p:nvPicPr>
        <p:blipFill>
          <a:blip r:embed="rId5"/>
          <a:stretch/>
        </p:blipFill>
        <p:spPr>
          <a:xfrm>
            <a:off x="5410800" y="5667120"/>
            <a:ext cx="3117960" cy="92844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2"/>
          <p:cNvPicPr/>
          <p:nvPr/>
        </p:nvPicPr>
        <p:blipFill>
          <a:blip r:embed="rId6"/>
          <a:stretch/>
        </p:blipFill>
        <p:spPr>
          <a:xfrm>
            <a:off x="4836600" y="4413240"/>
            <a:ext cx="4611600" cy="102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4" name="CaixaDeTexto 1"/>
          <p:cNvSpPr/>
          <p:nvPr/>
        </p:nvSpPr>
        <p:spPr>
          <a:xfrm>
            <a:off x="200160" y="1689840"/>
            <a:ext cx="95144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Let's represent our image by its size, so an image I that belongs to class X is represented by:</a:t>
            </a:r>
            <a:endParaRPr lang="en-US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3"/>
          <a:stretch/>
        </p:blipFill>
        <p:spPr>
          <a:xfrm>
            <a:off x="579240" y="289224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4"/>
          <p:cNvPicPr/>
          <p:nvPr/>
        </p:nvPicPr>
        <p:blipFill>
          <a:blip r:embed="rId4"/>
          <a:stretch/>
        </p:blipFill>
        <p:spPr>
          <a:xfrm>
            <a:off x="635400" y="5467680"/>
            <a:ext cx="8644320" cy="271080"/>
          </a:xfrm>
          <a:prstGeom prst="rect">
            <a:avLst/>
          </a:prstGeom>
          <a:ln w="0">
            <a:noFill/>
          </a:ln>
        </p:spPr>
      </p:pic>
      <p:sp>
        <p:nvSpPr>
          <p:cNvPr id="117" name="Seta: para Baixo 3"/>
          <p:cNvSpPr/>
          <p:nvPr/>
        </p:nvSpPr>
        <p:spPr>
          <a:xfrm>
            <a:off x="89712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18" name="Seta: para Baixo 12"/>
          <p:cNvSpPr/>
          <p:nvPr/>
        </p:nvSpPr>
        <p:spPr>
          <a:xfrm>
            <a:off x="169992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19" name="Seta: para Baixo 13"/>
          <p:cNvSpPr/>
          <p:nvPr/>
        </p:nvSpPr>
        <p:spPr>
          <a:xfrm>
            <a:off x="25023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0" name="Seta: para Baixo 14"/>
          <p:cNvSpPr/>
          <p:nvPr/>
        </p:nvSpPr>
        <p:spPr>
          <a:xfrm>
            <a:off x="33051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1" name="Seta: para Baixo 15"/>
          <p:cNvSpPr/>
          <p:nvPr/>
        </p:nvSpPr>
        <p:spPr>
          <a:xfrm>
            <a:off x="40395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2" name="Seta: para Baixo 16"/>
          <p:cNvSpPr/>
          <p:nvPr/>
        </p:nvSpPr>
        <p:spPr>
          <a:xfrm>
            <a:off x="48423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3" name="Seta: para Baixo 17"/>
          <p:cNvSpPr/>
          <p:nvPr/>
        </p:nvSpPr>
        <p:spPr>
          <a:xfrm>
            <a:off x="564480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4" name="Seta: para Baixo 18"/>
          <p:cNvSpPr/>
          <p:nvPr/>
        </p:nvSpPr>
        <p:spPr>
          <a:xfrm>
            <a:off x="644760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5" name="Seta: para Baixo 19"/>
          <p:cNvSpPr/>
          <p:nvPr/>
        </p:nvSpPr>
        <p:spPr>
          <a:xfrm>
            <a:off x="7151040" y="447192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6" name="Seta: para Baixo 20"/>
          <p:cNvSpPr/>
          <p:nvPr/>
        </p:nvSpPr>
        <p:spPr>
          <a:xfrm>
            <a:off x="7953840" y="447192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7" name="Seta: para Baixo 21"/>
          <p:cNvSpPr/>
          <p:nvPr/>
        </p:nvSpPr>
        <p:spPr>
          <a:xfrm>
            <a:off x="8756280" y="447192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1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2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0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6"/>
          <p:cNvPicPr/>
          <p:nvPr/>
        </p:nvPicPr>
        <p:blipFill>
          <a:blip r:embed="rId7"/>
          <a:stretch/>
        </p:blipFill>
        <p:spPr>
          <a:xfrm>
            <a:off x="5932080" y="5432040"/>
            <a:ext cx="693720" cy="27432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2"/>
          <p:cNvPicPr/>
          <p:nvPr/>
        </p:nvPicPr>
        <p:blipFill>
          <a:blip r:embed="rId8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1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155"/>
          <p:cNvPicPr/>
          <p:nvPr/>
        </p:nvPicPr>
        <p:blipFill>
          <a:blip r:embed="rId8"/>
          <a:stretch/>
        </p:blipFill>
        <p:spPr>
          <a:xfrm>
            <a:off x="5934600" y="5286960"/>
            <a:ext cx="694800" cy="42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0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1" name="Picture 6"/>
          <p:cNvPicPr/>
          <p:nvPr/>
        </p:nvPicPr>
        <p:blipFill>
          <a:blip r:embed="rId3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2"/>
          <p:cNvPicPr/>
          <p:nvPr/>
        </p:nvPicPr>
        <p:blipFill>
          <a:blip r:embed="rId4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11"/>
          <p:cNvPicPr/>
          <p:nvPr/>
        </p:nvPicPr>
        <p:blipFill>
          <a:blip r:embed="rId5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3"/>
          <p:cNvPicPr/>
          <p:nvPr/>
        </p:nvPicPr>
        <p:blipFill>
          <a:blip r:embed="rId6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12"/>
          <p:cNvPicPr/>
          <p:nvPr/>
        </p:nvPicPr>
        <p:blipFill>
          <a:blip r:embed="rId7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5"/>
          <p:cNvPicPr/>
          <p:nvPr/>
        </p:nvPicPr>
        <p:blipFill>
          <a:blip r:embed="rId8"/>
          <a:stretch/>
        </p:blipFill>
        <p:spPr>
          <a:xfrm>
            <a:off x="5933160" y="5075640"/>
            <a:ext cx="684000" cy="198360"/>
          </a:xfrm>
          <a:prstGeom prst="rect">
            <a:avLst/>
          </a:prstGeom>
          <a:ln w="0">
            <a:noFill/>
          </a:ln>
        </p:spPr>
      </p:pic>
      <p:pic>
        <p:nvPicPr>
          <p:cNvPr id="167" name="Picture 166"/>
          <p:cNvPicPr/>
          <p:nvPr/>
        </p:nvPicPr>
        <p:blipFill>
          <a:blip r:embed="rId9"/>
          <a:stretch/>
        </p:blipFill>
        <p:spPr>
          <a:xfrm>
            <a:off x="5943600" y="5250960"/>
            <a:ext cx="694800" cy="428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384</Words>
  <Application>Microsoft Macintosh PowerPoint</Application>
  <PresentationFormat>Custom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135</cp:revision>
  <dcterms:created xsi:type="dcterms:W3CDTF">2021-04-28T18:38:02Z</dcterms:created>
  <dcterms:modified xsi:type="dcterms:W3CDTF">2025-08-13T17:31:21Z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