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9.jpeg" ContentType="image/jpeg"/>
  <Override PartName="/ppt/media/image18.png" ContentType="image/png"/>
  <Override PartName="/ppt/media/image42.jpeg" ContentType="image/jpeg"/>
  <Override PartName="/ppt/media/image53.png" ContentType="image/png"/>
  <Override PartName="/ppt/media/image50.gif" ContentType="image/gif"/>
  <Override PartName="/ppt/media/image56.jpeg" ContentType="image/jpeg"/>
  <Override PartName="/ppt/media/image62.png" ContentType="image/png"/>
  <Override PartName="/ppt/media/image51.jpeg" ContentType="image/jpeg"/>
  <Override PartName="/ppt/media/image28.jpeg" ContentType="image/jpeg"/>
  <Override PartName="/ppt/media/image11.jpeg" ContentType="image/jpeg"/>
  <Override PartName="/ppt/media/image6.jpeg" ContentType="image/jpeg"/>
  <Override PartName="/ppt/media/image60.png" ContentType="image/png"/>
  <Override PartName="/ppt/media/image33.jpeg" ContentType="image/jpeg"/>
  <Override PartName="/ppt/media/image27.png" ContentType="image/png"/>
  <Override PartName="/ppt/media/image15.jpeg" ContentType="image/jpeg"/>
  <Override PartName="/ppt/media/image64.png" ContentType="image/png"/>
  <Override PartName="/ppt/media/image9.gif" ContentType="image/gif"/>
  <Override PartName="/ppt/media/image16.jpeg" ContentType="image/jpeg"/>
  <Override PartName="/ppt/media/image32.gif" ContentType="image/gif"/>
  <Override PartName="/ppt/media/image19.jpeg" ContentType="image/jpeg"/>
  <Override PartName="/ppt/media/image12.jpeg" ContentType="image/jpeg"/>
  <Override PartName="/ppt/media/image29.jpeg" ContentType="image/jpeg"/>
  <Override PartName="/ppt/media/image65.png" ContentType="image/png"/>
  <Override PartName="/ppt/media/image20.jpeg" ContentType="image/jpeg"/>
  <Override PartName="/ppt/media/image61.png" ContentType="image/png"/>
  <Override PartName="/ppt/media/image3.png" ContentType="image/png"/>
  <Override PartName="/ppt/media/image26.png" ContentType="image/png"/>
  <Override PartName="/ppt/media/image63.png" ContentType="image/png"/>
  <Override PartName="/ppt/media/image25.jpeg" ContentType="image/jpeg"/>
  <Override PartName="/ppt/media/image2.png" ContentType="image/png"/>
  <Override PartName="/ppt/media/image14.png" ContentType="image/png"/>
  <Override PartName="/ppt/media/image49.png" ContentType="image/png"/>
  <Override PartName="/ppt/media/image23.jpeg" ContentType="image/jpeg"/>
  <Override PartName="/ppt/media/image24.jpeg" ContentType="image/jpeg"/>
  <Override PartName="/ppt/media/image22.png" ContentType="image/png"/>
  <Override PartName="/ppt/media/image21.png" ContentType="image/png"/>
  <Override PartName="/ppt/media/image4.png" ContentType="image/png"/>
  <Override PartName="/ppt/media/image7.jpeg" ContentType="image/jpeg"/>
  <Override PartName="/ppt/media/image35.gif" ContentType="image/gif"/>
  <Override PartName="/ppt/media/image8.gif" ContentType="image/gif"/>
  <Override PartName="/ppt/media/image38.gif" ContentType="image/gif"/>
  <Override PartName="/ppt/media/image1.png" ContentType="image/png"/>
  <Override PartName="/ppt/media/image13.png" ContentType="image/png"/>
  <Override PartName="/ppt/media/image10.gif" ContentType="image/gif"/>
  <Override PartName="/ppt/media/image54.jpeg" ContentType="image/jpeg"/>
  <Override PartName="/ppt/media/image30.gif" ContentType="image/gif"/>
  <Override PartName="/ppt/media/image31.jpeg" ContentType="image/jpeg"/>
  <Override PartName="/ppt/media/image34.jpeg" ContentType="image/jpeg"/>
  <Override PartName="/ppt/media/image36.jpeg" ContentType="image/jpeg"/>
  <Override PartName="/ppt/media/image57.png" ContentType="image/png"/>
  <Override PartName="/ppt/media/image37.jpeg" ContentType="image/jpeg"/>
  <Override PartName="/ppt/media/image17.png" ContentType="image/png"/>
  <Override PartName="/ppt/media/image5.png" ContentType="image/png"/>
  <Override PartName="/ppt/media/image39.jpeg" ContentType="image/jpeg"/>
  <Override PartName="/ppt/media/image40.png" ContentType="image/png"/>
  <Override PartName="/ppt/media/image43.png" ContentType="image/png"/>
  <Override PartName="/ppt/media/image41.gif" ContentType="image/gif"/>
  <Override PartName="/ppt/media/image44.png" ContentType="image/png"/>
  <Override PartName="/ppt/media/image47.png" ContentType="image/png"/>
  <Override PartName="/ppt/media/image45.gif" ContentType="image/gif"/>
  <Override PartName="/ppt/media/image48.png" ContentType="image/png"/>
  <Override PartName="/ppt/media/image46.jpeg" ContentType="image/jpeg"/>
  <Override PartName="/ppt/media/image58.png" ContentType="image/png"/>
  <Override PartName="/ppt/media/image55.gif" ContentType="image/gif"/>
  <Override PartName="/ppt/media/image5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C67DA23-0E34-45D3-8459-61991C8D49AA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040" cy="12560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040" cy="125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040" cy="53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040" cy="536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gif"/><Relationship Id="rId2" Type="http://schemas.openxmlformats.org/officeDocument/2006/relationships/image" Target="../media/image33.jpe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gif"/><Relationship Id="rId2" Type="http://schemas.openxmlformats.org/officeDocument/2006/relationships/image" Target="../media/image36.jpeg"/><Relationship Id="rId3" Type="http://schemas.openxmlformats.org/officeDocument/2006/relationships/image" Target="../media/image3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gif"/><Relationship Id="rId2" Type="http://schemas.openxmlformats.org/officeDocument/2006/relationships/image" Target="../media/image39.jpe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gif"/><Relationship Id="rId2" Type="http://schemas.openxmlformats.org/officeDocument/2006/relationships/image" Target="../media/image42.jpe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gif"/><Relationship Id="rId2" Type="http://schemas.openxmlformats.org/officeDocument/2006/relationships/image" Target="../media/image46.jpe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0.gif"/><Relationship Id="rId2" Type="http://schemas.openxmlformats.org/officeDocument/2006/relationships/image" Target="../media/image51.jpe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5.gif"/><Relationship Id="rId2" Type="http://schemas.openxmlformats.org/officeDocument/2006/relationships/image" Target="../media/image56.jpe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jpeg"/><Relationship Id="rId6" Type="http://schemas.openxmlformats.org/officeDocument/2006/relationships/image" Target="../media/image60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8c153c5b177d3004b5c2aac82d373d4bcec50289/ComputerVision/Lecture%2004%20-%20Finding%20Components/Lecture_04_Component_Segmentation.ipynb" TargetMode="External"/><Relationship Id="rId2" Type="http://schemas.openxmlformats.org/officeDocument/2006/relationships/hyperlink" Target="https://github.com/andrehochuli/teaching/blob/8c153c5b177d3004b5c2aac82d373d4bcec50289/ComputerVision/Lecture%2004%20-%20Finding%20Components/Lecture_04_Component_Segmentation.ipynb" TargetMode="Externa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gif"/><Relationship Id="rId4" Type="http://schemas.openxmlformats.org/officeDocument/2006/relationships/image" Target="../media/image9.gif"/><Relationship Id="rId5" Type="http://schemas.openxmlformats.org/officeDocument/2006/relationships/image" Target="../media/image10.gif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jpe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gif"/><Relationship Id="rId2" Type="http://schemas.openxmlformats.org/officeDocument/2006/relationships/image" Target="../media/image3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04 - Component Segmentation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040" cy="25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8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3921840"/>
            <a:ext cx="669960" cy="66096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69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840" cy="313884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2" descr=""/>
          <p:cNvPicPr/>
          <p:nvPr/>
        </p:nvPicPr>
        <p:blipFill>
          <a:blip r:embed="rId3"/>
          <a:stretch/>
        </p:blipFill>
        <p:spPr>
          <a:xfrm>
            <a:off x="3349080" y="3577680"/>
            <a:ext cx="3138840" cy="3138840"/>
          </a:xfrm>
          <a:prstGeom prst="rect">
            <a:avLst/>
          </a:prstGeom>
          <a:ln w="0">
            <a:noFill/>
          </a:ln>
        </p:spPr>
      </p:pic>
      <p:sp>
        <p:nvSpPr>
          <p:cNvPr id="171" name="CaixaDeTexto 13"/>
          <p:cNvSpPr/>
          <p:nvPr/>
        </p:nvSpPr>
        <p:spPr>
          <a:xfrm>
            <a:off x="200160" y="1689840"/>
            <a:ext cx="951588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5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4199400"/>
            <a:ext cx="669960" cy="66096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76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840" cy="313884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2" descr=""/>
          <p:cNvPicPr/>
          <p:nvPr/>
        </p:nvPicPr>
        <p:blipFill>
          <a:blip r:embed="rId3"/>
          <a:stretch/>
        </p:blipFill>
        <p:spPr>
          <a:xfrm>
            <a:off x="3380040" y="3577680"/>
            <a:ext cx="4690080" cy="3126600"/>
          </a:xfrm>
          <a:prstGeom prst="rect">
            <a:avLst/>
          </a:prstGeom>
          <a:ln w="0">
            <a:noFill/>
          </a:ln>
        </p:spPr>
      </p:pic>
      <p:sp>
        <p:nvSpPr>
          <p:cNvPr id="178" name="Retângulo 2"/>
          <p:cNvSpPr/>
          <p:nvPr/>
        </p:nvSpPr>
        <p:spPr>
          <a:xfrm>
            <a:off x="6811560" y="3565440"/>
            <a:ext cx="2424960" cy="31266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4f81bd">
                <a:shade val="50000"/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aixaDeTexto 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Seta: para a Esquerda 10"/>
          <p:cNvSpPr/>
          <p:nvPr/>
        </p:nvSpPr>
        <p:spPr>
          <a:xfrm>
            <a:off x="7691040" y="4030920"/>
            <a:ext cx="820440" cy="335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Seta: para Baixo 4"/>
          <p:cNvSpPr/>
          <p:nvPr/>
        </p:nvSpPr>
        <p:spPr>
          <a:xfrm>
            <a:off x="7971120" y="2885760"/>
            <a:ext cx="260280" cy="369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aixaDeTexto 5"/>
          <p:cNvSpPr/>
          <p:nvPr/>
        </p:nvSpPr>
        <p:spPr>
          <a:xfrm>
            <a:off x="7176960" y="2358360"/>
            <a:ext cx="1848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Adjacent labels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aixaDeTexto 15"/>
          <p:cNvSpPr/>
          <p:nvPr/>
        </p:nvSpPr>
        <p:spPr>
          <a:xfrm>
            <a:off x="200160" y="1689840"/>
            <a:ext cx="951588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7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4601520"/>
            <a:ext cx="669960" cy="66096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88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840" cy="3138840"/>
          </a:xfrm>
          <a:prstGeom prst="rect">
            <a:avLst/>
          </a:prstGeom>
          <a:ln w="0">
            <a:noFill/>
          </a:ln>
        </p:spPr>
      </p:pic>
      <p:pic>
        <p:nvPicPr>
          <p:cNvPr id="189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7080" cy="3123360"/>
          </a:xfrm>
          <a:prstGeom prst="rect">
            <a:avLst/>
          </a:prstGeom>
          <a:ln w="0">
            <a:noFill/>
          </a:ln>
        </p:spPr>
      </p:pic>
      <p:sp>
        <p:nvSpPr>
          <p:cNvPr id="190" name="Retângulo 10"/>
          <p:cNvSpPr/>
          <p:nvPr/>
        </p:nvSpPr>
        <p:spPr>
          <a:xfrm>
            <a:off x="6811560" y="3565440"/>
            <a:ext cx="2424960" cy="31266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4f81bd">
                <a:shade val="50000"/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aixaDeTexto 1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aixaDeTexto 15"/>
          <p:cNvSpPr/>
          <p:nvPr/>
        </p:nvSpPr>
        <p:spPr>
          <a:xfrm>
            <a:off x="200160" y="1689840"/>
            <a:ext cx="951588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#4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6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4998240"/>
            <a:ext cx="669960" cy="66096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97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840" cy="3138840"/>
          </a:xfrm>
          <a:prstGeom prst="rect">
            <a:avLst/>
          </a:prstGeom>
          <a:ln w="0">
            <a:noFill/>
          </a:ln>
        </p:spPr>
      </p:pic>
      <p:pic>
        <p:nvPicPr>
          <p:cNvPr id="198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7080" cy="312336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7080" cy="3169080"/>
          </a:xfrm>
          <a:prstGeom prst="rect">
            <a:avLst/>
          </a:prstGeom>
          <a:ln w="0">
            <a:noFill/>
          </a:ln>
        </p:spPr>
      </p:pic>
      <p:sp>
        <p:nvSpPr>
          <p:cNvPr id="200" name="Retângulo 13"/>
          <p:cNvSpPr/>
          <p:nvPr/>
        </p:nvSpPr>
        <p:spPr>
          <a:xfrm>
            <a:off x="6811560" y="3565440"/>
            <a:ext cx="2424960" cy="31266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4f81bd">
                <a:shade val="50000"/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aixaDeTexto 14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CaixaDeTexto 16"/>
          <p:cNvSpPr/>
          <p:nvPr/>
        </p:nvSpPr>
        <p:spPr>
          <a:xfrm>
            <a:off x="200160" y="1689840"/>
            <a:ext cx="951588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6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5430240"/>
            <a:ext cx="669960" cy="66096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207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840" cy="3138840"/>
          </a:xfrm>
          <a:prstGeom prst="rect">
            <a:avLst/>
          </a:prstGeom>
          <a:ln w="0">
            <a:noFill/>
          </a:ln>
        </p:spPr>
      </p:pic>
      <p:pic>
        <p:nvPicPr>
          <p:cNvPr id="208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7080" cy="3123360"/>
          </a:xfrm>
          <a:prstGeom prst="rect">
            <a:avLst/>
          </a:prstGeom>
          <a:ln w="0">
            <a:noFill/>
          </a:ln>
        </p:spPr>
      </p:pic>
      <p:pic>
        <p:nvPicPr>
          <p:cNvPr id="209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7080" cy="3169080"/>
          </a:xfrm>
          <a:prstGeom prst="rect">
            <a:avLst/>
          </a:prstGeom>
          <a:ln w="0">
            <a:noFill/>
          </a:ln>
        </p:spPr>
      </p:pic>
      <p:pic>
        <p:nvPicPr>
          <p:cNvPr id="210" name="Imagem 5" descr=""/>
          <p:cNvPicPr/>
          <p:nvPr/>
        </p:nvPicPr>
        <p:blipFill>
          <a:blip r:embed="rId5"/>
          <a:stretch/>
        </p:blipFill>
        <p:spPr>
          <a:xfrm>
            <a:off x="3349080" y="3593160"/>
            <a:ext cx="3179880" cy="3169080"/>
          </a:xfrm>
          <a:prstGeom prst="rect">
            <a:avLst/>
          </a:prstGeom>
          <a:ln w="0">
            <a:noFill/>
          </a:ln>
        </p:spPr>
      </p:pic>
      <p:sp>
        <p:nvSpPr>
          <p:cNvPr id="211" name="Retângulo 11"/>
          <p:cNvSpPr/>
          <p:nvPr/>
        </p:nvSpPr>
        <p:spPr>
          <a:xfrm>
            <a:off x="6811560" y="3565440"/>
            <a:ext cx="2424960" cy="31266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4f81bd">
                <a:shade val="50000"/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aixaDeTexto 1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CaixaDeTexto 16"/>
          <p:cNvSpPr/>
          <p:nvPr/>
        </p:nvSpPr>
        <p:spPr>
          <a:xfrm>
            <a:off x="200160" y="1689840"/>
            <a:ext cx="95158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7" name="Picture 8" descr="8-Pixel-Connectivity"/>
          <p:cNvPicPr/>
          <p:nvPr/>
        </p:nvPicPr>
        <p:blipFill>
          <a:blip r:embed="rId1"/>
          <a:stretch/>
        </p:blipFill>
        <p:spPr>
          <a:xfrm>
            <a:off x="2671920" y="5869800"/>
            <a:ext cx="669960" cy="66096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218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840" cy="3138840"/>
          </a:xfrm>
          <a:prstGeom prst="rect">
            <a:avLst/>
          </a:prstGeom>
          <a:ln w="0">
            <a:noFill/>
          </a:ln>
        </p:spPr>
      </p:pic>
      <p:pic>
        <p:nvPicPr>
          <p:cNvPr id="219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7080" cy="3123360"/>
          </a:xfrm>
          <a:prstGeom prst="rect">
            <a:avLst/>
          </a:prstGeom>
          <a:ln w="0">
            <a:noFill/>
          </a:ln>
        </p:spPr>
      </p:pic>
      <p:pic>
        <p:nvPicPr>
          <p:cNvPr id="220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7080" cy="316908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2" descr=""/>
          <p:cNvPicPr/>
          <p:nvPr/>
        </p:nvPicPr>
        <p:blipFill>
          <a:blip r:embed="rId5"/>
          <a:stretch/>
        </p:blipFill>
        <p:spPr>
          <a:xfrm>
            <a:off x="3342240" y="3593160"/>
            <a:ext cx="4807440" cy="3205080"/>
          </a:xfrm>
          <a:prstGeom prst="rect">
            <a:avLst/>
          </a:prstGeom>
          <a:ln w="0">
            <a:noFill/>
          </a:ln>
        </p:spPr>
      </p:pic>
      <p:sp>
        <p:nvSpPr>
          <p:cNvPr id="222" name="Seta: para a Esquerda 2"/>
          <p:cNvSpPr/>
          <p:nvPr/>
        </p:nvSpPr>
        <p:spPr>
          <a:xfrm>
            <a:off x="7739640" y="5198400"/>
            <a:ext cx="820440" cy="335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Retângulo 15"/>
          <p:cNvSpPr/>
          <p:nvPr/>
        </p:nvSpPr>
        <p:spPr>
          <a:xfrm>
            <a:off x="6811560" y="3565440"/>
            <a:ext cx="2424960" cy="31266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4f81bd">
                <a:shade val="50000"/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aixaDeTexto 16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5" name="CaixaDeTexto 17"/>
          <p:cNvSpPr/>
          <p:nvPr/>
        </p:nvSpPr>
        <p:spPr>
          <a:xfrm>
            <a:off x="200160" y="1689840"/>
            <a:ext cx="951588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9" name="Picture 8" descr="8-Pixel-Connectivity"/>
          <p:cNvPicPr/>
          <p:nvPr/>
        </p:nvPicPr>
        <p:blipFill>
          <a:blip r:embed="rId1"/>
          <a:stretch/>
        </p:blipFill>
        <p:spPr>
          <a:xfrm>
            <a:off x="2690640" y="6193440"/>
            <a:ext cx="669960" cy="66096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230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840" cy="3138840"/>
          </a:xfrm>
          <a:prstGeom prst="rect">
            <a:avLst/>
          </a:prstGeom>
          <a:ln w="0">
            <a:noFill/>
          </a:ln>
        </p:spPr>
      </p:pic>
      <p:pic>
        <p:nvPicPr>
          <p:cNvPr id="231" name="Imagem 3" descr=""/>
          <p:cNvPicPr/>
          <p:nvPr/>
        </p:nvPicPr>
        <p:blipFill>
          <a:blip r:embed="rId3"/>
          <a:stretch/>
        </p:blipFill>
        <p:spPr>
          <a:xfrm>
            <a:off x="3349080" y="3593160"/>
            <a:ext cx="4087080" cy="3123360"/>
          </a:xfrm>
          <a:prstGeom prst="rect">
            <a:avLst/>
          </a:prstGeom>
          <a:ln w="0">
            <a:noFill/>
          </a:ln>
        </p:spPr>
      </p:pic>
      <p:pic>
        <p:nvPicPr>
          <p:cNvPr id="232" name="Imagem 4" descr=""/>
          <p:cNvPicPr/>
          <p:nvPr/>
        </p:nvPicPr>
        <p:blipFill>
          <a:blip r:embed="rId4"/>
          <a:stretch/>
        </p:blipFill>
        <p:spPr>
          <a:xfrm>
            <a:off x="3349080" y="3596400"/>
            <a:ext cx="4087080" cy="316908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2" descr=""/>
          <p:cNvPicPr/>
          <p:nvPr/>
        </p:nvPicPr>
        <p:blipFill>
          <a:blip r:embed="rId5"/>
          <a:stretch/>
        </p:blipFill>
        <p:spPr>
          <a:xfrm>
            <a:off x="3342240" y="3593160"/>
            <a:ext cx="4807440" cy="3205080"/>
          </a:xfrm>
          <a:prstGeom prst="rect">
            <a:avLst/>
          </a:prstGeom>
          <a:ln w="0">
            <a:noFill/>
          </a:ln>
        </p:spPr>
      </p:pic>
      <p:sp>
        <p:nvSpPr>
          <p:cNvPr id="234" name="Seta: para a Esquerda 2"/>
          <p:cNvSpPr/>
          <p:nvPr/>
        </p:nvSpPr>
        <p:spPr>
          <a:xfrm>
            <a:off x="7581240" y="6025320"/>
            <a:ext cx="820440" cy="33588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aixaDeTexto 16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6" name="Imagem 6" descr=""/>
          <p:cNvPicPr/>
          <p:nvPr/>
        </p:nvPicPr>
        <p:blipFill>
          <a:blip r:embed="rId6"/>
          <a:stretch/>
        </p:blipFill>
        <p:spPr>
          <a:xfrm>
            <a:off x="3351960" y="3591720"/>
            <a:ext cx="4078080" cy="3170520"/>
          </a:xfrm>
          <a:prstGeom prst="rect">
            <a:avLst/>
          </a:prstGeom>
          <a:ln w="0">
            <a:noFill/>
          </a:ln>
        </p:spPr>
      </p:pic>
      <p:sp>
        <p:nvSpPr>
          <p:cNvPr id="237" name="Retângulo 17"/>
          <p:cNvSpPr/>
          <p:nvPr/>
        </p:nvSpPr>
        <p:spPr>
          <a:xfrm>
            <a:off x="6811560" y="3565440"/>
            <a:ext cx="2424960" cy="312660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4f81bd">
                <a:shade val="50000"/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aixaDeTexto 15"/>
          <p:cNvSpPr/>
          <p:nvPr/>
        </p:nvSpPr>
        <p:spPr>
          <a:xfrm>
            <a:off x="200160" y="1689840"/>
            <a:ext cx="9515880" cy="58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#8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aixaDeTexto 1"/>
          <p:cNvSpPr/>
          <p:nvPr/>
        </p:nvSpPr>
        <p:spPr>
          <a:xfrm>
            <a:off x="200160" y="1689840"/>
            <a:ext cx="95158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#2: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Resolve Union-Find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aixaDeTexto 16"/>
          <p:cNvSpPr/>
          <p:nvPr/>
        </p:nvSpPr>
        <p:spPr>
          <a:xfrm>
            <a:off x="5344200" y="346104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4" name="Imagem 6" descr=""/>
          <p:cNvPicPr/>
          <p:nvPr/>
        </p:nvPicPr>
        <p:blipFill>
          <a:blip r:embed="rId1"/>
          <a:stretch/>
        </p:blipFill>
        <p:spPr>
          <a:xfrm>
            <a:off x="2627280" y="3835800"/>
            <a:ext cx="3491280" cy="2714400"/>
          </a:xfrm>
          <a:prstGeom prst="rect">
            <a:avLst/>
          </a:prstGeom>
          <a:ln w="0">
            <a:noFill/>
          </a:ln>
        </p:spPr>
      </p:pic>
      <p:sp>
        <p:nvSpPr>
          <p:cNvPr id="245" name="Retângulo 14"/>
          <p:cNvSpPr/>
          <p:nvPr/>
        </p:nvSpPr>
        <p:spPr>
          <a:xfrm>
            <a:off x="5828040" y="3981600"/>
            <a:ext cx="299160" cy="25246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4f81bd">
                <a:shade val="50000"/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6" name="Imagem 7" descr=""/>
          <p:cNvPicPr/>
          <p:nvPr/>
        </p:nvPicPr>
        <p:blipFill>
          <a:blip r:embed="rId2"/>
          <a:stretch/>
        </p:blipFill>
        <p:spPr>
          <a:xfrm>
            <a:off x="6651720" y="3791880"/>
            <a:ext cx="2747160" cy="2714400"/>
          </a:xfrm>
          <a:prstGeom prst="rect">
            <a:avLst/>
          </a:prstGeom>
          <a:ln w="0">
            <a:noFill/>
          </a:ln>
        </p:spPr>
      </p:pic>
      <p:sp>
        <p:nvSpPr>
          <p:cNvPr id="247" name="Seta: para a Direita 10"/>
          <p:cNvSpPr/>
          <p:nvPr/>
        </p:nvSpPr>
        <p:spPr>
          <a:xfrm>
            <a:off x="4123800" y="4463280"/>
            <a:ext cx="4068000" cy="148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9000"/>
            </a:schemeClr>
          </a:solidFill>
          <a:ln>
            <a:solidFill>
              <a:srgbClr val="c00000"/>
            </a:solidFill>
            <a:round/>
          </a:ln>
          <a:effectLst>
            <a:outerShdw algn="ctr" blurRad="50760" dir="5400000" dist="50760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1" name="CaixaDeTexto 1"/>
          <p:cNvSpPr/>
          <p:nvPr/>
        </p:nvSpPr>
        <p:spPr>
          <a:xfrm>
            <a:off x="200160" y="1689840"/>
            <a:ext cx="95158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 our pratice, we will implement an algorithm to segment characters in a license plate.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Besides, we will introduce the cv2.connectedComponent() that implements the component labeling method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Checkout it here: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Lecture 04 - Finding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Components.ipynb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2" name="Imagem 5" descr=""/>
          <p:cNvPicPr/>
          <p:nvPr/>
        </p:nvPicPr>
        <p:blipFill>
          <a:blip r:embed="rId3"/>
          <a:stretch/>
        </p:blipFill>
        <p:spPr>
          <a:xfrm>
            <a:off x="3236760" y="4493880"/>
            <a:ext cx="2855880" cy="632160"/>
          </a:xfrm>
          <a:prstGeom prst="rect">
            <a:avLst/>
          </a:prstGeom>
          <a:ln w="0">
            <a:noFill/>
          </a:ln>
        </p:spPr>
      </p:pic>
      <p:pic>
        <p:nvPicPr>
          <p:cNvPr id="253" name="Imagem 6" descr=""/>
          <p:cNvPicPr/>
          <p:nvPr/>
        </p:nvPicPr>
        <p:blipFill>
          <a:blip r:embed="rId4"/>
          <a:stretch/>
        </p:blipFill>
        <p:spPr>
          <a:xfrm>
            <a:off x="3173040" y="2122200"/>
            <a:ext cx="2919600" cy="593640"/>
          </a:xfrm>
          <a:prstGeom prst="rect">
            <a:avLst/>
          </a:prstGeom>
          <a:ln w="0">
            <a:noFill/>
          </a:ln>
        </p:spPr>
      </p:pic>
      <p:pic>
        <p:nvPicPr>
          <p:cNvPr id="254" name="Imagem 7" descr=""/>
          <p:cNvPicPr/>
          <p:nvPr/>
        </p:nvPicPr>
        <p:blipFill>
          <a:blip r:embed="rId5"/>
          <a:stretch/>
        </p:blipFill>
        <p:spPr>
          <a:xfrm>
            <a:off x="3236760" y="3304440"/>
            <a:ext cx="2768040" cy="533520"/>
          </a:xfrm>
          <a:prstGeom prst="rect">
            <a:avLst/>
          </a:prstGeom>
          <a:ln w="0">
            <a:noFill/>
          </a:ln>
        </p:spPr>
      </p:pic>
      <p:sp>
        <p:nvSpPr>
          <p:cNvPr id="255" name="Seta: para Baixo 11"/>
          <p:cNvSpPr/>
          <p:nvPr/>
        </p:nvSpPr>
        <p:spPr>
          <a:xfrm>
            <a:off x="4498920" y="3885120"/>
            <a:ext cx="220680" cy="522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Seta: para Baixo 12"/>
          <p:cNvSpPr/>
          <p:nvPr/>
        </p:nvSpPr>
        <p:spPr>
          <a:xfrm>
            <a:off x="4502520" y="2734560"/>
            <a:ext cx="220680" cy="522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Practice 03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Component Segmentation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Finding Connected Components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Filtering Components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License Plate Characters Segmentation 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9720" cy="21045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Component Segmentation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aixaDeTexto 1"/>
          <p:cNvSpPr/>
          <p:nvPr/>
        </p:nvSpPr>
        <p:spPr>
          <a:xfrm>
            <a:off x="200160" y="1689840"/>
            <a:ext cx="95158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A.K.A Connected Component Extraction, Blob Extraction, …..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Its application comes from Graph Theory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Social Networks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Biology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Pattern Recognition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Picture 4" descr="3-Connected-Components-Graph"/>
          <p:cNvPicPr/>
          <p:nvPr/>
        </p:nvPicPr>
        <p:blipFill>
          <a:blip r:embed="rId1"/>
          <a:stretch/>
        </p:blipFill>
        <p:spPr>
          <a:xfrm>
            <a:off x="1506600" y="3780000"/>
            <a:ext cx="2611800" cy="2263680"/>
          </a:xfrm>
          <a:prstGeom prst="rect">
            <a:avLst/>
          </a:prstGeom>
          <a:ln w="0">
            <a:noFill/>
          </a:ln>
        </p:spPr>
      </p:pic>
      <p:pic>
        <p:nvPicPr>
          <p:cNvPr id="102" name="Imagem 13" descr=""/>
          <p:cNvPicPr/>
          <p:nvPr/>
        </p:nvPicPr>
        <p:blipFill>
          <a:blip r:embed="rId2"/>
          <a:stretch/>
        </p:blipFill>
        <p:spPr>
          <a:xfrm>
            <a:off x="5508000" y="4993920"/>
            <a:ext cx="4000320" cy="88560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15" descr=""/>
          <p:cNvPicPr/>
          <p:nvPr/>
        </p:nvPicPr>
        <p:blipFill>
          <a:blip r:embed="rId3"/>
          <a:stretch/>
        </p:blipFill>
        <p:spPr>
          <a:xfrm>
            <a:off x="5220720" y="2109960"/>
            <a:ext cx="4495320" cy="914040"/>
          </a:xfrm>
          <a:prstGeom prst="rect">
            <a:avLst/>
          </a:prstGeom>
          <a:ln w="0">
            <a:noFill/>
          </a:ln>
        </p:spPr>
      </p:pic>
      <p:pic>
        <p:nvPicPr>
          <p:cNvPr id="104" name="Imagem 19" descr=""/>
          <p:cNvPicPr/>
          <p:nvPr/>
        </p:nvPicPr>
        <p:blipFill>
          <a:blip r:embed="rId4"/>
          <a:stretch/>
        </p:blipFill>
        <p:spPr>
          <a:xfrm>
            <a:off x="5220720" y="3538440"/>
            <a:ext cx="4543560" cy="876240"/>
          </a:xfrm>
          <a:prstGeom prst="rect">
            <a:avLst/>
          </a:prstGeom>
          <a:ln w="0">
            <a:noFill/>
          </a:ln>
        </p:spPr>
      </p:pic>
      <p:sp>
        <p:nvSpPr>
          <p:cNvPr id="105" name="Seta: para Baixo 20"/>
          <p:cNvSpPr/>
          <p:nvPr/>
        </p:nvSpPr>
        <p:spPr>
          <a:xfrm>
            <a:off x="7386480" y="3066840"/>
            <a:ext cx="243360" cy="419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Seta: para Baixo 23"/>
          <p:cNvSpPr/>
          <p:nvPr/>
        </p:nvSpPr>
        <p:spPr>
          <a:xfrm>
            <a:off x="7386480" y="4514040"/>
            <a:ext cx="243360" cy="419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Connected Component Labelling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200160" y="1689840"/>
            <a:ext cx="9515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Analyzes the non-zero pixel's neighborhood (foreground)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 each connected pixel with a label (1,2,3,4….)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Kernels: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2684880" y="4089240"/>
            <a:ext cx="2352960" cy="235296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2"/>
          <a:stretch/>
        </p:blipFill>
        <p:spPr>
          <a:xfrm>
            <a:off x="6324480" y="4074480"/>
            <a:ext cx="2352960" cy="235296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6" descr="Four-Pixel-Connectivity"/>
          <p:cNvPicPr/>
          <p:nvPr/>
        </p:nvPicPr>
        <p:blipFill>
          <a:blip r:embed="rId3"/>
          <a:stretch/>
        </p:blipFill>
        <p:spPr>
          <a:xfrm>
            <a:off x="1672560" y="2622960"/>
            <a:ext cx="685440" cy="70452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8" descr="8-Pixel-Connectivity"/>
          <p:cNvPicPr/>
          <p:nvPr/>
        </p:nvPicPr>
        <p:blipFill>
          <a:blip r:embed="rId4"/>
          <a:stretch/>
        </p:blipFill>
        <p:spPr>
          <a:xfrm>
            <a:off x="3395160" y="2613240"/>
            <a:ext cx="723600" cy="713880"/>
          </a:xfrm>
          <a:prstGeom prst="rect">
            <a:avLst/>
          </a:prstGeom>
          <a:ln w="0">
            <a:noFill/>
          </a:ln>
        </p:spPr>
      </p:pic>
      <p:sp>
        <p:nvSpPr>
          <p:cNvPr id="115" name="CaixaDeTexto 10"/>
          <p:cNvSpPr/>
          <p:nvPr/>
        </p:nvSpPr>
        <p:spPr>
          <a:xfrm>
            <a:off x="1262160" y="3361680"/>
            <a:ext cx="1506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4-Neighboors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aixaDeTexto 11"/>
          <p:cNvSpPr/>
          <p:nvPr/>
        </p:nvSpPr>
        <p:spPr>
          <a:xfrm>
            <a:off x="3003480" y="3358800"/>
            <a:ext cx="1506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8-Neighboors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Seta: para a Direita 2"/>
          <p:cNvSpPr/>
          <p:nvPr/>
        </p:nvSpPr>
        <p:spPr>
          <a:xfrm>
            <a:off x="5247720" y="5327280"/>
            <a:ext cx="754920" cy="209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8" descr="8-Pixel-Connectivity"/>
          <p:cNvPicPr/>
          <p:nvPr/>
        </p:nvPicPr>
        <p:blipFill>
          <a:blip r:embed="rId5"/>
          <a:stretch/>
        </p:blipFill>
        <p:spPr>
          <a:xfrm>
            <a:off x="900000" y="5084640"/>
            <a:ext cx="723600" cy="713880"/>
          </a:xfrm>
          <a:prstGeom prst="rect">
            <a:avLst/>
          </a:prstGeom>
          <a:ln w="0">
            <a:noFill/>
          </a:ln>
        </p:spPr>
      </p:pic>
      <p:sp>
        <p:nvSpPr>
          <p:cNvPr id="119" name="Seta: para a Direita 15"/>
          <p:cNvSpPr/>
          <p:nvPr/>
        </p:nvSpPr>
        <p:spPr>
          <a:xfrm flipV="1">
            <a:off x="1748880" y="5291640"/>
            <a:ext cx="723600" cy="244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6120" cy="306612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6120" cy="3066120"/>
          </a:xfrm>
          <a:prstGeom prst="rect">
            <a:avLst/>
          </a:prstGeom>
          <a:ln w="0">
            <a:noFill/>
          </a:ln>
        </p:spPr>
      </p:pic>
      <p:pic>
        <p:nvPicPr>
          <p:cNvPr id="125" name="Imagem 4" descr=""/>
          <p:cNvPicPr/>
          <p:nvPr/>
        </p:nvPicPr>
        <p:blipFill>
          <a:blip r:embed="rId3"/>
          <a:stretch/>
        </p:blipFill>
        <p:spPr>
          <a:xfrm>
            <a:off x="6069960" y="3618720"/>
            <a:ext cx="414360" cy="429840"/>
          </a:xfrm>
          <a:prstGeom prst="rect">
            <a:avLst/>
          </a:prstGeom>
          <a:ln w="0">
            <a:noFill/>
          </a:ln>
        </p:spPr>
      </p:pic>
      <p:pic>
        <p:nvPicPr>
          <p:cNvPr id="126" name="Imagem 7" descr=""/>
          <p:cNvPicPr/>
          <p:nvPr/>
        </p:nvPicPr>
        <p:blipFill>
          <a:blip r:embed="rId4"/>
          <a:stretch/>
        </p:blipFill>
        <p:spPr>
          <a:xfrm>
            <a:off x="1939320" y="3474360"/>
            <a:ext cx="777960" cy="76680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27" name="Seta: para a Direita 10"/>
          <p:cNvSpPr/>
          <p:nvPr/>
        </p:nvSpPr>
        <p:spPr>
          <a:xfrm>
            <a:off x="5262480" y="5015160"/>
            <a:ext cx="680400" cy="27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aixaDeTexto 12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6120" cy="30661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6120" cy="306612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7" descr=""/>
          <p:cNvPicPr/>
          <p:nvPr/>
        </p:nvPicPr>
        <p:blipFill>
          <a:blip r:embed="rId3"/>
          <a:stretch/>
        </p:blipFill>
        <p:spPr>
          <a:xfrm>
            <a:off x="2336760" y="3474360"/>
            <a:ext cx="777960" cy="76680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35" name="Seta: para a Direita 10"/>
          <p:cNvSpPr/>
          <p:nvPr/>
        </p:nvSpPr>
        <p:spPr>
          <a:xfrm>
            <a:off x="5262480" y="5015160"/>
            <a:ext cx="680400" cy="27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6" name="Imagem 14" descr=""/>
          <p:cNvPicPr/>
          <p:nvPr/>
        </p:nvPicPr>
        <p:blipFill>
          <a:blip r:embed="rId4"/>
          <a:stretch/>
        </p:blipFill>
        <p:spPr>
          <a:xfrm>
            <a:off x="6066000" y="3624840"/>
            <a:ext cx="824760" cy="435960"/>
          </a:xfrm>
          <a:prstGeom prst="rect">
            <a:avLst/>
          </a:prstGeom>
          <a:ln w="0">
            <a:noFill/>
          </a:ln>
        </p:spPr>
      </p:pic>
      <p:sp>
        <p:nvSpPr>
          <p:cNvPr id="137" name="CaixaDeTexto 15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6120" cy="306612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6120" cy="306612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7" descr=""/>
          <p:cNvPicPr/>
          <p:nvPr/>
        </p:nvPicPr>
        <p:blipFill>
          <a:blip r:embed="rId3"/>
          <a:stretch/>
        </p:blipFill>
        <p:spPr>
          <a:xfrm>
            <a:off x="3045960" y="3436560"/>
            <a:ext cx="777960" cy="76680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44" name="Seta: para a Direita 10"/>
          <p:cNvSpPr/>
          <p:nvPr/>
        </p:nvSpPr>
        <p:spPr>
          <a:xfrm>
            <a:off x="5262480" y="5015160"/>
            <a:ext cx="680400" cy="27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5" name="Imagem 14" descr=""/>
          <p:cNvPicPr/>
          <p:nvPr/>
        </p:nvPicPr>
        <p:blipFill>
          <a:blip r:embed="rId4"/>
          <a:stretch/>
        </p:blipFill>
        <p:spPr>
          <a:xfrm>
            <a:off x="6066000" y="3624840"/>
            <a:ext cx="824760" cy="43596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 descr=""/>
          <p:cNvPicPr/>
          <p:nvPr/>
        </p:nvPicPr>
        <p:blipFill>
          <a:blip r:embed="rId5"/>
          <a:stretch/>
        </p:blipFill>
        <p:spPr>
          <a:xfrm>
            <a:off x="6066000" y="3624840"/>
            <a:ext cx="3051000" cy="3051000"/>
          </a:xfrm>
          <a:prstGeom prst="rect">
            <a:avLst/>
          </a:prstGeom>
          <a:ln w="0">
            <a:noFill/>
          </a:ln>
        </p:spPr>
      </p:pic>
      <p:sp>
        <p:nvSpPr>
          <p:cNvPr id="147" name="CaixaDeTexto 13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2088360" y="3618000"/>
            <a:ext cx="3066120" cy="306612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2"/>
          <a:stretch/>
        </p:blipFill>
        <p:spPr>
          <a:xfrm>
            <a:off x="6050880" y="3610080"/>
            <a:ext cx="3066120" cy="306612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7" descr=""/>
          <p:cNvPicPr/>
          <p:nvPr/>
        </p:nvPicPr>
        <p:blipFill>
          <a:blip r:embed="rId3"/>
          <a:stretch/>
        </p:blipFill>
        <p:spPr>
          <a:xfrm>
            <a:off x="4569120" y="3459600"/>
            <a:ext cx="777960" cy="76680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sp>
        <p:nvSpPr>
          <p:cNvPr id="154" name="Seta: para a Direita 10"/>
          <p:cNvSpPr/>
          <p:nvPr/>
        </p:nvSpPr>
        <p:spPr>
          <a:xfrm>
            <a:off x="5262480" y="5015160"/>
            <a:ext cx="680400" cy="27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5" name="Imagem 14" descr=""/>
          <p:cNvPicPr/>
          <p:nvPr/>
        </p:nvPicPr>
        <p:blipFill>
          <a:blip r:embed="rId4"/>
          <a:stretch/>
        </p:blipFill>
        <p:spPr>
          <a:xfrm>
            <a:off x="6066000" y="3624840"/>
            <a:ext cx="824760" cy="43596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2" descr=""/>
          <p:cNvPicPr/>
          <p:nvPr/>
        </p:nvPicPr>
        <p:blipFill>
          <a:blip r:embed="rId5"/>
          <a:stretch/>
        </p:blipFill>
        <p:spPr>
          <a:xfrm>
            <a:off x="6066000" y="3624840"/>
            <a:ext cx="3051000" cy="305100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2" descr=""/>
          <p:cNvPicPr/>
          <p:nvPr/>
        </p:nvPicPr>
        <p:blipFill>
          <a:blip r:embed="rId6"/>
          <a:stretch/>
        </p:blipFill>
        <p:spPr>
          <a:xfrm>
            <a:off x="6104160" y="3634920"/>
            <a:ext cx="3013200" cy="301320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16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2" name="Picture 8" descr="8-Pixel-Connectivity"/>
          <p:cNvPicPr/>
          <p:nvPr/>
        </p:nvPicPr>
        <p:blipFill>
          <a:blip r:embed="rId1"/>
          <a:stretch/>
        </p:blipFill>
        <p:spPr>
          <a:xfrm>
            <a:off x="2678760" y="3449160"/>
            <a:ext cx="669960" cy="660960"/>
          </a:xfrm>
          <a:prstGeom prst="rect">
            <a:avLst/>
          </a:prstGeom>
          <a:ln w="0">
            <a:noFill/>
          </a:ln>
          <a:effectLst>
            <a:reflection algn="bl" dir="5400000" dist="50800" endPos="65000" rotWithShape="0" stA="0" sy="-100000"/>
          </a:effectLst>
        </p:spPr>
      </p:pic>
      <p:pic>
        <p:nvPicPr>
          <p:cNvPr id="163" name="Picture 6" descr=""/>
          <p:cNvPicPr/>
          <p:nvPr/>
        </p:nvPicPr>
        <p:blipFill>
          <a:blip r:embed="rId2"/>
          <a:stretch/>
        </p:blipFill>
        <p:spPr>
          <a:xfrm>
            <a:off x="3349080" y="3577680"/>
            <a:ext cx="3138840" cy="3138840"/>
          </a:xfrm>
          <a:prstGeom prst="rect">
            <a:avLst/>
          </a:prstGeom>
          <a:ln w="0">
            <a:noFill/>
          </a:ln>
        </p:spPr>
      </p:pic>
      <p:sp>
        <p:nvSpPr>
          <p:cNvPr id="164" name="CaixaDeTexto 13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</TotalTime>
  <Application>LibreOffice/7.3.7.2$Linux_X86_64 LibreOffice_project/30$Build-2</Application>
  <AppVersion>15.0000</AppVersion>
  <Words>1269</Words>
  <Paragraphs>285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2023-08-13T19:36:42Z</dcterms:modified>
  <cp:revision>125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