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30.wmf" ContentType="image/x-wmf"/>
  <Override PartName="/ppt/media/image40.png" ContentType="image/png"/>
  <Override PartName="/ppt/media/image44.png" ContentType="image/png"/>
  <Override PartName="/ppt/media/image9.png" ContentType="image/png"/>
  <Override PartName="/ppt/media/image12.png" ContentType="image/png"/>
  <Override PartName="/ppt/media/image33.wmf" ContentType="image/x-wmf"/>
  <Override PartName="/ppt/media/image13.png" ContentType="image/png"/>
  <Override PartName="/ppt/media/image37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10.png" ContentType="image/png"/>
  <Override PartName="/ppt/media/image38.png" ContentType="image/png"/>
  <Override PartName="/ppt/media/image39.jpeg" ContentType="image/jpeg"/>
  <Override PartName="/ppt/media/image8.png" ContentType="image/png"/>
  <Override PartName="/ppt/media/image11.png" ContentType="image/png"/>
  <Override PartName="/ppt/media/image18.png" ContentType="image/png"/>
  <Override PartName="/ppt/media/image20.png" ContentType="image/png"/>
  <Override PartName="/ppt/media/image36.png" ContentType="image/png"/>
  <Override PartName="/ppt/media/image6.png" ContentType="image/png"/>
  <Override PartName="/ppt/media/image32.wmf" ContentType="image/x-wmf"/>
  <Override PartName="/ppt/media/image29.png" ContentType="image/png"/>
  <Override PartName="/ppt/media/image35.png" ContentType="image/png"/>
  <Override PartName="/ppt/media/image5.png" ContentType="image/png"/>
  <Override PartName="/ppt/media/image31.wmf" ContentType="image/x-wmf"/>
  <Override PartName="/ppt/media/image7.jpeg" ContentType="image/jpeg"/>
  <Override PartName="/ppt/media/image28.png" ContentType="image/png"/>
  <Override PartName="/ppt/media/image34.png" ContentType="image/png"/>
  <Override PartName="/ppt/media/image4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A248A1-D3A3-4C53-8F3D-0A778996D22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08 – Classification Models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K-Means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distance between k-cluster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clusters are defined in training step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2941200" y="2867040"/>
            <a:ext cx="4667040" cy="359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Naïve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>
            <a:off x="200160" y="1742760"/>
            <a:ext cx="951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Bayes Theorem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priori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Posteriori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Probabilities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3" descr=""/>
          <p:cNvPicPr/>
          <p:nvPr/>
        </p:nvPicPr>
        <p:blipFill>
          <a:blip r:embed="rId1"/>
          <a:stretch/>
        </p:blipFill>
        <p:spPr>
          <a:xfrm>
            <a:off x="1083960" y="2972520"/>
            <a:ext cx="3136680" cy="110268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5" descr=""/>
          <p:cNvPicPr/>
          <p:nvPr/>
        </p:nvPicPr>
        <p:blipFill>
          <a:blip r:embed="rId2"/>
          <a:stretch/>
        </p:blipFill>
        <p:spPr>
          <a:xfrm>
            <a:off x="928440" y="4327560"/>
            <a:ext cx="3292200" cy="70524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7" descr=""/>
          <p:cNvPicPr/>
          <p:nvPr/>
        </p:nvPicPr>
        <p:blipFill>
          <a:blip r:embed="rId3"/>
          <a:stretch/>
        </p:blipFill>
        <p:spPr>
          <a:xfrm>
            <a:off x="5192640" y="2496240"/>
            <a:ext cx="370872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aixaDeTexto 1"/>
          <p:cNvSpPr/>
          <p:nvPr/>
        </p:nvSpPr>
        <p:spPr>
          <a:xfrm>
            <a:off x="374040" y="174888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vs Logistic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Picture 4" descr="Linear Regression vs Logistic Regression - Javatpoint"/>
          <p:cNvPicPr/>
          <p:nvPr/>
        </p:nvPicPr>
        <p:blipFill>
          <a:blip r:embed="rId1"/>
          <a:stretch/>
        </p:blipFill>
        <p:spPr>
          <a:xfrm>
            <a:off x="1241280" y="2591640"/>
            <a:ext cx="7362720" cy="315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aixaDeTexto 1"/>
          <p:cNvSpPr/>
          <p:nvPr/>
        </p:nvSpPr>
        <p:spPr>
          <a:xfrm>
            <a:off x="374040" y="174888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1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50520" cy="354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1"/>
          <p:cNvSpPr/>
          <p:nvPr/>
        </p:nvSpPr>
        <p:spPr>
          <a:xfrm>
            <a:off x="374040" y="174888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6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50520" cy="3547080"/>
          </a:xfrm>
          <a:prstGeom prst="rect">
            <a:avLst/>
          </a:prstGeom>
          <a:ln w="0">
            <a:noFill/>
          </a:ln>
        </p:spPr>
      </p:pic>
      <p:sp>
        <p:nvSpPr>
          <p:cNvPr id="177" name="Seta: para Baixo 13"/>
          <p:cNvSpPr/>
          <p:nvPr/>
        </p:nvSpPr>
        <p:spPr>
          <a:xfrm rot="19501800">
            <a:off x="5591160" y="2880720"/>
            <a:ext cx="45360" cy="221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8" name="Seta: para Baixo 14"/>
          <p:cNvSpPr/>
          <p:nvPr/>
        </p:nvSpPr>
        <p:spPr>
          <a:xfrm rot="3757800">
            <a:off x="5038200" y="5324400"/>
            <a:ext cx="45360" cy="221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decision rules from the data features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3" name="Picture 2" descr="Plot the decision surface of a decision tree on the iris dataset —  scikit-learn 0.15-git documentation"/>
          <p:cNvPicPr/>
          <p:nvPr/>
        </p:nvPicPr>
        <p:blipFill>
          <a:blip r:embed="rId1"/>
          <a:stretch/>
        </p:blipFill>
        <p:spPr>
          <a:xfrm>
            <a:off x="0" y="2306160"/>
            <a:ext cx="5878440" cy="440856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 descr="Scikit-Learn Decision Trees Explained | by Frank Ceballos | Towards Data  Science"/>
          <p:cNvPicPr/>
          <p:nvPr/>
        </p:nvPicPr>
        <p:blipFill>
          <a:blip r:embed="rId2"/>
          <a:stretch/>
        </p:blipFill>
        <p:spPr>
          <a:xfrm>
            <a:off x="5881320" y="2753280"/>
            <a:ext cx="3834720" cy="331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8" name="Picture 2" descr="Visualize Decision Tree with Python Sklearn Library - Data Analytics"/>
          <p:cNvPicPr/>
          <p:nvPr/>
        </p:nvPicPr>
        <p:blipFill>
          <a:blip r:embed="rId1"/>
          <a:stretch/>
        </p:blipFill>
        <p:spPr>
          <a:xfrm>
            <a:off x="2966760" y="1509480"/>
            <a:ext cx="5262480" cy="529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"/>
          <p:cNvSpPr/>
          <p:nvPr/>
        </p:nvSpPr>
        <p:spPr>
          <a:xfrm>
            <a:off x="200160" y="17427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3" name="Picture 2" descr="Support Vector Machine (SVM). Support Vector Machine algorithm… | by Vivek  Salunkhe | Medium"/>
          <p:cNvPicPr/>
          <p:nvPr/>
        </p:nvPicPr>
        <p:blipFill>
          <a:blip r:embed="rId1"/>
          <a:stretch/>
        </p:blipFill>
        <p:spPr>
          <a:xfrm>
            <a:off x="2730600" y="2323080"/>
            <a:ext cx="4406400" cy="38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aixaDeTexto 1"/>
          <p:cNvSpPr/>
          <p:nvPr/>
        </p:nvSpPr>
        <p:spPr>
          <a:xfrm>
            <a:off x="200160" y="17427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98" name="Agrupar 11"/>
          <p:cNvGrpSpPr/>
          <p:nvPr/>
        </p:nvGrpSpPr>
        <p:grpSpPr>
          <a:xfrm>
            <a:off x="749160" y="2856600"/>
            <a:ext cx="8188920" cy="3603960"/>
            <a:chOff x="749160" y="2856600"/>
            <a:chExt cx="8188920" cy="3603960"/>
          </a:xfrm>
        </p:grpSpPr>
        <p:pic>
          <p:nvPicPr>
            <p:cNvPr id="199" name="Picture 2" descr="Using Support Vector Machines for Survey Research | Published in Survey  Practice"/>
            <p:cNvPicPr/>
            <p:nvPr/>
          </p:nvPicPr>
          <p:blipFill>
            <a:blip r:embed="rId1"/>
            <a:stretch/>
          </p:blipFill>
          <p:spPr>
            <a:xfrm>
              <a:off x="749160" y="2856600"/>
              <a:ext cx="8188920" cy="3603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Forma Livre: Forma 13"/>
            <p:cNvSpPr/>
            <p:nvPr/>
          </p:nvSpPr>
          <p:spPr>
            <a:xfrm>
              <a:off x="6051600" y="3451320"/>
              <a:ext cx="1756080" cy="1870200"/>
            </a:xfrm>
            <a:custGeom>
              <a:avLst/>
              <a:gdLst/>
              <a:ahLst/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>
              <a:solidFill>
                <a:srgbClr val="9bbb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aixaDeTexto 14"/>
          <p:cNvSpPr/>
          <p:nvPr/>
        </p:nvSpPr>
        <p:spPr>
          <a:xfrm>
            <a:off x="2284560" y="2536920"/>
            <a:ext cx="143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 Margin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5"/>
          <p:cNvSpPr/>
          <p:nvPr/>
        </p:nvSpPr>
        <p:spPr>
          <a:xfrm>
            <a:off x="6385680" y="2545560"/>
            <a:ext cx="134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 Margin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aixaDeTexto 1"/>
          <p:cNvSpPr/>
          <p:nvPr/>
        </p:nvSpPr>
        <p:spPr>
          <a:xfrm>
            <a:off x="200160" y="17427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7" name="Imagem 7" descr=""/>
          <p:cNvPicPr/>
          <p:nvPr/>
        </p:nvPicPr>
        <p:blipFill>
          <a:blip r:embed="rId1"/>
          <a:stretch/>
        </p:blipFill>
        <p:spPr>
          <a:xfrm>
            <a:off x="1274760" y="4037760"/>
            <a:ext cx="3350160" cy="2671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8" name=""/>
          <p:cNvGraphicFramePr/>
          <p:nvPr/>
        </p:nvGraphicFramePr>
        <p:xfrm>
          <a:off x="5687640" y="3886200"/>
          <a:ext cx="3306240" cy="2873880"/>
        </p:xfrm>
        <a:graphic>
          <a:graphicData uri="http://schemas.openxmlformats.org/presentationml/2006/ole">
            <p:oleObj progId="PBrush" r:id="rId2" spid="">
              <p:embed/>
              <p:pic>
                <p:nvPicPr>
                  <p:cNvPr id="20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687640" y="3886200"/>
                    <a:ext cx="3306240" cy="2873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0" name=""/>
          <p:cNvGraphicFramePr/>
          <p:nvPr/>
        </p:nvGraphicFramePr>
        <p:xfrm>
          <a:off x="3342960" y="1507320"/>
          <a:ext cx="3306240" cy="2745360"/>
        </p:xfrm>
        <a:graphic>
          <a:graphicData uri="http://schemas.openxmlformats.org/presentationml/2006/ole">
            <p:oleObj progId="PBrush" r:id="rId4" spid="">
              <p:embed/>
              <p:pic>
                <p:nvPicPr>
                  <p:cNvPr id="211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342960" y="1507320"/>
                    <a:ext cx="3306240" cy="2745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5676840" y="3873600"/>
            <a:ext cx="3301920" cy="28702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3340080" y="1498680"/>
            <a:ext cx="330192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#07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 Models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K-NN, Logistic Regression, Decision Trees Naïve Bayes, SVM and MLP 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Evaluation Metrics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Accuracy, Precision, Recall and F1-Score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194000" y="6462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626360" y="6462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028880" y="2191320"/>
            <a:ext cx="7728480" cy="446292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2"/>
          <p:cNvSpPr/>
          <p:nvPr/>
        </p:nvSpPr>
        <p:spPr>
          <a:xfrm>
            <a:off x="200160" y="1719360"/>
            <a:ext cx="194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 Trick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Perceptron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23" name="Imagem 4" descr=""/>
          <p:cNvPicPr/>
          <p:nvPr/>
        </p:nvPicPr>
        <p:blipFill>
          <a:blip r:embed="rId1"/>
          <a:stretch/>
        </p:blipFill>
        <p:spPr>
          <a:xfrm>
            <a:off x="1500120" y="2388960"/>
            <a:ext cx="6915600" cy="384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Multi-Layer Perceptron (MLP)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8" name="AutoShape 6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Imagem 12" descr=""/>
          <p:cNvPicPr/>
          <p:nvPr/>
        </p:nvPicPr>
        <p:blipFill>
          <a:blip r:embed="rId1"/>
          <a:stretch/>
        </p:blipFill>
        <p:spPr>
          <a:xfrm>
            <a:off x="1058760" y="2446200"/>
            <a:ext cx="8096040" cy="39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6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840" cy="250704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aixaDeTexto 1"/>
          <p:cNvSpPr/>
          <p:nvPr/>
        </p:nvSpPr>
        <p:spPr>
          <a:xfrm>
            <a:off x="200160" y="1693440"/>
            <a:ext cx="75214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classified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over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5" name="AutoShape 6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Imagem 10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9520" cy="62352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13"/>
          <p:cNvSpPr/>
          <p:nvPr/>
        </p:nvSpPr>
        <p:spPr>
          <a:xfrm>
            <a:off x="200160" y="4215240"/>
            <a:ext cx="50382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problem with accuracy?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Imbalanced Data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3"/>
          <a:stretch/>
        </p:blipFill>
        <p:spPr>
          <a:xfrm>
            <a:off x="5995440" y="4273560"/>
            <a:ext cx="3474720" cy="2412360"/>
          </a:xfrm>
          <a:prstGeom prst="rect">
            <a:avLst/>
          </a:prstGeom>
          <a:ln w="0">
            <a:noFill/>
          </a:ln>
        </p:spPr>
      </p:pic>
      <p:sp>
        <p:nvSpPr>
          <p:cNvPr id="239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"/>
          <p:cNvSpPr/>
          <p:nvPr/>
        </p:nvSpPr>
        <p:spPr>
          <a:xfrm>
            <a:off x="200160" y="1693440"/>
            <a:ext cx="75214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over 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4" name="AutoShape 6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aixaDeTexto 13"/>
          <p:cNvSpPr/>
          <p:nvPr/>
        </p:nvSpPr>
        <p:spPr>
          <a:xfrm>
            <a:off x="200160" y="4215240"/>
            <a:ext cx="561600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 instances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over 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840" cy="2507040"/>
          </a:xfrm>
          <a:prstGeom prst="rect">
            <a:avLst/>
          </a:prstGeom>
          <a:ln w="0">
            <a:noFill/>
          </a:ln>
        </p:spPr>
      </p:pic>
      <p:sp>
        <p:nvSpPr>
          <p:cNvPr id="247" name="Conector reto 5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Imagem 11" descr=""/>
          <p:cNvPicPr/>
          <p:nvPr/>
        </p:nvPicPr>
        <p:blipFill>
          <a:blip r:embed="rId2"/>
          <a:stretch/>
        </p:blipFill>
        <p:spPr>
          <a:xfrm>
            <a:off x="1057320" y="2732040"/>
            <a:ext cx="2401560" cy="63504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3"/>
          <a:stretch/>
        </p:blipFill>
        <p:spPr>
          <a:xfrm>
            <a:off x="897120" y="5698080"/>
            <a:ext cx="2133360" cy="53748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12" descr=""/>
          <p:cNvPicPr/>
          <p:nvPr/>
        </p:nvPicPr>
        <p:blipFill>
          <a:blip r:embed="rId4"/>
          <a:stretch/>
        </p:blipFill>
        <p:spPr>
          <a:xfrm>
            <a:off x="5942160" y="4186440"/>
            <a:ext cx="3634200" cy="25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aixaDeTexto 1"/>
          <p:cNvSpPr/>
          <p:nvPr/>
        </p:nvSpPr>
        <p:spPr>
          <a:xfrm>
            <a:off x="200160" y="1693440"/>
            <a:ext cx="75214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Harmonic Mean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precision and recall rates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5" name="AutoShape 6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1840" cy="250704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15"/>
          <p:cNvSpPr/>
          <p:nvPr/>
        </p:nvSpPr>
        <p:spPr>
          <a:xfrm>
            <a:off x="3961080" y="6163200"/>
            <a:ext cx="5611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en-US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The harmonic mean is a method that gives less weightage to larger single values and more weightage to smaller values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8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14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4360" cy="52344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20"/>
          <p:cNvSpPr/>
          <p:nvPr/>
        </p:nvSpPr>
        <p:spPr>
          <a:xfrm>
            <a:off x="200160" y="4444200"/>
            <a:ext cx="50414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Final Remarks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4" name="CaixaDeTexto 1"/>
          <p:cNvSpPr/>
          <p:nvPr/>
        </p:nvSpPr>
        <p:spPr>
          <a:xfrm>
            <a:off x="200160" y="1693440"/>
            <a:ext cx="7521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08 - Image Classification.ipynb 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65" name="AutoShape 6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 far, we have extracted features from data to compute the feature space.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7" descr=""/>
          <p:cNvPicPr/>
          <p:nvPr/>
        </p:nvPicPr>
        <p:blipFill>
          <a:blip r:embed="rId1"/>
          <a:stretch/>
        </p:blipFill>
        <p:spPr>
          <a:xfrm>
            <a:off x="1781640" y="2791080"/>
            <a:ext cx="6676560" cy="296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5" descr=""/>
          <p:cNvPicPr/>
          <p:nvPr/>
        </p:nvPicPr>
        <p:blipFill>
          <a:blip r:embed="rId1"/>
          <a:stretch/>
        </p:blipFill>
        <p:spPr>
          <a:xfrm>
            <a:off x="3674160" y="4583880"/>
            <a:ext cx="2967480" cy="225288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3" descr=""/>
          <p:cNvPicPr/>
          <p:nvPr/>
        </p:nvPicPr>
        <p:blipFill>
          <a:blip r:embed="rId2"/>
          <a:stretch/>
        </p:blipFill>
        <p:spPr>
          <a:xfrm>
            <a:off x="3555720" y="1864080"/>
            <a:ext cx="3085920" cy="221328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779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discriminating are features?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4" descr=""/>
          <p:cNvPicPr/>
          <p:nvPr/>
        </p:nvPicPr>
        <p:blipFill>
          <a:blip r:embed="rId3"/>
          <a:stretch/>
        </p:blipFill>
        <p:spPr>
          <a:xfrm>
            <a:off x="360000" y="4531680"/>
            <a:ext cx="3202200" cy="215352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8" descr=""/>
          <p:cNvPicPr/>
          <p:nvPr/>
        </p:nvPicPr>
        <p:blipFill>
          <a:blip r:embed="rId4"/>
          <a:stretch/>
        </p:blipFill>
        <p:spPr>
          <a:xfrm>
            <a:off x="6795720" y="4609800"/>
            <a:ext cx="3043440" cy="212292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21"/>
          <p:cNvSpPr/>
          <p:nvPr/>
        </p:nvSpPr>
        <p:spPr>
          <a:xfrm>
            <a:off x="2085840" y="2667600"/>
            <a:ext cx="1395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Space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aixaDeTexto 22"/>
          <p:cNvSpPr/>
          <p:nvPr/>
        </p:nvSpPr>
        <p:spPr>
          <a:xfrm>
            <a:off x="199440" y="4264560"/>
            <a:ext cx="182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25"/>
          <p:cNvSpPr/>
          <p:nvPr/>
        </p:nvSpPr>
        <p:spPr>
          <a:xfrm>
            <a:off x="3481560" y="4290120"/>
            <a:ext cx="503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27"/>
          <p:cNvSpPr/>
          <p:nvPr/>
        </p:nvSpPr>
        <p:spPr>
          <a:xfrm>
            <a:off x="6641640" y="4273920"/>
            <a:ext cx="5038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 ’’’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onector reto 29"/>
          <p:cNvSpPr/>
          <p:nvPr/>
        </p:nvSpPr>
        <p:spPr>
          <a:xfrm>
            <a:off x="360000" y="4171680"/>
            <a:ext cx="93564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Picture 2" descr="Support Vector Machine - Algoritma Data Science School"/>
          <p:cNvPicPr/>
          <p:nvPr/>
        </p:nvPicPr>
        <p:blipFill>
          <a:blip r:embed="rId1"/>
          <a:stretch/>
        </p:blipFill>
        <p:spPr>
          <a:xfrm>
            <a:off x="2724120" y="2683440"/>
            <a:ext cx="4518720" cy="3210840"/>
          </a:xfrm>
          <a:prstGeom prst="rect">
            <a:avLst/>
          </a:prstGeom>
          <a:ln w="0">
            <a:noFill/>
          </a:ln>
        </p:spPr>
      </p:pic>
      <p:sp>
        <p:nvSpPr>
          <p:cNvPr id="122" name="CaixaDeTexto 13"/>
          <p:cNvSpPr/>
          <p:nvPr/>
        </p:nvSpPr>
        <p:spPr>
          <a:xfrm>
            <a:off x="200160" y="16779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compute the decision boundary?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aixaDeTexto 1"/>
          <p:cNvSpPr/>
          <p:nvPr/>
        </p:nvSpPr>
        <p:spPr>
          <a:xfrm>
            <a:off x="200160" y="174276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Hyperplane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2-D, 3-D … N-D (or N-Features)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5" descr=""/>
          <p:cNvPicPr/>
          <p:nvPr/>
        </p:nvPicPr>
        <p:blipFill>
          <a:blip r:embed="rId1"/>
          <a:stretch/>
        </p:blipFill>
        <p:spPr>
          <a:xfrm>
            <a:off x="1149480" y="3189240"/>
            <a:ext cx="3248280" cy="212688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7" descr=""/>
          <p:cNvPicPr/>
          <p:nvPr/>
        </p:nvPicPr>
        <p:blipFill>
          <a:blip r:embed="rId2"/>
          <a:stretch/>
        </p:blipFill>
        <p:spPr>
          <a:xfrm>
            <a:off x="5609520" y="2905560"/>
            <a:ext cx="3431880" cy="25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>
            <a:off x="200160" y="17427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Classification vs Multi-Class Classification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13" descr=""/>
          <p:cNvPicPr/>
          <p:nvPr/>
        </p:nvPicPr>
        <p:blipFill>
          <a:blip r:embed="rId1"/>
          <a:stretch/>
        </p:blipFill>
        <p:spPr>
          <a:xfrm>
            <a:off x="1133640" y="2933640"/>
            <a:ext cx="3215880" cy="2555280"/>
          </a:xfrm>
          <a:prstGeom prst="rect">
            <a:avLst/>
          </a:prstGeom>
          <a:ln w="0">
            <a:noFill/>
          </a:ln>
        </p:spPr>
      </p:pic>
      <p:sp>
        <p:nvSpPr>
          <p:cNvPr id="134" name="Seta: para a Direita 16"/>
          <p:cNvSpPr/>
          <p:nvPr/>
        </p:nvSpPr>
        <p:spPr>
          <a:xfrm>
            <a:off x="4705200" y="3886200"/>
            <a:ext cx="657000" cy="17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Agrupar 4"/>
          <p:cNvGrpSpPr/>
          <p:nvPr/>
        </p:nvGrpSpPr>
        <p:grpSpPr>
          <a:xfrm>
            <a:off x="5967360" y="3007800"/>
            <a:ext cx="3119400" cy="2555280"/>
            <a:chOff x="5967360" y="3007800"/>
            <a:chExt cx="3119400" cy="2555280"/>
          </a:xfrm>
        </p:grpSpPr>
        <p:pic>
          <p:nvPicPr>
            <p:cNvPr id="136" name="Imagem 15" descr=""/>
            <p:cNvPicPr/>
            <p:nvPr/>
          </p:nvPicPr>
          <p:blipFill>
            <a:blip r:embed="rId2"/>
            <a:srcRect l="6867" t="0" r="2489" b="4004"/>
            <a:stretch/>
          </p:blipFill>
          <p:spPr>
            <a:xfrm>
              <a:off x="5967360" y="3007800"/>
              <a:ext cx="3119400" cy="2555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Imagem 3" descr=""/>
            <p:cNvPicPr/>
            <p:nvPr/>
          </p:nvPicPr>
          <p:blipFill>
            <a:blip r:embed="rId3"/>
            <a:stretch/>
          </p:blipFill>
          <p:spPr>
            <a:xfrm>
              <a:off x="7700760" y="3640680"/>
              <a:ext cx="858600" cy="8334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aixaDeTexto 1"/>
          <p:cNvSpPr/>
          <p:nvPr/>
        </p:nvSpPr>
        <p:spPr>
          <a:xfrm>
            <a:off x="200160" y="174276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vs Multi-Class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Imagem 3" descr=""/>
          <p:cNvPicPr/>
          <p:nvPr/>
        </p:nvPicPr>
        <p:blipFill>
          <a:blip r:embed="rId1"/>
          <a:stretch/>
        </p:blipFill>
        <p:spPr>
          <a:xfrm>
            <a:off x="3752640" y="1730520"/>
            <a:ext cx="2800080" cy="22770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6" descr=""/>
          <p:cNvPicPr/>
          <p:nvPr/>
        </p:nvPicPr>
        <p:blipFill>
          <a:blip r:embed="rId2"/>
          <a:stretch/>
        </p:blipFill>
        <p:spPr>
          <a:xfrm>
            <a:off x="1017000" y="4112280"/>
            <a:ext cx="8042040" cy="267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aixaDeTexto 1"/>
          <p:cNvSpPr/>
          <p:nvPr/>
        </p:nvSpPr>
        <p:spPr>
          <a:xfrm>
            <a:off x="200160" y="1742760"/>
            <a:ext cx="9515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training step. Compute the distance of the test sample to each training sample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8" name="Picture 6" descr="Figure"/>
          <p:cNvPicPr/>
          <p:nvPr/>
        </p:nvPicPr>
        <p:blipFill>
          <a:blip r:embed="rId1"/>
          <a:srcRect l="0" t="0" r="0" b="7493"/>
          <a:stretch/>
        </p:blipFill>
        <p:spPr>
          <a:xfrm>
            <a:off x="915480" y="3780000"/>
            <a:ext cx="3857400" cy="304812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5" descr=""/>
          <p:cNvPicPr/>
          <p:nvPr/>
        </p:nvPicPr>
        <p:blipFill>
          <a:blip r:embed="rId2"/>
          <a:stretch/>
        </p:blipFill>
        <p:spPr>
          <a:xfrm>
            <a:off x="5602320" y="4254840"/>
            <a:ext cx="3648240" cy="15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5486</TotalTime>
  <Application>LibreOffice/7.3.7.2$Linux_X86_64 LibreOffice_project/30$Build-2</Application>
  <AppVersion>15.0000</AppVersion>
  <Words>794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2023-08-13T19:50:12Z</dcterms:modified>
  <cp:revision>141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