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0.png" ContentType="image/png"/>
  <Override PartName="/ppt/media/image5.wmf" ContentType="image/x-wmf"/>
  <Override PartName="/ppt/media/image9.gif" ContentType="image/gif"/>
  <Override PartName="/ppt/media/image13.png" ContentType="image/png"/>
  <Override PartName="/ppt/media/image8.png" ContentType="image/png"/>
  <Override PartName="/ppt/media/image7.gif" ContentType="image/gif"/>
  <Override PartName="/ppt/media/image12.png" ContentType="image/png"/>
  <Override PartName="/ppt/media/image20.jpeg" ContentType="image/jpe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6.wmf" ContentType="image/x-wmf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B63340B-0E1F-4B02-BFDF-5C0D7EE13CC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480" cy="36032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68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7204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6040" cy="1256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040" cy="125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040" cy="536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040" cy="536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040" cy="536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10%20-CNN%20Applications%20and%20Tricks/Lecture_10_CNN_Applications_and_Trick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playground.tensorflow.org/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10 – CNN Applications and Tricks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040" cy="25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Overfitting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8" name="Picture 2" descr="How to Identify Overfitting Machine Learning Models in Scikit-Learn"/>
          <p:cNvPicPr/>
          <p:nvPr/>
        </p:nvPicPr>
        <p:blipFill>
          <a:blip r:embed="rId1"/>
          <a:stretch/>
        </p:blipFill>
        <p:spPr>
          <a:xfrm>
            <a:off x="3561840" y="4145400"/>
            <a:ext cx="3603600" cy="2702880"/>
          </a:xfrm>
          <a:prstGeom prst="rect">
            <a:avLst/>
          </a:prstGeom>
          <a:ln w="0">
            <a:noFill/>
          </a:ln>
        </p:spPr>
      </p:pic>
      <p:pic>
        <p:nvPicPr>
          <p:cNvPr id="159" name="Picture 4" descr="Overfitting e underfitting em Machine Learning - ABRACD - ASSOCIAÇÃO  BRASILEIRA DE CIÊNCIA DE DADOS"/>
          <p:cNvPicPr/>
          <p:nvPr/>
        </p:nvPicPr>
        <p:blipFill>
          <a:blip r:embed="rId2"/>
          <a:stretch/>
        </p:blipFill>
        <p:spPr>
          <a:xfrm>
            <a:off x="2125440" y="2140200"/>
            <a:ext cx="6476400" cy="2250720"/>
          </a:xfrm>
          <a:prstGeom prst="rect">
            <a:avLst/>
          </a:prstGeom>
          <a:ln w="0">
            <a:noFill/>
          </a:ln>
        </p:spPr>
      </p:pic>
      <p:sp>
        <p:nvSpPr>
          <p:cNvPr id="160" name="Text Box 3"/>
          <p:cNvSpPr/>
          <p:nvPr/>
        </p:nvSpPr>
        <p:spPr>
          <a:xfrm>
            <a:off x="360000" y="1636560"/>
            <a:ext cx="4795920" cy="23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 generalization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Overfitting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5" name="Picture 2" descr="How to Identify Overfitting Machine Learning Models in Scikit-Learn"/>
          <p:cNvPicPr/>
          <p:nvPr/>
        </p:nvPicPr>
        <p:blipFill>
          <a:blip r:embed="rId1"/>
          <a:stretch/>
        </p:blipFill>
        <p:spPr>
          <a:xfrm>
            <a:off x="3561840" y="4145400"/>
            <a:ext cx="3603600" cy="27028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4" descr="Overfitting e underfitting em Machine Learning - ABRACD - ASSOCIAÇÃO  BRASILEIRA DE CIÊNCIA DE DADOS"/>
          <p:cNvPicPr/>
          <p:nvPr/>
        </p:nvPicPr>
        <p:blipFill>
          <a:blip r:embed="rId2"/>
          <a:stretch/>
        </p:blipFill>
        <p:spPr>
          <a:xfrm>
            <a:off x="2125440" y="2140200"/>
            <a:ext cx="6476400" cy="2250720"/>
          </a:xfrm>
          <a:prstGeom prst="rect">
            <a:avLst/>
          </a:prstGeom>
          <a:ln w="0">
            <a:noFill/>
          </a:ln>
        </p:spPr>
      </p:pic>
      <p:sp>
        <p:nvSpPr>
          <p:cNvPr id="167" name="Text Box 3"/>
          <p:cNvSpPr/>
          <p:nvPr/>
        </p:nvSpPr>
        <p:spPr>
          <a:xfrm>
            <a:off x="360000" y="1636560"/>
            <a:ext cx="4795920" cy="23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Bad generalization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Data Augmentation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2" name="Picture 2" descr="Data Augmentation. Data augmentation in data analysis are… | by Hamdi  Ghorbel | Medium"/>
          <p:cNvPicPr/>
          <p:nvPr/>
        </p:nvPicPr>
        <p:blipFill>
          <a:blip r:embed="rId1"/>
          <a:stretch/>
        </p:blipFill>
        <p:spPr>
          <a:xfrm>
            <a:off x="544320" y="3124080"/>
            <a:ext cx="5467680" cy="3162960"/>
          </a:xfrm>
          <a:prstGeom prst="rect">
            <a:avLst/>
          </a:prstGeom>
          <a:ln w="0">
            <a:noFill/>
          </a:ln>
        </p:spPr>
      </p:pic>
      <p:pic>
        <p:nvPicPr>
          <p:cNvPr id="173" name="Picture 6" descr="Data Augmentation | Papers With Code"/>
          <p:cNvPicPr/>
          <p:nvPr/>
        </p:nvPicPr>
        <p:blipFill>
          <a:blip r:embed="rId2"/>
          <a:stretch/>
        </p:blipFill>
        <p:spPr>
          <a:xfrm>
            <a:off x="6012000" y="2653200"/>
            <a:ext cx="3524040" cy="3524040"/>
          </a:xfrm>
          <a:prstGeom prst="rect">
            <a:avLst/>
          </a:prstGeom>
          <a:ln w="0">
            <a:noFill/>
          </a:ln>
        </p:spPr>
      </p:pic>
      <p:sp>
        <p:nvSpPr>
          <p:cNvPr id="174" name="Text Box 3"/>
          <p:cNvSpPr/>
          <p:nvPr/>
        </p:nvSpPr>
        <p:spPr>
          <a:xfrm>
            <a:off x="360000" y="1636560"/>
            <a:ext cx="4795920" cy="23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Enlarge the dataset with synthetic samples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Transfer Learning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9" name="Text Box 3"/>
          <p:cNvSpPr/>
          <p:nvPr/>
        </p:nvSpPr>
        <p:spPr>
          <a:xfrm>
            <a:off x="360000" y="1636560"/>
            <a:ext cx="7081920" cy="23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Weight Sharing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800" spc="-1" strike="noStrike">
              <a:latin typeface="Arial"/>
            </a:endParaRPr>
          </a:p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Extraction weights are frozen (or not...) during learning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0" name="Imagem 8" descr=""/>
          <p:cNvPicPr/>
          <p:nvPr/>
        </p:nvPicPr>
        <p:blipFill>
          <a:blip r:embed="rId1"/>
          <a:stretch/>
        </p:blipFill>
        <p:spPr>
          <a:xfrm>
            <a:off x="1119960" y="2565360"/>
            <a:ext cx="7835760" cy="412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Text Box 3"/>
          <p:cNvSpPr/>
          <p:nvPr/>
        </p:nvSpPr>
        <p:spPr>
          <a:xfrm>
            <a:off x="360000" y="1636560"/>
            <a:ext cx="7081920" cy="23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Assessment Task: PJBL-3 at Canvas </a:t>
            </a:r>
            <a:endParaRPr b="0" lang="pt-BR" sz="1800" spc="-1" strike="noStrike">
              <a:latin typeface="Arial"/>
            </a:endParaRPr>
          </a:p>
          <a:p>
            <a:pPr lvl="1" marL="4316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Delivery date: 06/11 23:59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Review of Lecture 09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Convolutional Neural Network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Basic Concepts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Data Augmentation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Transfer-Learning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Applications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308680" y="4268520"/>
            <a:ext cx="6219360" cy="210420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308680" y="608508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777040" y="608544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209400" y="60858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4018680" y="612108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4378680" y="610308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811040" y="610344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"/>
          <p:cNvSpPr/>
          <p:nvPr/>
        </p:nvSpPr>
        <p:spPr>
          <a:xfrm>
            <a:off x="5603400" y="61038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"/>
          <p:cNvSpPr/>
          <p:nvPr/>
        </p:nvSpPr>
        <p:spPr>
          <a:xfrm>
            <a:off x="5999400" y="61038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Deep Learning Pipeline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5" name="Imagem 2" descr=""/>
          <p:cNvPicPr/>
          <p:nvPr/>
        </p:nvPicPr>
        <p:blipFill>
          <a:blip r:embed="rId1"/>
          <a:stretch/>
        </p:blipFill>
        <p:spPr>
          <a:xfrm>
            <a:off x="1187280" y="3263040"/>
            <a:ext cx="7701480" cy="143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Text Box 3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CNN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2" descr=""/>
          <p:cNvPicPr/>
          <p:nvPr/>
        </p:nvPicPr>
        <p:blipFill>
          <a:blip r:embed="rId1"/>
          <a:stretch/>
        </p:blipFill>
        <p:spPr>
          <a:xfrm>
            <a:off x="912600" y="2632320"/>
            <a:ext cx="8071200" cy="28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6" name="Text Box 3"/>
          <p:cNvSpPr/>
          <p:nvPr/>
        </p:nvSpPr>
        <p:spPr>
          <a:xfrm>
            <a:off x="360000" y="164772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Feature Extraction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7" name="Imagem 2" descr=""/>
          <p:cNvPicPr/>
          <p:nvPr/>
        </p:nvPicPr>
        <p:blipFill>
          <a:blip r:embed="rId1"/>
          <a:stretch/>
        </p:blipFill>
        <p:spPr>
          <a:xfrm>
            <a:off x="4762440" y="1647720"/>
            <a:ext cx="3835800" cy="13676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18" name=""/>
          <p:cNvGraphicFramePr/>
          <p:nvPr/>
        </p:nvGraphicFramePr>
        <p:xfrm>
          <a:off x="1282680" y="4332960"/>
          <a:ext cx="5057280" cy="2361960"/>
        </p:xfrm>
        <a:graphic>
          <a:graphicData uri="http://schemas.openxmlformats.org/presentationml/2006/ole">
            <p:oleObj progId="PBrush" r:id="rId2" spid="">
              <p:embed/>
              <p:pic>
                <p:nvPicPr>
                  <p:cNvPr id="11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1282680" y="4332960"/>
                    <a:ext cx="5057280" cy="23619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20" name="Retângulo 7"/>
          <p:cNvSpPr/>
          <p:nvPr/>
        </p:nvSpPr>
        <p:spPr>
          <a:xfrm>
            <a:off x="4762440" y="1647720"/>
            <a:ext cx="2755440" cy="13676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1282680" y="4330800"/>
            <a:ext cx="5054760" cy="236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6" name="Text Box 3"/>
          <p:cNvSpPr/>
          <p:nvPr/>
        </p:nvSpPr>
        <p:spPr>
          <a:xfrm>
            <a:off x="360000" y="163836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Classification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 lvl="1" marL="4316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Forward and Back Propagation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7" name="Imagem 4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3088440" y="3195720"/>
            <a:ext cx="4411080" cy="330804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10" descr=""/>
          <p:cNvPicPr/>
          <p:nvPr/>
        </p:nvPicPr>
        <p:blipFill>
          <a:blip r:embed="rId2"/>
          <a:stretch/>
        </p:blipFill>
        <p:spPr>
          <a:xfrm>
            <a:off x="4494240" y="1541880"/>
            <a:ext cx="3835800" cy="1367640"/>
          </a:xfrm>
          <a:prstGeom prst="rect">
            <a:avLst/>
          </a:prstGeom>
          <a:ln w="0">
            <a:noFill/>
          </a:ln>
        </p:spPr>
      </p:pic>
      <p:sp>
        <p:nvSpPr>
          <p:cNvPr id="129" name="Retângulo 11"/>
          <p:cNvSpPr/>
          <p:nvPr/>
        </p:nvSpPr>
        <p:spPr>
          <a:xfrm flipH="1">
            <a:off x="7199640" y="1541880"/>
            <a:ext cx="1080000" cy="13676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4" name="Text Box 3"/>
          <p:cNvSpPr/>
          <p:nvPr/>
        </p:nvSpPr>
        <p:spPr>
          <a:xfrm>
            <a:off x="360000" y="1636560"/>
            <a:ext cx="8318160" cy="454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Forward and Back Propagation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35" name="Picture 2" descr="Backward Propagation | Backward Propagation Working in Neural Network"/>
          <p:cNvPicPr/>
          <p:nvPr/>
        </p:nvPicPr>
        <p:blipFill>
          <a:blip r:embed="rId1"/>
          <a:stretch/>
        </p:blipFill>
        <p:spPr>
          <a:xfrm>
            <a:off x="1777320" y="2619000"/>
            <a:ext cx="6972120" cy="426672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8" descr=""/>
          <p:cNvPicPr/>
          <p:nvPr/>
        </p:nvPicPr>
        <p:blipFill>
          <a:blip r:embed="rId2"/>
          <a:stretch/>
        </p:blipFill>
        <p:spPr>
          <a:xfrm>
            <a:off x="4494240" y="1541880"/>
            <a:ext cx="3835800" cy="1367640"/>
          </a:xfrm>
          <a:prstGeom prst="rect">
            <a:avLst/>
          </a:prstGeom>
          <a:ln w="0">
            <a:noFill/>
          </a:ln>
        </p:spPr>
      </p:pic>
      <p:sp>
        <p:nvSpPr>
          <p:cNvPr id="137" name="Retângulo 9"/>
          <p:cNvSpPr/>
          <p:nvPr/>
        </p:nvSpPr>
        <p:spPr>
          <a:xfrm flipH="1">
            <a:off x="7199640" y="1541880"/>
            <a:ext cx="1080000" cy="13676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029960" y="3668760"/>
            <a:ext cx="3782520" cy="194076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8" descr=""/>
          <p:cNvPicPr/>
          <p:nvPr/>
        </p:nvPicPr>
        <p:blipFill>
          <a:blip r:embed="rId2"/>
          <a:stretch/>
        </p:blipFill>
        <p:spPr>
          <a:xfrm>
            <a:off x="4494240" y="1541880"/>
            <a:ext cx="3835800" cy="1367640"/>
          </a:xfrm>
          <a:prstGeom prst="rect">
            <a:avLst/>
          </a:prstGeom>
          <a:ln w="0">
            <a:noFill/>
          </a:ln>
        </p:spPr>
      </p:pic>
      <p:sp>
        <p:nvSpPr>
          <p:cNvPr id="144" name="Retângulo 9"/>
          <p:cNvSpPr/>
          <p:nvPr/>
        </p:nvSpPr>
        <p:spPr>
          <a:xfrm flipH="1">
            <a:off x="7199640" y="1541880"/>
            <a:ext cx="1080000" cy="1367640"/>
          </a:xfrm>
          <a:prstGeom prst="rect">
            <a:avLst/>
          </a:prstGeom>
          <a:solidFill>
            <a:schemeClr val="accent1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Picture 4" descr="A pseudo-softmax function for hardware-based high speed image  classification | Scientific Reports"/>
          <p:cNvPicPr/>
          <p:nvPr/>
        </p:nvPicPr>
        <p:blipFill>
          <a:blip r:embed="rId3"/>
          <a:stretch/>
        </p:blipFill>
        <p:spPr>
          <a:xfrm>
            <a:off x="5483160" y="3679200"/>
            <a:ext cx="4052880" cy="1940760"/>
          </a:xfrm>
          <a:prstGeom prst="rect">
            <a:avLst/>
          </a:prstGeom>
          <a:ln w="0">
            <a:noFill/>
          </a:ln>
        </p:spPr>
      </p:pic>
      <p:sp>
        <p:nvSpPr>
          <p:cNvPr id="146" name="Text Box 3"/>
          <p:cNvSpPr/>
          <p:nvPr/>
        </p:nvSpPr>
        <p:spPr>
          <a:xfrm>
            <a:off x="360000" y="1636560"/>
            <a:ext cx="4795920" cy="23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Softmax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6040" cy="8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Convolutional Neural Network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97120" y="6886080"/>
            <a:ext cx="644328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08600" y="6886080"/>
            <a:ext cx="22813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60000" y="1827720"/>
            <a:ext cx="9176040" cy="46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360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1" name="Text Box 3"/>
          <p:cNvSpPr/>
          <p:nvPr/>
        </p:nvSpPr>
        <p:spPr>
          <a:xfrm>
            <a:off x="360000" y="1636560"/>
            <a:ext cx="4795920" cy="237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8680" bIns="45000" anchor="t">
            <a:noAutofit/>
          </a:bodyPr>
          <a:p>
            <a:pPr marL="192240" indent="-1922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Tensorflow Playground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192240"/>
                <a:tab algn="l" pos="649440"/>
                <a:tab algn="l" pos="1106640"/>
                <a:tab algn="l" pos="1563840"/>
                <a:tab algn="l" pos="2021040"/>
                <a:tab algn="l" pos="2478240"/>
                <a:tab algn="l" pos="2935440"/>
                <a:tab algn="l" pos="3392640"/>
                <a:tab algn="l" pos="3849840"/>
                <a:tab algn="l" pos="4307040"/>
                <a:tab algn="l" pos="4764240"/>
                <a:tab algn="l" pos="5221440"/>
                <a:tab algn="l" pos="5678640"/>
                <a:tab algn="l" pos="6135840"/>
                <a:tab algn="l" pos="6593040"/>
                <a:tab algn="l" pos="7050240"/>
                <a:tab algn="l" pos="7507440"/>
                <a:tab algn="l" pos="7964640"/>
                <a:tab algn="l" pos="8421840"/>
                <a:tab algn="l" pos="8879040"/>
                <a:tab algn="l" pos="9336240"/>
              </a:tabLst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2" name="CaixaDeTexto 10"/>
          <p:cNvSpPr/>
          <p:nvPr/>
        </p:nvSpPr>
        <p:spPr>
          <a:xfrm>
            <a:off x="717480" y="2226240"/>
            <a:ext cx="50414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https://playground.tensorflow.org/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3" name="Imagem 3" descr=""/>
          <p:cNvPicPr/>
          <p:nvPr/>
        </p:nvPicPr>
        <p:blipFill>
          <a:blip r:embed="rId2"/>
          <a:stretch/>
        </p:blipFill>
        <p:spPr>
          <a:xfrm>
            <a:off x="1969920" y="3142440"/>
            <a:ext cx="6372000" cy="278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5876</TotalTime>
  <Application>LibreOffice/7.3.7.2$Linux_X86_64 LibreOffice_project/30$Build-2</Application>
  <AppVersion>15.0000</AppVersion>
  <Words>303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2023-08-13T19:53:19Z</dcterms:modified>
  <cp:revision>152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