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8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k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m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v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h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s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d</a:t>
            </a:r>
            <a:r>
              <a:rPr b="0" lang="pt-BR" sz="4400" spc="-1" strike="noStrike">
                <a:latin typeface="Arial"/>
              </a:rPr>
              <a:t>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</a:t>
            </a:r>
            <a:r>
              <a:rPr b="0" lang="pt-BR" sz="2000" spc="-1" strike="noStrike">
                <a:latin typeface="Arial"/>
              </a:rPr>
              <a:t>l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c</a:t>
            </a:r>
            <a:r>
              <a:rPr b="0" lang="pt-BR" sz="2000" spc="-1" strike="noStrike">
                <a:latin typeface="Arial"/>
              </a:rPr>
              <a:t>k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d</a:t>
            </a:r>
            <a:r>
              <a:rPr b="0" lang="pt-BR" sz="2000" spc="-1" strike="noStrike">
                <a:latin typeface="Arial"/>
              </a:rPr>
              <a:t>i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h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n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t</a:t>
            </a:r>
            <a:r>
              <a:rPr b="0" lang="pt-BR" sz="2000" spc="-1" strike="noStrike">
                <a:latin typeface="Arial"/>
              </a:rPr>
              <a:t>e</a:t>
            </a:r>
            <a:r>
              <a:rPr b="0" lang="pt-BR" sz="2000" spc="-1" strike="noStrike">
                <a:latin typeface="Arial"/>
              </a:rPr>
              <a:t>s</a:t>
            </a:r>
            <a:r>
              <a:rPr b="0" lang="pt-BR" sz="2000" spc="-1" strike="noStrike">
                <a:latin typeface="Arial"/>
              </a:rPr>
              <a:t> </a:t>
            </a:r>
            <a:r>
              <a:rPr b="0" lang="pt-BR" sz="2000" spc="-1" strike="noStrike">
                <a:latin typeface="Arial"/>
              </a:rPr>
              <a:t>f</a:t>
            </a:r>
            <a:r>
              <a:rPr b="0" lang="pt-BR" sz="2000" spc="-1" strike="noStrike">
                <a:latin typeface="Arial"/>
              </a:rPr>
              <a:t>o</a:t>
            </a:r>
            <a:r>
              <a:rPr b="0" lang="pt-BR" sz="2000" spc="-1" strike="noStrike">
                <a:latin typeface="Arial"/>
              </a:rPr>
              <a:t>r</a:t>
            </a:r>
            <a:r>
              <a:rPr b="0" lang="pt-BR" sz="2000" spc="-1" strike="noStrike">
                <a:latin typeface="Arial"/>
              </a:rPr>
              <a:t>m</a:t>
            </a:r>
            <a:r>
              <a:rPr b="0" lang="pt-BR" sz="2000" spc="-1" strike="noStrike">
                <a:latin typeface="Arial"/>
              </a:rPr>
              <a:t>a</a:t>
            </a:r>
            <a:r>
              <a:rPr b="0" lang="pt-BR" sz="2000" spc="-1" strike="noStrike">
                <a:latin typeface="Arial"/>
              </a:rPr>
              <a:t>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7E01C769-6652-42B4-99BF-1A00F6B2A2D6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9" name="CustomShape 93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2" name="CustomShape 81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5" name="CustomShape 56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8" name="CustomShape 40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1" name="CustomShape 87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4" name="CustomShape 50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7" name="CustomShape 68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0" name="CustomShape 74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8" name="CustomShape 5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1" name="CustomShape 24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4" name="CustomShape 98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7" name="CustomShape 14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0" name="CustomShape 17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3" name="CustomShape 31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880" cy="3599640"/>
          </a:xfrm>
          <a:prstGeom prst="rect">
            <a:avLst/>
          </a:prstGeom>
          <a:ln w="0">
            <a:noFill/>
          </a:ln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0080" cy="420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6" name="CustomShape 38"/>
          <p:cNvSpPr/>
          <p:nvPr/>
        </p:nvSpPr>
        <p:spPr>
          <a:xfrm>
            <a:off x="0" y="10155240"/>
            <a:ext cx="3268440" cy="5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2440" cy="12524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k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d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t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h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x</a:t>
            </a:r>
            <a:r>
              <a:rPr b="0" lang="pt-BR" sz="4400" spc="-1" strike="noStrike">
                <a:latin typeface="Arial"/>
              </a:rPr>
              <a:t>t </a:t>
            </a:r>
            <a:r>
              <a:rPr b="0" lang="pt-BR" sz="4400" spc="-1" strike="noStrike">
                <a:latin typeface="Arial"/>
              </a:rPr>
              <a:t>f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r</a:t>
            </a:r>
            <a:r>
              <a:rPr b="0" lang="pt-BR" sz="4400" spc="-1" strike="noStrike">
                <a:latin typeface="Arial"/>
              </a:rPr>
              <a:t>m</a:t>
            </a:r>
            <a:r>
              <a:rPr b="0" lang="pt-BR" sz="4400" spc="-1" strike="noStrike">
                <a:latin typeface="Arial"/>
              </a:rPr>
              <a:t>a</a:t>
            </a:r>
            <a:r>
              <a:rPr b="0" lang="pt-BR" sz="4400" spc="-1" strike="noStrike">
                <a:latin typeface="Arial"/>
              </a:rPr>
              <a:t>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2440" cy="125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2440" cy="5324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2440" cy="5324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2440" cy="5324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k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d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t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h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x</a:t>
            </a:r>
            <a:r>
              <a:rPr b="0" lang="pt-BR" sz="4400" spc="-1" strike="noStrike">
                <a:latin typeface="Arial"/>
              </a:rPr>
              <a:t>t </a:t>
            </a:r>
            <a:r>
              <a:rPr b="0" lang="pt-BR" sz="4400" spc="-1" strike="noStrike">
                <a:latin typeface="Arial"/>
              </a:rPr>
              <a:t>f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r</a:t>
            </a:r>
            <a:r>
              <a:rPr b="0" lang="pt-BR" sz="4400" spc="-1" strike="noStrike">
                <a:latin typeface="Arial"/>
              </a:rPr>
              <a:t>m</a:t>
            </a:r>
            <a:r>
              <a:rPr b="0" lang="pt-BR" sz="4400" spc="-1" strike="noStrike">
                <a:latin typeface="Arial"/>
              </a:rPr>
              <a:t>a</a:t>
            </a:r>
            <a:r>
              <a:rPr b="0" lang="pt-BR" sz="4400" spc="-1" strike="noStrike">
                <a:latin typeface="Arial"/>
              </a:rPr>
              <a:t>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3150000"/>
            <a:ext cx="9712440" cy="12524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k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d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t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h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x</a:t>
            </a:r>
            <a:r>
              <a:rPr b="0" lang="pt-BR" sz="4400" spc="-1" strike="noStrike">
                <a:latin typeface="Arial"/>
              </a:rPr>
              <a:t>t </a:t>
            </a:r>
            <a:r>
              <a:rPr b="0" lang="pt-BR" sz="4400" spc="-1" strike="noStrike">
                <a:latin typeface="Arial"/>
              </a:rPr>
              <a:t>f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r</a:t>
            </a:r>
            <a:r>
              <a:rPr b="0" lang="pt-BR" sz="4400" spc="-1" strike="noStrike">
                <a:latin typeface="Arial"/>
              </a:rPr>
              <a:t>m</a:t>
            </a:r>
            <a:r>
              <a:rPr b="0" lang="pt-BR" sz="4400" spc="-1" strike="noStrike">
                <a:latin typeface="Arial"/>
              </a:rPr>
              <a:t>a</a:t>
            </a:r>
            <a:r>
              <a:rPr b="0" lang="pt-BR" sz="4400" spc="-1" strike="noStrike">
                <a:latin typeface="Arial"/>
              </a:rPr>
              <a:t>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AprendizadoMaquina/T&#243;pico%2004%20-%20Deep%20Learning/T&#243;pico_04_Deep_Learning_Redes_Neurais_Recorrentes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60000" y="333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Tópico 04 – Deep Learning – Redes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40000" y="4680000"/>
            <a:ext cx="9172440" cy="251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88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1" name="CustomShape 89"/>
          <p:cNvSpPr/>
          <p:nvPr/>
        </p:nvSpPr>
        <p:spPr>
          <a:xfrm>
            <a:off x="360000" y="1620000"/>
            <a:ext cx="930672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82" name="CustomShape 90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83" name="CustomShape 91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4" name="CustomShape 92"/>
          <p:cNvSpPr/>
          <p:nvPr/>
        </p:nvSpPr>
        <p:spPr>
          <a:xfrm>
            <a:off x="360000" y="1764000"/>
            <a:ext cx="930672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Abordagens: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94000"/>
              </a:lnSpc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2087280" y="2201760"/>
            <a:ext cx="6191640" cy="1937160"/>
          </a:xfrm>
          <a:prstGeom prst="rect">
            <a:avLst/>
          </a:prstGeom>
          <a:ln w="0">
            <a:noFill/>
          </a:ln>
        </p:spPr>
      </p:pic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6617880" y="1047960"/>
            <a:ext cx="3059280" cy="931680"/>
          </a:xfrm>
          <a:prstGeom prst="rect">
            <a:avLst/>
          </a:prstGeom>
          <a:ln w="0">
            <a:noFill/>
          </a:ln>
        </p:spPr>
      </p:pic>
      <p:pic>
        <p:nvPicPr>
          <p:cNvPr id="187" name="" descr=""/>
          <p:cNvPicPr/>
          <p:nvPr/>
        </p:nvPicPr>
        <p:blipFill>
          <a:blip r:embed="rId3"/>
          <a:srcRect l="6011" t="0" r="0" b="13362"/>
          <a:stretch/>
        </p:blipFill>
        <p:spPr>
          <a:xfrm>
            <a:off x="3060000" y="4349520"/>
            <a:ext cx="4648320" cy="2071080"/>
          </a:xfrm>
          <a:prstGeom prst="rect">
            <a:avLst/>
          </a:prstGeom>
          <a:ln w="0">
            <a:noFill/>
          </a:ln>
        </p:spPr>
      </p:pic>
      <p:sp>
        <p:nvSpPr>
          <p:cNvPr id="188" name=""/>
          <p:cNvSpPr/>
          <p:nvPr/>
        </p:nvSpPr>
        <p:spPr>
          <a:xfrm>
            <a:off x="3069720" y="4335480"/>
            <a:ext cx="401760" cy="2076480"/>
          </a:xfrm>
          <a:prstGeom prst="rect">
            <a:avLst/>
          </a:prstGeom>
          <a:solidFill>
            <a:srgbClr val="729fcf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3495600" y="4335480"/>
            <a:ext cx="401760" cy="207648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3920760" y="4335480"/>
            <a:ext cx="401400" cy="207648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>
            <a:off x="4346640" y="4335480"/>
            <a:ext cx="401760" cy="207648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>
            <a:off x="4772160" y="4335480"/>
            <a:ext cx="401760" cy="2076480"/>
          </a:xfrm>
          <a:prstGeom prst="rect">
            <a:avLst/>
          </a:prstGeom>
          <a:solidFill>
            <a:srgbClr val="cccccc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NUBLADO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>
            <a:off x="5201640" y="4344120"/>
            <a:ext cx="401760" cy="2076480"/>
          </a:xfrm>
          <a:prstGeom prst="rect">
            <a:avLst/>
          </a:prstGeom>
          <a:solidFill>
            <a:srgbClr val="729fcf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5627160" y="4344120"/>
            <a:ext cx="401760" cy="2076480"/>
          </a:xfrm>
          <a:prstGeom prst="rect">
            <a:avLst/>
          </a:prstGeom>
          <a:solidFill>
            <a:srgbClr val="729fcf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6029280" y="4359960"/>
            <a:ext cx="401760" cy="207648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6" name=""/>
          <p:cNvSpPr/>
          <p:nvPr/>
        </p:nvSpPr>
        <p:spPr>
          <a:xfrm>
            <a:off x="6455160" y="4359960"/>
            <a:ext cx="401760" cy="2076480"/>
          </a:xfrm>
          <a:prstGeom prst="rect">
            <a:avLst/>
          </a:prstGeom>
          <a:solidFill>
            <a:srgbClr val="c9211e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>
            <a:off x="6880680" y="4359960"/>
            <a:ext cx="401760" cy="2076480"/>
          </a:xfrm>
          <a:prstGeom prst="rect">
            <a:avLst/>
          </a:prstGeom>
          <a:solidFill>
            <a:srgbClr val="c9211e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8" name=""/>
          <p:cNvSpPr/>
          <p:nvPr/>
        </p:nvSpPr>
        <p:spPr>
          <a:xfrm>
            <a:off x="7306560" y="4359960"/>
            <a:ext cx="401760" cy="2076480"/>
          </a:xfrm>
          <a:prstGeom prst="rect">
            <a:avLst/>
          </a:prstGeom>
          <a:solidFill>
            <a:srgbClr val="c9211e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25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00" name="CustomShape 26"/>
          <p:cNvSpPr/>
          <p:nvPr/>
        </p:nvSpPr>
        <p:spPr>
          <a:xfrm>
            <a:off x="360000" y="1620000"/>
            <a:ext cx="930672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01" name="CustomShape 27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02" name="CustomShape 28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3" name="CustomShape 29"/>
          <p:cNvSpPr/>
          <p:nvPr/>
        </p:nvSpPr>
        <p:spPr>
          <a:xfrm>
            <a:off x="360000" y="1764000"/>
            <a:ext cx="930672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Parâmetro: Tamanho da Janela 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Determina a relação entre observação e predição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rcRect l="0" t="6303" r="0" b="0"/>
          <a:stretch/>
        </p:blipFill>
        <p:spPr>
          <a:xfrm>
            <a:off x="2134440" y="2922480"/>
            <a:ext cx="5784480" cy="3556440"/>
          </a:xfrm>
          <a:prstGeom prst="rect">
            <a:avLst/>
          </a:prstGeom>
          <a:ln w="0">
            <a:noFill/>
          </a:ln>
        </p:spPr>
      </p:pic>
      <p:pic>
        <p:nvPicPr>
          <p:cNvPr id="205" name="" descr=""/>
          <p:cNvPicPr/>
          <p:nvPr/>
        </p:nvPicPr>
        <p:blipFill>
          <a:blip r:embed="rId2"/>
          <a:stretch/>
        </p:blipFill>
        <p:spPr>
          <a:xfrm>
            <a:off x="6617520" y="1047600"/>
            <a:ext cx="3059280" cy="93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4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07" name="CustomShape 42"/>
          <p:cNvSpPr/>
          <p:nvPr/>
        </p:nvSpPr>
        <p:spPr>
          <a:xfrm>
            <a:off x="360000" y="1620000"/>
            <a:ext cx="930672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08" name="CustomShape 4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09" name="CustomShape 54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0" name="CustomShape 55"/>
          <p:cNvSpPr/>
          <p:nvPr/>
        </p:nvSpPr>
        <p:spPr>
          <a:xfrm>
            <a:off x="360000" y="1764000"/>
            <a:ext cx="930672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Treinamento / Teste 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Base de amostras são geradas deslizando a janela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1"/>
          <a:srcRect l="0" t="0" r="6682" b="0"/>
          <a:stretch/>
        </p:blipFill>
        <p:spPr>
          <a:xfrm>
            <a:off x="720000" y="4428000"/>
            <a:ext cx="5758560" cy="2368440"/>
          </a:xfrm>
          <a:prstGeom prst="rect">
            <a:avLst/>
          </a:prstGeom>
          <a:ln w="0">
            <a:noFill/>
          </a:ln>
        </p:spPr>
      </p:pic>
      <p:pic>
        <p:nvPicPr>
          <p:cNvPr id="212" name="" descr=""/>
          <p:cNvPicPr/>
          <p:nvPr/>
        </p:nvPicPr>
        <p:blipFill>
          <a:blip r:embed="rId2"/>
          <a:stretch/>
        </p:blipFill>
        <p:spPr>
          <a:xfrm>
            <a:off x="6617520" y="1047600"/>
            <a:ext cx="3059280" cy="931680"/>
          </a:xfrm>
          <a:prstGeom prst="rect">
            <a:avLst/>
          </a:prstGeom>
          <a:ln w="0">
            <a:noFill/>
          </a:ln>
        </p:spPr>
      </p:pic>
      <p:pic>
        <p:nvPicPr>
          <p:cNvPr id="213" name="" descr=""/>
          <p:cNvPicPr/>
          <p:nvPr/>
        </p:nvPicPr>
        <p:blipFill>
          <a:blip r:embed="rId3"/>
          <a:stretch/>
        </p:blipFill>
        <p:spPr>
          <a:xfrm>
            <a:off x="7200000" y="4813560"/>
            <a:ext cx="2044440" cy="1622880"/>
          </a:xfrm>
          <a:prstGeom prst="rect">
            <a:avLst/>
          </a:prstGeom>
          <a:ln w="0">
            <a:noFill/>
          </a:ln>
        </p:spPr>
      </p:pic>
      <p:pic>
        <p:nvPicPr>
          <p:cNvPr id="214" name="" descr=""/>
          <p:cNvPicPr/>
          <p:nvPr/>
        </p:nvPicPr>
        <p:blipFill>
          <a:blip r:embed="rId4"/>
          <a:srcRect l="0" t="6303" r="0" b="0"/>
          <a:stretch/>
        </p:blipFill>
        <p:spPr>
          <a:xfrm>
            <a:off x="3240000" y="2602800"/>
            <a:ext cx="3958920" cy="189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39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6" name="CustomShape 44"/>
          <p:cNvSpPr/>
          <p:nvPr/>
        </p:nvSpPr>
        <p:spPr>
          <a:xfrm>
            <a:off x="360000" y="1620000"/>
            <a:ext cx="930672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17" name="CustomShape 51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18" name="CustomShape 5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9" name="CustomShape 53"/>
          <p:cNvSpPr/>
          <p:nvPr/>
        </p:nvSpPr>
        <p:spPr>
          <a:xfrm>
            <a:off x="360000" y="1764000"/>
            <a:ext cx="930672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Problema – Vanish Gradient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 sequências grandes, o gradiente desaparece 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 peso da informação ‘antiga’ decresce ao longo do tempo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6617160" y="1047240"/>
            <a:ext cx="3059280" cy="931680"/>
          </a:xfrm>
          <a:prstGeom prst="rect">
            <a:avLst/>
          </a:prstGeom>
          <a:ln w="0">
            <a:noFill/>
          </a:ln>
        </p:spPr>
      </p:pic>
      <p:pic>
        <p:nvPicPr>
          <p:cNvPr id="221" name="" descr=""/>
          <p:cNvPicPr/>
          <p:nvPr/>
        </p:nvPicPr>
        <p:blipFill>
          <a:blip r:embed="rId2"/>
          <a:srcRect l="0" t="39500" r="0" b="0"/>
          <a:stretch/>
        </p:blipFill>
        <p:spPr>
          <a:xfrm>
            <a:off x="360000" y="3060000"/>
            <a:ext cx="5254920" cy="1798920"/>
          </a:xfrm>
          <a:prstGeom prst="rect">
            <a:avLst/>
          </a:prstGeom>
          <a:ln w="0">
            <a:noFill/>
          </a:ln>
        </p:spPr>
      </p:pic>
      <p:pic>
        <p:nvPicPr>
          <p:cNvPr id="222" name="" descr=""/>
          <p:cNvPicPr/>
          <p:nvPr/>
        </p:nvPicPr>
        <p:blipFill>
          <a:blip r:embed="rId3"/>
          <a:stretch/>
        </p:blipFill>
        <p:spPr>
          <a:xfrm>
            <a:off x="5603400" y="4500000"/>
            <a:ext cx="3935520" cy="216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82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24" name="CustomShape 83"/>
          <p:cNvSpPr/>
          <p:nvPr/>
        </p:nvSpPr>
        <p:spPr>
          <a:xfrm>
            <a:off x="360000" y="1620000"/>
            <a:ext cx="930672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25" name="CustomShape 84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26" name="CustomShape 85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7" name="CustomShape 86"/>
          <p:cNvSpPr/>
          <p:nvPr/>
        </p:nvSpPr>
        <p:spPr>
          <a:xfrm>
            <a:off x="360000" y="1764000"/>
            <a:ext cx="930672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Problema – Vanish Gradient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Tanh é uma função lenta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6617160" y="1047240"/>
            <a:ext cx="3059280" cy="931680"/>
          </a:xfrm>
          <a:prstGeom prst="rect">
            <a:avLst/>
          </a:prstGeom>
          <a:ln w="0">
            <a:noFill/>
          </a:ln>
        </p:spPr>
      </p:pic>
      <p:pic>
        <p:nvPicPr>
          <p:cNvPr id="229" name="Google Shape;152;p 2" descr=""/>
          <p:cNvPicPr/>
          <p:nvPr/>
        </p:nvPicPr>
        <p:blipFill>
          <a:blip r:embed="rId2"/>
          <a:srcRect l="4440" t="0" r="6668" b="0"/>
          <a:stretch/>
        </p:blipFill>
        <p:spPr>
          <a:xfrm>
            <a:off x="648360" y="3309120"/>
            <a:ext cx="4318560" cy="1729800"/>
          </a:xfrm>
          <a:prstGeom prst="rect">
            <a:avLst/>
          </a:prstGeom>
          <a:ln w="0">
            <a:noFill/>
          </a:ln>
        </p:spPr>
      </p:pic>
      <p:pic>
        <p:nvPicPr>
          <p:cNvPr id="230" name="" descr=""/>
          <p:cNvPicPr/>
          <p:nvPr/>
        </p:nvPicPr>
        <p:blipFill>
          <a:blip r:embed="rId3"/>
          <a:stretch/>
        </p:blipFill>
        <p:spPr>
          <a:xfrm>
            <a:off x="5400000" y="3240000"/>
            <a:ext cx="3598920" cy="198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" descr=""/>
          <p:cNvPicPr/>
          <p:nvPr/>
        </p:nvPicPr>
        <p:blipFill>
          <a:blip r:embed="rId1"/>
          <a:srcRect l="6339" t="0" r="1756" b="0"/>
          <a:stretch/>
        </p:blipFill>
        <p:spPr>
          <a:xfrm>
            <a:off x="1980000" y="3911040"/>
            <a:ext cx="6750360" cy="2747880"/>
          </a:xfrm>
          <a:prstGeom prst="rect">
            <a:avLst/>
          </a:prstGeom>
          <a:ln w="0">
            <a:noFill/>
          </a:ln>
        </p:spPr>
      </p:pic>
      <p:sp>
        <p:nvSpPr>
          <p:cNvPr id="232" name="CustomShape 45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33" name="CustomShape 46"/>
          <p:cNvSpPr/>
          <p:nvPr/>
        </p:nvSpPr>
        <p:spPr>
          <a:xfrm>
            <a:off x="360000" y="1620000"/>
            <a:ext cx="930672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34" name="CustomShape 47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35" name="CustomShape 48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6" name="CustomShape 49"/>
          <p:cNvSpPr/>
          <p:nvPr/>
        </p:nvSpPr>
        <p:spPr>
          <a:xfrm>
            <a:off x="360000" y="1440000"/>
            <a:ext cx="930672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Long-Short-Term-Memory (LSTM)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Fluxo Superior – Memória Longa 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Multiplicação e </a:t>
            </a:r>
            <a:r>
              <a:rPr b="1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Soma </a:t>
            </a: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dos Pesos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Fluxo Inferior – Memória Curta 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Multiplicação dos Pesos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63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38" name="CustomShape 64"/>
          <p:cNvSpPr/>
          <p:nvPr/>
        </p:nvSpPr>
        <p:spPr>
          <a:xfrm>
            <a:off x="360000" y="1620000"/>
            <a:ext cx="930672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39" name="CustomShape 65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40" name="CustomShape 66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1" name="CustomShape 67"/>
          <p:cNvSpPr/>
          <p:nvPr/>
        </p:nvSpPr>
        <p:spPr>
          <a:xfrm>
            <a:off x="360000" y="1440000"/>
            <a:ext cx="930672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Gatilhos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Esquecimento (*)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Entrada (+) 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Saída (*)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42" name="" descr=""/>
          <p:cNvPicPr/>
          <p:nvPr/>
        </p:nvPicPr>
        <p:blipFill>
          <a:blip r:embed="rId1"/>
          <a:srcRect l="8167" t="1278" r="0" b="0"/>
          <a:stretch/>
        </p:blipFill>
        <p:spPr>
          <a:xfrm>
            <a:off x="3240000" y="2052000"/>
            <a:ext cx="6298920" cy="4739040"/>
          </a:xfrm>
          <a:prstGeom prst="rect">
            <a:avLst/>
          </a:prstGeom>
          <a:ln w="0">
            <a:noFill/>
          </a:ln>
        </p:spPr>
      </p:pic>
      <p:pic>
        <p:nvPicPr>
          <p:cNvPr id="243" name="" descr=""/>
          <p:cNvPicPr/>
          <p:nvPr/>
        </p:nvPicPr>
        <p:blipFill>
          <a:blip r:embed="rId2"/>
          <a:srcRect l="6339" t="20255" r="1756" b="19779"/>
          <a:stretch/>
        </p:blipFill>
        <p:spPr>
          <a:xfrm>
            <a:off x="6660000" y="965520"/>
            <a:ext cx="3006720" cy="905400"/>
          </a:xfrm>
          <a:prstGeom prst="rect">
            <a:avLst/>
          </a:prstGeom>
          <a:ln w="0">
            <a:noFill/>
          </a:ln>
        </p:spPr>
      </p:pic>
      <p:sp>
        <p:nvSpPr>
          <p:cNvPr id="244" name=""/>
          <p:cNvSpPr/>
          <p:nvPr/>
        </p:nvSpPr>
        <p:spPr>
          <a:xfrm>
            <a:off x="7545960" y="975960"/>
            <a:ext cx="1175040" cy="894600"/>
          </a:xfrm>
          <a:prstGeom prst="rect">
            <a:avLst/>
          </a:prstGeom>
          <a:solidFill>
            <a:srgbClr val="729fcf">
              <a:alpha val="5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69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46" name="CustomShape 70"/>
          <p:cNvSpPr/>
          <p:nvPr/>
        </p:nvSpPr>
        <p:spPr>
          <a:xfrm>
            <a:off x="360000" y="1620000"/>
            <a:ext cx="930672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47" name="CustomShape 71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48" name="CustomShape 7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9" name="CustomShape 73"/>
          <p:cNvSpPr/>
          <p:nvPr/>
        </p:nvSpPr>
        <p:spPr>
          <a:xfrm>
            <a:off x="360000" y="1440000"/>
            <a:ext cx="930672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Let’s Code!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[LINK]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Tópicos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360000" y="1980000"/>
            <a:ext cx="917244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Discussão Inicial 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Redes Recorrentes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RNN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LSTM </a:t>
            </a: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Exercício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1620000" y="4329000"/>
            <a:ext cx="7181640" cy="215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8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Discussão Inicial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360000" y="1620000"/>
            <a:ext cx="930672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E quando temos uma informação temporal ?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Ex: previsão do tempo, variação de preços, etc ?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Em certas aplicações, uma dependência temporal afeta a classe da instância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1947960" y="3390120"/>
            <a:ext cx="6330960" cy="290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20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Discussão Inicial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9" name="CustomShape 21"/>
          <p:cNvSpPr/>
          <p:nvPr/>
        </p:nvSpPr>
        <p:spPr>
          <a:xfrm>
            <a:off x="360000" y="1620000"/>
            <a:ext cx="930672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40" name="CustomShape 22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41" name="CustomShape 23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rcRect l="0" t="0" r="14926" b="0"/>
          <a:stretch/>
        </p:blipFill>
        <p:spPr>
          <a:xfrm>
            <a:off x="251280" y="1687320"/>
            <a:ext cx="4463640" cy="2969280"/>
          </a:xfrm>
          <a:prstGeom prst="rect">
            <a:avLst/>
          </a:prstGeom>
          <a:ln w="0">
            <a:noFill/>
          </a:ln>
        </p:spPr>
      </p:pic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2166480" y="5114520"/>
            <a:ext cx="6616800" cy="1477080"/>
          </a:xfrm>
          <a:prstGeom prst="rect">
            <a:avLst/>
          </a:prstGeom>
          <a:ln w="0">
            <a:noFill/>
          </a:ln>
        </p:spPr>
      </p:pic>
      <p:pic>
        <p:nvPicPr>
          <p:cNvPr id="144" name="" descr=""/>
          <p:cNvPicPr/>
          <p:nvPr/>
        </p:nvPicPr>
        <p:blipFill>
          <a:blip r:embed="rId3"/>
          <a:stretch/>
        </p:blipFill>
        <p:spPr>
          <a:xfrm>
            <a:off x="5094000" y="1704600"/>
            <a:ext cx="4499280" cy="295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94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Discussão Inicial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6" name="CustomShape 95"/>
          <p:cNvSpPr/>
          <p:nvPr/>
        </p:nvSpPr>
        <p:spPr>
          <a:xfrm>
            <a:off x="360000" y="1620000"/>
            <a:ext cx="930672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47" name="CustomShape 96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48" name="CustomShape 97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rcRect l="7997" t="1649" r="18966" b="2207"/>
          <a:stretch/>
        </p:blipFill>
        <p:spPr>
          <a:xfrm>
            <a:off x="2340000" y="1440000"/>
            <a:ext cx="5758560" cy="539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" descr=""/>
          <p:cNvPicPr/>
          <p:nvPr/>
        </p:nvPicPr>
        <p:blipFill>
          <a:blip r:embed="rId1"/>
          <a:srcRect l="6011" t="0" r="0" b="13362"/>
          <a:stretch/>
        </p:blipFill>
        <p:spPr>
          <a:xfrm>
            <a:off x="5245200" y="1056600"/>
            <a:ext cx="4328280" cy="3168720"/>
          </a:xfrm>
          <a:prstGeom prst="rect">
            <a:avLst/>
          </a:prstGeom>
          <a:ln w="0">
            <a:noFill/>
          </a:ln>
        </p:spPr>
      </p:pic>
      <p:sp>
        <p:nvSpPr>
          <p:cNvPr id="151" name="CustomShape 6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Discussão Inicial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2" name="CustomShape 7"/>
          <p:cNvSpPr/>
          <p:nvPr/>
        </p:nvSpPr>
        <p:spPr>
          <a:xfrm>
            <a:off x="360000" y="1980000"/>
            <a:ext cx="472680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Classificação “Estática”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Instâncias são interpretadas isoladamente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Classificação Recorrente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A classe da instância anterior é importante para interpretação da instância atual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Exemplos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Imagem vs Vídeo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3" name="CustomShape 12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54" name="CustomShape 13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5287680" y="1141920"/>
            <a:ext cx="373680" cy="3051360"/>
          </a:xfrm>
          <a:prstGeom prst="rect">
            <a:avLst/>
          </a:prstGeom>
          <a:solidFill>
            <a:srgbClr val="729fcf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5683680" y="1141920"/>
            <a:ext cx="373680" cy="305136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6079680" y="1141920"/>
            <a:ext cx="373680" cy="305136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6475680" y="1141920"/>
            <a:ext cx="373680" cy="305136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6871680" y="1141920"/>
            <a:ext cx="373680" cy="3051360"/>
          </a:xfrm>
          <a:prstGeom prst="rect">
            <a:avLst/>
          </a:prstGeom>
          <a:solidFill>
            <a:srgbClr val="cccccc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NUBLADO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7270920" y="1154880"/>
            <a:ext cx="373680" cy="3051360"/>
          </a:xfrm>
          <a:prstGeom prst="rect">
            <a:avLst/>
          </a:prstGeom>
          <a:solidFill>
            <a:srgbClr val="729fcf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7666920" y="1154880"/>
            <a:ext cx="373680" cy="3051360"/>
          </a:xfrm>
          <a:prstGeom prst="rect">
            <a:avLst/>
          </a:prstGeom>
          <a:solidFill>
            <a:srgbClr val="729fcf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8041320" y="1177920"/>
            <a:ext cx="373680" cy="305136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8437320" y="1177920"/>
            <a:ext cx="373680" cy="3051360"/>
          </a:xfrm>
          <a:prstGeom prst="rect">
            <a:avLst/>
          </a:prstGeom>
          <a:solidFill>
            <a:srgbClr val="c9211e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8833320" y="1177920"/>
            <a:ext cx="373680" cy="3051360"/>
          </a:xfrm>
          <a:prstGeom prst="rect">
            <a:avLst/>
          </a:prstGeom>
          <a:solidFill>
            <a:srgbClr val="c9211e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9229320" y="1177920"/>
            <a:ext cx="373680" cy="3051360"/>
          </a:xfrm>
          <a:prstGeom prst="rect">
            <a:avLst/>
          </a:prstGeom>
          <a:solidFill>
            <a:srgbClr val="c9211e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3940560" y="4994640"/>
            <a:ext cx="5629320" cy="120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5"/>
          <p:cNvSpPr/>
          <p:nvPr/>
        </p:nvSpPr>
        <p:spPr>
          <a:xfrm>
            <a:off x="360000" y="333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6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69" name="CustomShape 18"/>
          <p:cNvSpPr/>
          <p:nvPr/>
        </p:nvSpPr>
        <p:spPr>
          <a:xfrm>
            <a:off x="360000" y="1620000"/>
            <a:ext cx="930672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70" name="CustomShape 19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71" name="CustomShape 30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2" name="CustomShape 32"/>
          <p:cNvSpPr/>
          <p:nvPr/>
        </p:nvSpPr>
        <p:spPr>
          <a:xfrm>
            <a:off x="360000" y="1764000"/>
            <a:ext cx="930672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Modelos capazes de interpretar sequência de dados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Um conjunto de eventos determina a classe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1200600" y="2509200"/>
            <a:ext cx="7589520" cy="426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33"/>
          <p:cNvSpPr/>
          <p:nvPr/>
        </p:nvSpPr>
        <p:spPr>
          <a:xfrm>
            <a:off x="360000" y="360000"/>
            <a:ext cx="9352440" cy="89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5" name="CustomShape 34"/>
          <p:cNvSpPr/>
          <p:nvPr/>
        </p:nvSpPr>
        <p:spPr>
          <a:xfrm>
            <a:off x="360000" y="1620000"/>
            <a:ext cx="930672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76" name="CustomShape 35"/>
          <p:cNvSpPr/>
          <p:nvPr/>
        </p:nvSpPr>
        <p:spPr>
          <a:xfrm>
            <a:off x="7608600" y="6886080"/>
            <a:ext cx="227772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77" name="CustomShape 36"/>
          <p:cNvSpPr/>
          <p:nvPr/>
        </p:nvSpPr>
        <p:spPr>
          <a:xfrm>
            <a:off x="897120" y="6886080"/>
            <a:ext cx="6439680" cy="35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8" name="CustomShape 37"/>
          <p:cNvSpPr/>
          <p:nvPr/>
        </p:nvSpPr>
        <p:spPr>
          <a:xfrm>
            <a:off x="360000" y="1764000"/>
            <a:ext cx="9306720" cy="467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Modelos ‘estáticos’ não codificam adequadamente a informação contextual de instâncias anteriores (série temporal)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Solução: Recurrent Neural Networks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RNA propagando pesos + atributos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O estado H</a:t>
            </a:r>
            <a:r>
              <a:rPr b="0" lang="pt-BR" sz="2000" spc="-1" strike="noStrike" baseline="-8000">
                <a:solidFill>
                  <a:srgbClr val="1c1c1c"/>
                </a:solidFill>
                <a:latin typeface="Calibri"/>
                <a:ea typeface="DejaVu Sans"/>
              </a:rPr>
              <a:t>t </a:t>
            </a: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é produzido com base em X</a:t>
            </a:r>
            <a:r>
              <a:rPr b="0" lang="pt-BR" sz="2000" spc="-1" strike="noStrike" baseline="-8000">
                <a:solidFill>
                  <a:srgbClr val="1c1c1c"/>
                </a:solidFill>
                <a:latin typeface="Calibri"/>
                <a:ea typeface="DejaVu Sans"/>
              </a:rPr>
              <a:t>t </a:t>
            </a: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+</a:t>
            </a:r>
            <a:r>
              <a:rPr b="0" lang="pt-BR" sz="2000" spc="-1" strike="noStrike" baseline="-8000">
                <a:solidFill>
                  <a:srgbClr val="1c1c1c"/>
                </a:solidFill>
                <a:latin typeface="Calibri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W</a:t>
            </a:r>
            <a:r>
              <a:rPr b="0" lang="pt-BR" sz="2000" spc="-1" strike="noStrike" baseline="-8000">
                <a:solidFill>
                  <a:srgbClr val="1c1c1c"/>
                </a:solidFill>
                <a:latin typeface="Calibri"/>
                <a:ea typeface="DejaVu Sans"/>
              </a:rPr>
              <a:t>t-1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Aprende a relação entre as instâncias e classes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2700000" y="4673520"/>
            <a:ext cx="5314680" cy="161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6114</TotalTime>
  <Application>LibreOffice/7.3.7.2$Linux_X86_64 LibreOffice_project/30$Build-2</Application>
  <AppVersion>15.0000</AppVersion>
  <Words>811</Words>
  <Paragraphs>376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dcterms:modified xsi:type="dcterms:W3CDTF">2024-10-08T13:29:26Z</dcterms:modified>
  <cp:revision>175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33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33</vt:i4>
  </property>
</Properties>
</file>