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8651E9-8B71-4E7E-9C48-C73E260FCEF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40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44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52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4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56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60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64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6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14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24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19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29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36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32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Máquinas de Vetores de Suporte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0640" cy="25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37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38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9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355760" y="2880000"/>
            <a:ext cx="775044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4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0" name="CustomShape 4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da Margem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f(x) = w.x + b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pesos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Amostras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 = bias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 y(x) =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772440" y="1878120"/>
            <a:ext cx="5047200" cy="49615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900000" y="4572720"/>
            <a:ext cx="2699640" cy="5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4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7" name="CustomShape 50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5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Treinamento: Otimizar ‘W’ e ‘b’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Tem-se então a otimização de uma função quadrática, dada a restrição: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rcRect l="3562" t="2087" r="6190" b="10945"/>
          <a:stretch/>
        </p:blipFill>
        <p:spPr>
          <a:xfrm>
            <a:off x="5220000" y="2292480"/>
            <a:ext cx="4595400" cy="202680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080000" y="2340000"/>
            <a:ext cx="1439280" cy="62460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rcRect l="0" t="0" r="0" b="464"/>
          <a:stretch/>
        </p:blipFill>
        <p:spPr>
          <a:xfrm>
            <a:off x="3211560" y="2340000"/>
            <a:ext cx="1828800" cy="53928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3240000" y="3132000"/>
            <a:ext cx="1661760" cy="46728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tretch/>
        </p:blipFill>
        <p:spPr>
          <a:xfrm>
            <a:off x="1080000" y="3732840"/>
            <a:ext cx="1648440" cy="37188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2700000" y="2520000"/>
            <a:ext cx="35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2700000" y="3240000"/>
            <a:ext cx="35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" descr=""/>
          <p:cNvPicPr/>
          <p:nvPr/>
        </p:nvPicPr>
        <p:blipFill>
          <a:blip r:embed="rId6"/>
          <a:stretch/>
        </p:blipFill>
        <p:spPr>
          <a:xfrm>
            <a:off x="3282480" y="3636000"/>
            <a:ext cx="676800" cy="50328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2700000" y="3780000"/>
            <a:ext cx="35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7"/>
          <a:stretch/>
        </p:blipFill>
        <p:spPr>
          <a:xfrm>
            <a:off x="390600" y="5094720"/>
            <a:ext cx="3208680" cy="48456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8"/>
          <a:stretch/>
        </p:blipFill>
        <p:spPr>
          <a:xfrm>
            <a:off x="756000" y="5631480"/>
            <a:ext cx="3599280" cy="48780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9"/>
          <a:stretch/>
        </p:blipFill>
        <p:spPr>
          <a:xfrm>
            <a:off x="5527800" y="5220000"/>
            <a:ext cx="4191480" cy="719280"/>
          </a:xfrm>
          <a:prstGeom prst="rect">
            <a:avLst/>
          </a:prstGeom>
          <a:ln w="0">
            <a:noFill/>
          </a:ln>
        </p:spPr>
      </p:pic>
      <p:sp>
        <p:nvSpPr>
          <p:cNvPr id="173" name=""/>
          <p:cNvSpPr/>
          <p:nvPr/>
        </p:nvSpPr>
        <p:spPr>
          <a:xfrm>
            <a:off x="3960000" y="5256000"/>
            <a:ext cx="143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Lagrange</a:t>
            </a:r>
            <a:endParaRPr b="0" lang="pt-BR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0"/>
          <a:stretch/>
        </p:blipFill>
        <p:spPr>
          <a:xfrm>
            <a:off x="1080000" y="3248640"/>
            <a:ext cx="1439280" cy="20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45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(Margens Suaves)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6" name="CustomShape 46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47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 de ruídos ou outliers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Suavização (Folga)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C: Define a folga (Definido experimentalmente)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6885360" y="1624320"/>
            <a:ext cx="2473920" cy="251496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4170960" y="3780000"/>
            <a:ext cx="3388320" cy="233928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896400" y="5040000"/>
            <a:ext cx="2522880" cy="57060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964800" y="4260240"/>
            <a:ext cx="2094480" cy="5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53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5" name="CustomShape 5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55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quando os dados não são linearmente separáveis?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43640" y="2475360"/>
            <a:ext cx="3275640" cy="310392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5484600" y="2700000"/>
            <a:ext cx="3694680" cy="272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57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58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9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uma transformação não linear (  ) tal que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→ R</a:t>
            </a:r>
            <a:r>
              <a:rPr b="0" lang="pt-BR" sz="18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(M &gt; N)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Cover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596520" y="2553840"/>
            <a:ext cx="5342760" cy="126000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720000" y="4061160"/>
            <a:ext cx="5219280" cy="218340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7144920" y="3606840"/>
            <a:ext cx="1494360" cy="53244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5400000" y="1836000"/>
            <a:ext cx="208440" cy="19908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5"/>
          <a:stretch/>
        </p:blipFill>
        <p:spPr>
          <a:xfrm>
            <a:off x="6696000" y="4497840"/>
            <a:ext cx="2513160" cy="541440"/>
          </a:xfrm>
          <a:prstGeom prst="rect">
            <a:avLst/>
          </a:prstGeom>
          <a:ln w="0">
            <a:noFill/>
          </a:ln>
        </p:spPr>
      </p:pic>
      <p:sp>
        <p:nvSpPr>
          <p:cNvPr id="201" name=""/>
          <p:cNvSpPr/>
          <p:nvPr/>
        </p:nvSpPr>
        <p:spPr>
          <a:xfrm>
            <a:off x="7236000" y="4356000"/>
            <a:ext cx="17928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6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Não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3" name="CustomShape 6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6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Kernel Linear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Non-Linear Kernels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Polinomiais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Gaussianos ou RBF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311560" y="4140000"/>
            <a:ext cx="1827720" cy="41796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2166840" y="5805000"/>
            <a:ext cx="2332440" cy="494280"/>
          </a:xfrm>
          <a:prstGeom prst="rect">
            <a:avLst/>
          </a:prstGeom>
          <a:ln w="0"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4840560" y="1476000"/>
            <a:ext cx="1998720" cy="1665360"/>
          </a:xfrm>
          <a:prstGeom prst="rect">
            <a:avLst/>
          </a:prstGeom>
          <a:ln w="0">
            <a:noFill/>
          </a:ln>
        </p:spPr>
      </p:pic>
      <p:pic>
        <p:nvPicPr>
          <p:cNvPr id="210" name="" descr=""/>
          <p:cNvPicPr/>
          <p:nvPr/>
        </p:nvPicPr>
        <p:blipFill>
          <a:blip r:embed="rId4"/>
          <a:stretch/>
        </p:blipFill>
        <p:spPr>
          <a:xfrm>
            <a:off x="4840560" y="5120640"/>
            <a:ext cx="1998720" cy="166536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5"/>
          <a:stretch/>
        </p:blipFill>
        <p:spPr>
          <a:xfrm>
            <a:off x="4840560" y="3285000"/>
            <a:ext cx="1998720" cy="16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65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13" name="CustomShape 66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4" name="CustomShape 67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adaptam bem a problemas complexos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Pouca parametrização (‘C’)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Otimização pode ser demasiadamente complexa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w’, ‘b’ e Kernel podem demorar a convergir 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Volumosas ou Muitas Classes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Caixa-preta (Interpretabilidade reduzida)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Binária vs Multi-classe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620000" y="3786840"/>
            <a:ext cx="7183800" cy="21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916000" y="2340000"/>
            <a:ext cx="3232800" cy="144396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8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Naive Bayes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         Decision Tree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Multi-Classes é implícita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162360" y="2880000"/>
            <a:ext cx="2536920" cy="21974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2946600" y="3971520"/>
            <a:ext cx="3208680" cy="160776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3479760" y="2805120"/>
            <a:ext cx="1775520" cy="9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6530040" y="2700000"/>
            <a:ext cx="3369240" cy="23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6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819520" y="3818520"/>
            <a:ext cx="5279760" cy="283212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333360" y="1425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modelos vistos até agora, trabalham implicitamente com problemas multi-classes exclusivamente pela natureza de seus algoritmos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Vizinhança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Probabilísticos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20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2" name="CustomShape 21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rcRect l="0" t="0" r="51119" b="0"/>
          <a:stretch/>
        </p:blipFill>
        <p:spPr>
          <a:xfrm>
            <a:off x="4020120" y="3420000"/>
            <a:ext cx="2579400" cy="283212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333360" y="1425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Mas e quando o modelo é naturalmente binário?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SVM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RNA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rcRect l="0" t="7205" r="0" b="3158"/>
          <a:stretch/>
        </p:blipFill>
        <p:spPr>
          <a:xfrm>
            <a:off x="2520000" y="3313440"/>
            <a:ext cx="5951520" cy="333720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15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0" name="CustomShape 16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1" name="CustomShape 1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18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33360" y="1101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One-vs-All (OVA) ou One-vs-Rest (OVR)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1:- [Green] vs [Red, Blue]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2:- [Blue] vs [Green, Red]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 3:- [Red] vs [Blue, Green]</a:t>
            </a:r>
            <a:endParaRPr b="0" lang="pt-BR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Predict: 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Max(Modelo 1, Modelo 2, Modelo 3)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25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Classificação Binária vs Multi-Classes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6" name="CustomShape 2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8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333360" y="1101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One-vs-One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Modelos: N* (N-1)/2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980000" y="2628000"/>
            <a:ext cx="5968080" cy="37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33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2" name="CustomShape 3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35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Vladimir Vapnik (1979)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Binário – Não Probabilístico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um hiperplano de separação das classes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 e -1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Parâmetros: C (Regularização) e Kernel.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4056" t="0" r="9269" b="2811"/>
          <a:stretch/>
        </p:blipFill>
        <p:spPr>
          <a:xfrm>
            <a:off x="6300000" y="3672000"/>
            <a:ext cx="3238920" cy="29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26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SVM Linear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8" name="CustomShape 30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42360" y="152928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33360" y="1317600"/>
            <a:ext cx="9376920" cy="536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melhor Hiperplano 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08840" y="3025800"/>
            <a:ext cx="7390440" cy="29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458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2024-08-27T19:15:34Z</dcterms:modified>
  <cp:revision>52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