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4.jpeg" ContentType="image/jpe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30459A4-358C-4B93-A88C-38B5179690A0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5" name="CustomShape 54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8" name="CustomShape 37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1" name="CustomShape 66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4" name="CustomShape 41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7" name="CustomShape 58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0" name="CustomShape 62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3" name="CustomShape 70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6" name="CustomShape 74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600" cy="360036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4" name="CustomShape 6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7" name="CustomShape 18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0" name="CustomShape 16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3" name="CustomShape 22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6" name="CustomShape 27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9" name="CustomShape 47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320" cy="41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2" name="CustomShape 32"/>
          <p:cNvSpPr/>
          <p:nvPr/>
        </p:nvSpPr>
        <p:spPr>
          <a:xfrm>
            <a:off x="0" y="10155240"/>
            <a:ext cx="3262680" cy="52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3160" cy="12531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3160" cy="1253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3160" cy="533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3160" cy="533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3160" cy="533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06680" cy="1246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06680" cy="526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66680" cy="5266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26680" cy="5266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06680" cy="1246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06680" cy="526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66680" cy="5266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26680" cy="5266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180000"/>
            <a:ext cx="9706680" cy="1246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7560000" y="6840000"/>
            <a:ext cx="2506680" cy="526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900000" y="6840000"/>
            <a:ext cx="6466680" cy="5266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180000" y="6840000"/>
            <a:ext cx="526680" cy="5266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49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1d0a31a07fec163490aa4fb4d432d370ec4adfe7/AprendizadoMaquina/T&#243;pico%2002%20-%20Aprendizado%20Supervisionado/T&#243;pico_02_Aprendizado_Supervisionado_KNN.ipynb" TargetMode="External"/><Relationship Id="rId2" Type="http://schemas.openxmlformats.org/officeDocument/2006/relationships/hyperlink" Target="https://github.com/andrehochuli/teaching/blob/main/AprendizadoMaquina/T&#243;pico%2002%20-%20Aprendizado%20Supervisionado/01%20-%20KNN/T&#243;pico_02_Aprendizado_Supervisionado_KNN.ipynb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slideLayout" Target="../slideLayouts/slideLayout49.xml"/><Relationship Id="rId1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33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K-Nearest Neighbors (K-NN)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40000" y="4680000"/>
            <a:ext cx="9173160" cy="25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49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Outras métricas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1" name="CustomShape 50"/>
          <p:cNvSpPr/>
          <p:nvPr/>
        </p:nvSpPr>
        <p:spPr>
          <a:xfrm>
            <a:off x="360000" y="1447920"/>
            <a:ext cx="9166680" cy="46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82" name="CustomShape 51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3" name="CustomShape 52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4" name="CustomShape 53"/>
          <p:cNvSpPr/>
          <p:nvPr/>
        </p:nvSpPr>
        <p:spPr>
          <a:xfrm>
            <a:off x="360000" y="1447920"/>
            <a:ext cx="9166680" cy="46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4107600" y="2606760"/>
            <a:ext cx="2406960" cy="2647800"/>
          </a:xfrm>
          <a:prstGeom prst="rect">
            <a:avLst/>
          </a:prstGeom>
          <a:ln w="0">
            <a:noFill/>
          </a:ln>
        </p:spPr>
      </p:pic>
      <p:sp>
        <p:nvSpPr>
          <p:cNvPr id="286" name="CustomShape 55"/>
          <p:cNvSpPr/>
          <p:nvPr/>
        </p:nvSpPr>
        <p:spPr>
          <a:xfrm>
            <a:off x="360000" y="1447920"/>
            <a:ext cx="9166680" cy="46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Distâncias multidimensionais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2"/>
          <a:stretch/>
        </p:blipFill>
        <p:spPr>
          <a:xfrm>
            <a:off x="622440" y="2570760"/>
            <a:ext cx="2400120" cy="2647800"/>
          </a:xfrm>
          <a:prstGeom prst="rect">
            <a:avLst/>
          </a:prstGeom>
          <a:ln w="0">
            <a:noFill/>
          </a:ln>
        </p:spPr>
      </p:pic>
      <p:pic>
        <p:nvPicPr>
          <p:cNvPr id="288" name="" descr=""/>
          <p:cNvPicPr/>
          <p:nvPr/>
        </p:nvPicPr>
        <p:blipFill>
          <a:blip r:embed="rId3"/>
          <a:stretch/>
        </p:blipFill>
        <p:spPr>
          <a:xfrm>
            <a:off x="397440" y="5220000"/>
            <a:ext cx="3021120" cy="1258560"/>
          </a:xfrm>
          <a:prstGeom prst="rect">
            <a:avLst/>
          </a:prstGeom>
          <a:ln w="0">
            <a:noFill/>
          </a:ln>
        </p:spPr>
      </p:pic>
      <p:pic>
        <p:nvPicPr>
          <p:cNvPr id="289" name="" descr=""/>
          <p:cNvPicPr/>
          <p:nvPr/>
        </p:nvPicPr>
        <p:blipFill>
          <a:blip r:embed="rId4"/>
          <a:stretch/>
        </p:blipFill>
        <p:spPr>
          <a:xfrm>
            <a:off x="4320000" y="5628960"/>
            <a:ext cx="1978560" cy="669600"/>
          </a:xfrm>
          <a:prstGeom prst="rect">
            <a:avLst/>
          </a:prstGeom>
          <a:ln w="0">
            <a:noFill/>
          </a:ln>
        </p:spPr>
      </p:pic>
      <p:pic>
        <p:nvPicPr>
          <p:cNvPr id="290" name="" descr=""/>
          <p:cNvPicPr/>
          <p:nvPr/>
        </p:nvPicPr>
        <p:blipFill>
          <a:blip r:embed="rId5"/>
          <a:stretch/>
        </p:blipFill>
        <p:spPr>
          <a:xfrm>
            <a:off x="7091280" y="2845080"/>
            <a:ext cx="2627280" cy="1293480"/>
          </a:xfrm>
          <a:prstGeom prst="rect">
            <a:avLst/>
          </a:prstGeom>
          <a:ln w="0">
            <a:noFill/>
          </a:ln>
        </p:spPr>
      </p:pic>
      <p:pic>
        <p:nvPicPr>
          <p:cNvPr id="291" name="" descr=""/>
          <p:cNvPicPr/>
          <p:nvPr/>
        </p:nvPicPr>
        <p:blipFill>
          <a:blip r:embed="rId6"/>
          <a:stretch/>
        </p:blipFill>
        <p:spPr>
          <a:xfrm>
            <a:off x="7562160" y="4243320"/>
            <a:ext cx="1436400" cy="25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" descr=""/>
          <p:cNvPicPr/>
          <p:nvPr/>
        </p:nvPicPr>
        <p:blipFill>
          <a:blip r:embed="rId1"/>
          <a:srcRect l="1930" t="10831" r="1577" b="3264"/>
          <a:stretch/>
        </p:blipFill>
        <p:spPr>
          <a:xfrm>
            <a:off x="2340000" y="4140000"/>
            <a:ext cx="6677280" cy="2518560"/>
          </a:xfrm>
          <a:prstGeom prst="rect">
            <a:avLst/>
          </a:prstGeom>
          <a:ln w="0">
            <a:noFill/>
          </a:ln>
        </p:spPr>
      </p:pic>
      <p:sp>
        <p:nvSpPr>
          <p:cNvPr id="293" name="CustomShape 33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Protocolo Experimental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4" name="CustomShape 34"/>
          <p:cNvSpPr/>
          <p:nvPr/>
        </p:nvSpPr>
        <p:spPr>
          <a:xfrm>
            <a:off x="360000" y="1447920"/>
            <a:ext cx="9166680" cy="46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como um modelo vai ser avaliado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quais dados serão usados para treino, validação e teste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Técnicas mais comuns: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Holdout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Cross-Validation: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95" name="CustomShape 35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6" name="CustomShape 36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2"/>
          <a:stretch/>
        </p:blipFill>
        <p:spPr>
          <a:xfrm>
            <a:off x="2880000" y="3240000"/>
            <a:ext cx="6027840" cy="43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63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99" name="AutoShape 3"/>
          <p:cNvSpPr/>
          <p:nvPr/>
        </p:nvSpPr>
        <p:spPr>
          <a:xfrm>
            <a:off x="4888080" y="362736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64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1" name="CustomShape 65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2" name="CaixaDeTexto 6"/>
          <p:cNvSpPr/>
          <p:nvPr/>
        </p:nvSpPr>
        <p:spPr>
          <a:xfrm>
            <a:off x="200160" y="1693440"/>
            <a:ext cx="7520040" cy="474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Acertos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pt-BR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 (True Positive): 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FN (False Negative)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Erros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pt-BR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FP (False Positive) 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TN (True Negative)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3780000" y="1980000"/>
            <a:ext cx="5825880" cy="395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Imagem 6" descr=""/>
          <p:cNvPicPr/>
          <p:nvPr/>
        </p:nvPicPr>
        <p:blipFill>
          <a:blip r:embed="rId1"/>
          <a:stretch/>
        </p:blipFill>
        <p:spPr>
          <a:xfrm>
            <a:off x="6120000" y="1870920"/>
            <a:ext cx="3238560" cy="2278800"/>
          </a:xfrm>
          <a:prstGeom prst="rect">
            <a:avLst/>
          </a:prstGeom>
          <a:ln w="0">
            <a:noFill/>
          </a:ln>
        </p:spPr>
      </p:pic>
      <p:sp>
        <p:nvSpPr>
          <p:cNvPr id="305" name="CustomShape 38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06" name="CaixaDeTexto 1"/>
          <p:cNvSpPr/>
          <p:nvPr/>
        </p:nvSpPr>
        <p:spPr>
          <a:xfrm>
            <a:off x="200160" y="1693440"/>
            <a:ext cx="7520040" cy="246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Accuracy:</a:t>
            </a:r>
            <a:endParaRPr b="0" lang="pt-BR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Instâncias corretamente classificadas 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sobre o total de instâncias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(55 + 30)/(55 + 5 + 30 + 10 ) = 0.850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07" name="AutoShape 2"/>
          <p:cNvSpPr/>
          <p:nvPr/>
        </p:nvSpPr>
        <p:spPr>
          <a:xfrm>
            <a:off x="4888080" y="362736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8" name="Imagem 2" descr=""/>
          <p:cNvPicPr/>
          <p:nvPr/>
        </p:nvPicPr>
        <p:blipFill>
          <a:blip r:embed="rId2"/>
          <a:stretch/>
        </p:blipFill>
        <p:spPr>
          <a:xfrm>
            <a:off x="1024200" y="2495520"/>
            <a:ext cx="3538080" cy="622080"/>
          </a:xfrm>
          <a:prstGeom prst="rect">
            <a:avLst/>
          </a:prstGeom>
          <a:ln w="0">
            <a:noFill/>
          </a:ln>
        </p:spPr>
      </p:pic>
      <p:sp>
        <p:nvSpPr>
          <p:cNvPr id="309" name="CaixaDeTexto 4"/>
          <p:cNvSpPr/>
          <p:nvPr/>
        </p:nvSpPr>
        <p:spPr>
          <a:xfrm>
            <a:off x="200160" y="4215240"/>
            <a:ext cx="503676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Qual o problema com </a:t>
            </a:r>
            <a:r>
              <a:rPr b="0" i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Dados desbalanceados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Acc: 90% (90/100)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Error TP: 100% (10/10)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10" name="Picture 2" descr=""/>
          <p:cNvPicPr/>
          <p:nvPr/>
        </p:nvPicPr>
        <p:blipFill>
          <a:blip r:embed="rId3"/>
          <a:stretch/>
        </p:blipFill>
        <p:spPr>
          <a:xfrm>
            <a:off x="5940000" y="4185720"/>
            <a:ext cx="3562560" cy="2472840"/>
          </a:xfrm>
          <a:prstGeom prst="rect">
            <a:avLst/>
          </a:prstGeom>
          <a:ln w="0">
            <a:noFill/>
          </a:ln>
        </p:spPr>
      </p:pic>
      <p:sp>
        <p:nvSpPr>
          <p:cNvPr id="311" name="Conector reto 2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39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3" name="CustomShape 40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aixaDeTexto 2"/>
          <p:cNvSpPr/>
          <p:nvPr/>
        </p:nvSpPr>
        <p:spPr>
          <a:xfrm>
            <a:off x="200160" y="1693440"/>
            <a:ext cx="627840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Precisão: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Instâncias positivas classificadas corretamente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sobre o total de instâncias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classificadas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como positivas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30/(30+ 5) = 0.857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15" name="AutoShape 1"/>
          <p:cNvSpPr/>
          <p:nvPr/>
        </p:nvSpPr>
        <p:spPr>
          <a:xfrm>
            <a:off x="4888080" y="362736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aixaDeTexto 3"/>
          <p:cNvSpPr/>
          <p:nvPr/>
        </p:nvSpPr>
        <p:spPr>
          <a:xfrm>
            <a:off x="200160" y="4215240"/>
            <a:ext cx="561456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Recall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Instâncias positivas classificadas corretamente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sobre o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de instâncias positivas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(A.K.A Sensitivity or TP Rate)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30/(30+ 10) = 0.750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7" name="Conector reto 1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8" name="Imagem 3" descr=""/>
          <p:cNvPicPr/>
          <p:nvPr/>
        </p:nvPicPr>
        <p:blipFill>
          <a:blip r:embed="rId1"/>
          <a:stretch/>
        </p:blipFill>
        <p:spPr>
          <a:xfrm>
            <a:off x="1018440" y="2880000"/>
            <a:ext cx="2400120" cy="633600"/>
          </a:xfrm>
          <a:prstGeom prst="rect">
            <a:avLst/>
          </a:prstGeom>
          <a:ln w="0">
            <a:noFill/>
          </a:ln>
        </p:spPr>
      </p:pic>
      <p:pic>
        <p:nvPicPr>
          <p:cNvPr id="319" name="Picture 1" descr=""/>
          <p:cNvPicPr/>
          <p:nvPr/>
        </p:nvPicPr>
        <p:blipFill>
          <a:blip r:embed="rId2"/>
          <a:stretch/>
        </p:blipFill>
        <p:spPr>
          <a:xfrm>
            <a:off x="1980000" y="5760000"/>
            <a:ext cx="2131920" cy="536040"/>
          </a:xfrm>
          <a:prstGeom prst="rect">
            <a:avLst/>
          </a:prstGeom>
          <a:ln w="0">
            <a:noFill/>
          </a:ln>
        </p:spPr>
      </p:pic>
      <p:pic>
        <p:nvPicPr>
          <p:cNvPr id="320" name="Imagem 7" descr=""/>
          <p:cNvPicPr/>
          <p:nvPr/>
        </p:nvPicPr>
        <p:blipFill>
          <a:blip r:embed="rId3"/>
          <a:stretch/>
        </p:blipFill>
        <p:spPr>
          <a:xfrm>
            <a:off x="5552280" y="2340000"/>
            <a:ext cx="4346280" cy="3058560"/>
          </a:xfrm>
          <a:prstGeom prst="rect">
            <a:avLst/>
          </a:prstGeom>
          <a:ln w="0">
            <a:noFill/>
          </a:ln>
        </p:spPr>
      </p:pic>
      <p:sp>
        <p:nvSpPr>
          <p:cNvPr id="321" name="CustomShape 42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2" name="CustomShape 56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3" name="CustomShape 57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aixaDeTexto 5"/>
          <p:cNvSpPr/>
          <p:nvPr/>
        </p:nvSpPr>
        <p:spPr>
          <a:xfrm>
            <a:off x="200160" y="1693440"/>
            <a:ext cx="752004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F1-SCORE: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Média Harmonica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entre precisão e recall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2* ( 0.857 * 0.75)/(0.857 + 0.75) = 0.799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25" name="AutoShape 4"/>
          <p:cNvSpPr/>
          <p:nvPr/>
        </p:nvSpPr>
        <p:spPr>
          <a:xfrm>
            <a:off x="4888080" y="362736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6" name="Imagem 4" descr=""/>
          <p:cNvPicPr/>
          <p:nvPr/>
        </p:nvPicPr>
        <p:blipFill>
          <a:blip r:embed="rId1"/>
          <a:stretch/>
        </p:blipFill>
        <p:spPr>
          <a:xfrm>
            <a:off x="5640480" y="2520000"/>
            <a:ext cx="4078080" cy="2869920"/>
          </a:xfrm>
          <a:prstGeom prst="rect">
            <a:avLst/>
          </a:prstGeom>
          <a:ln w="0">
            <a:noFill/>
          </a:ln>
        </p:spPr>
      </p:pic>
      <p:sp>
        <p:nvSpPr>
          <p:cNvPr id="327" name="CaixaDeTexto 8"/>
          <p:cNvSpPr/>
          <p:nvPr/>
        </p:nvSpPr>
        <p:spPr>
          <a:xfrm>
            <a:off x="4140000" y="5691600"/>
            <a:ext cx="560988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pt-BR" sz="20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(*) 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A média harmônica atribui menos peso aos valores  maiores e mais peso aos valores menores.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28" name="Conector reto 4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9" name="Imagem 5" descr=""/>
          <p:cNvPicPr/>
          <p:nvPr/>
        </p:nvPicPr>
        <p:blipFill>
          <a:blip r:embed="rId2"/>
          <a:stretch/>
        </p:blipFill>
        <p:spPr>
          <a:xfrm>
            <a:off x="1092240" y="2855520"/>
            <a:ext cx="3382920" cy="522000"/>
          </a:xfrm>
          <a:prstGeom prst="rect">
            <a:avLst/>
          </a:prstGeom>
          <a:ln w="0">
            <a:noFill/>
          </a:ln>
        </p:spPr>
      </p:pic>
      <p:sp>
        <p:nvSpPr>
          <p:cNvPr id="330" name="CaixaDeTexto 9"/>
          <p:cNvSpPr/>
          <p:nvPr/>
        </p:nvSpPr>
        <p:spPr>
          <a:xfrm>
            <a:off x="200160" y="4444200"/>
            <a:ext cx="50400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Discussão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Accuracy: 0.850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F1-Score: 0.799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Precision: 0.857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Recall: 0.750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31" name="CustomShape 59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2" name="CustomShape 60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3" name="CustomShape 6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aixaDeTexto 7"/>
          <p:cNvSpPr/>
          <p:nvPr/>
        </p:nvSpPr>
        <p:spPr>
          <a:xfrm>
            <a:off x="200160" y="1693440"/>
            <a:ext cx="752004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Vamos implementar esses conceitos, siga o link: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Tópico_02_Aprendizado_Supervisionado_KNN.ipynb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
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5" name="AutoShape 5"/>
          <p:cNvSpPr/>
          <p:nvPr/>
        </p:nvSpPr>
        <p:spPr>
          <a:xfrm>
            <a:off x="4888080" y="362736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aixaDeTexto 10"/>
          <p:cNvSpPr/>
          <p:nvPr/>
        </p:nvSpPr>
        <p:spPr>
          <a:xfrm>
            <a:off x="4140000" y="5691600"/>
            <a:ext cx="5609880" cy="6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67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8" name="CustomShape 68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9" name="CustomShape 69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aixaDeTexto 11"/>
          <p:cNvSpPr/>
          <p:nvPr/>
        </p:nvSpPr>
        <p:spPr>
          <a:xfrm>
            <a:off x="200160" y="1693440"/>
            <a:ext cx="752004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KNN é um método não paramétrico, baseado na vizinhança Euclidiana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Não tem treinamento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Desempenho bom em cenários linearmente separáveis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Tempo é um problema para bases grandes ou altas dimensões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41" name="AutoShape 6"/>
          <p:cNvSpPr/>
          <p:nvPr/>
        </p:nvSpPr>
        <p:spPr>
          <a:xfrm>
            <a:off x="4888080" y="362736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aixaDeTexto 12"/>
          <p:cNvSpPr/>
          <p:nvPr/>
        </p:nvSpPr>
        <p:spPr>
          <a:xfrm>
            <a:off x="4140000" y="5691600"/>
            <a:ext cx="5609880" cy="6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71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4" name="CustomShape 7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5" name="CustomShape 73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Aprendizado por Instâncias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 KNN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Métricas de Avaliação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2052000" y="4320000"/>
            <a:ext cx="6228000" cy="184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0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1" name="CustomShape 13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2" name="CustomShape 14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652320" y="2123640"/>
            <a:ext cx="8627400" cy="4646520"/>
          </a:xfrm>
          <a:prstGeom prst="rect">
            <a:avLst/>
          </a:prstGeom>
          <a:ln w="0">
            <a:noFill/>
          </a:ln>
        </p:spPr>
      </p:pic>
      <p:sp>
        <p:nvSpPr>
          <p:cNvPr id="224" name=""/>
          <p:cNvSpPr/>
          <p:nvPr/>
        </p:nvSpPr>
        <p:spPr>
          <a:xfrm>
            <a:off x="342720" y="1529280"/>
            <a:ext cx="677628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 de Aprendizado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1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6" name="CustomShape 12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7" name="CustomShape 17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rcRect l="0" t="0" r="0" b="9125"/>
          <a:stretch/>
        </p:blipFill>
        <p:spPr>
          <a:xfrm>
            <a:off x="540000" y="2768400"/>
            <a:ext cx="2582640" cy="2682000"/>
          </a:xfrm>
          <a:prstGeom prst="rect">
            <a:avLst/>
          </a:prstGeom>
          <a:ln w="0">
            <a:noFill/>
          </a:ln>
        </p:spPr>
      </p:pic>
      <p:sp>
        <p:nvSpPr>
          <p:cNvPr id="229" name=""/>
          <p:cNvSpPr/>
          <p:nvPr/>
        </p:nvSpPr>
        <p:spPr>
          <a:xfrm>
            <a:off x="525240" y="1594800"/>
            <a:ext cx="6776280" cy="38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Representação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4258440" y="2429640"/>
            <a:ext cx="4656600" cy="328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5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Aprendizado por instâncias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2" name="CustomShape 7"/>
          <p:cNvSpPr/>
          <p:nvPr/>
        </p:nvSpPr>
        <p:spPr>
          <a:xfrm>
            <a:off x="360000" y="1447920"/>
            <a:ext cx="9166680" cy="46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Características são mapeadas no espaço Euclidiano</a:t>
            </a:r>
            <a:endParaRPr b="0" lang="pt-BR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Métodos não paramétricos</a:t>
            </a:r>
            <a:endParaRPr b="0" lang="pt-BR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Distribuições Arbitrárias</a:t>
            </a:r>
            <a:endParaRPr b="0" lang="pt-BR" sz="20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Sem suposição sobre as densidades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33" name="CustomShape 9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4" name="CustomShape 15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1265400" y="3934080"/>
            <a:ext cx="3354840" cy="2487960"/>
          </a:xfrm>
          <a:prstGeom prst="rect">
            <a:avLst/>
          </a:prstGeom>
          <a:ln w="0">
            <a:noFill/>
          </a:ln>
        </p:spPr>
      </p:pic>
      <p:pic>
        <p:nvPicPr>
          <p:cNvPr id="236" name="" descr=""/>
          <p:cNvPicPr/>
          <p:nvPr/>
        </p:nvPicPr>
        <p:blipFill>
          <a:blip r:embed="rId2"/>
          <a:stretch/>
        </p:blipFill>
        <p:spPr>
          <a:xfrm>
            <a:off x="4862880" y="3642840"/>
            <a:ext cx="4817160" cy="324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8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K-Nearest Neighbors (K-NN)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8" name="CustomShape 19"/>
          <p:cNvSpPr/>
          <p:nvPr/>
        </p:nvSpPr>
        <p:spPr>
          <a:xfrm>
            <a:off x="360000" y="1447920"/>
            <a:ext cx="9166680" cy="46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Votação de ‘K’ vizinhos da amostra de teste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39" name="CustomShape 20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0" name="CustomShape 21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2520360" y="2482200"/>
            <a:ext cx="4678200" cy="399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23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Distância Euclidiana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3" name="CustomShape 24"/>
          <p:cNvSpPr/>
          <p:nvPr/>
        </p:nvSpPr>
        <p:spPr>
          <a:xfrm>
            <a:off x="360000" y="1447920"/>
            <a:ext cx="9166680" cy="46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 a distância entre dois pontos espaço euclidiano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44" name="CustomShape 25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5" name="CustomShape 26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/>
          <a:stretch/>
        </p:blipFill>
        <p:spPr>
          <a:xfrm>
            <a:off x="5498280" y="2713680"/>
            <a:ext cx="1955160" cy="467640"/>
          </a:xfrm>
          <a:prstGeom prst="rect">
            <a:avLst/>
          </a:prstGeom>
          <a:ln w="0">
            <a:noFill/>
          </a:ln>
        </p:spPr>
      </p:pic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1474920" y="3207600"/>
            <a:ext cx="7789680" cy="3360960"/>
          </a:xfrm>
          <a:prstGeom prst="rect">
            <a:avLst/>
          </a:prstGeom>
          <a:ln w="0">
            <a:noFill/>
          </a:ln>
        </p:spPr>
      </p:pic>
      <p:pic>
        <p:nvPicPr>
          <p:cNvPr id="248" name="" descr=""/>
          <p:cNvPicPr/>
          <p:nvPr/>
        </p:nvPicPr>
        <p:blipFill>
          <a:blip r:embed="rId3"/>
          <a:stretch/>
        </p:blipFill>
        <p:spPr>
          <a:xfrm>
            <a:off x="5094000" y="3539160"/>
            <a:ext cx="2752200" cy="71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43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Distância Euclidiana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0" name="CustomShape 44"/>
          <p:cNvSpPr/>
          <p:nvPr/>
        </p:nvSpPr>
        <p:spPr>
          <a:xfrm>
            <a:off x="360000" y="1447920"/>
            <a:ext cx="9166680" cy="46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N-dimensional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sp>
        <p:nvSpPr>
          <p:cNvPr id="251" name="CustomShape 45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2" name="CustomShape 46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2675160" y="2603160"/>
            <a:ext cx="7001640" cy="1557720"/>
          </a:xfrm>
          <a:prstGeom prst="rect">
            <a:avLst/>
          </a:prstGeom>
          <a:ln w="0">
            <a:noFill/>
          </a:ln>
        </p:spPr>
      </p:pic>
      <p:pic>
        <p:nvPicPr>
          <p:cNvPr id="254" name="" descr=""/>
          <p:cNvPicPr/>
          <p:nvPr/>
        </p:nvPicPr>
        <p:blipFill>
          <a:blip r:embed="rId2"/>
          <a:stretch/>
        </p:blipFill>
        <p:spPr>
          <a:xfrm>
            <a:off x="484200" y="3418560"/>
            <a:ext cx="3715920" cy="3214440"/>
          </a:xfrm>
          <a:prstGeom prst="rect">
            <a:avLst/>
          </a:prstGeom>
          <a:ln w="0">
            <a:noFill/>
          </a:ln>
        </p:spPr>
      </p:pic>
      <p:sp>
        <p:nvSpPr>
          <p:cNvPr id="255" name=""/>
          <p:cNvSpPr/>
          <p:nvPr/>
        </p:nvSpPr>
        <p:spPr>
          <a:xfrm flipV="1">
            <a:off x="1330920" y="3875040"/>
            <a:ext cx="1069920" cy="1892160"/>
          </a:xfrm>
          <a:prstGeom prst="line">
            <a:avLst/>
          </a:prstGeom>
          <a:ln w="36000">
            <a:solidFill>
              <a:srgbClr val="f10d0c">
                <a:alpha val="85000"/>
              </a:srgb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28"/>
          <p:cNvSpPr/>
          <p:nvPr/>
        </p:nvSpPr>
        <p:spPr>
          <a:xfrm>
            <a:off x="360000" y="360000"/>
            <a:ext cx="9346680" cy="8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Inferência KNN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7" name="CustomShape 29"/>
          <p:cNvSpPr/>
          <p:nvPr/>
        </p:nvSpPr>
        <p:spPr>
          <a:xfrm>
            <a:off x="360000" y="1447920"/>
            <a:ext cx="9166680" cy="46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58" name="CustomShape 30"/>
          <p:cNvSpPr/>
          <p:nvPr/>
        </p:nvSpPr>
        <p:spPr>
          <a:xfrm>
            <a:off x="897120" y="6886080"/>
            <a:ext cx="643392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9" name="CustomShape 31"/>
          <p:cNvSpPr/>
          <p:nvPr/>
        </p:nvSpPr>
        <p:spPr>
          <a:xfrm>
            <a:off x="7608600" y="6886080"/>
            <a:ext cx="22719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1962000" y="3637080"/>
            <a:ext cx="629892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48"/>
          <p:cNvSpPr/>
          <p:nvPr/>
        </p:nvSpPr>
        <p:spPr>
          <a:xfrm>
            <a:off x="360000" y="1447920"/>
            <a:ext cx="9166680" cy="46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Computar as distâncias entre a amostra de teste e as amostras de treino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Selecionar os K vizinhos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Votação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  <a:buNone/>
            </a:pPr>
            <a:endParaRPr b="0" lang="pt-BR" sz="1300" spc="-1" strike="noStrike">
              <a:latin typeface="Arial"/>
            </a:endParaRPr>
          </a:p>
        </p:txBody>
      </p:sp>
      <p:grpSp>
        <p:nvGrpSpPr>
          <p:cNvPr id="262" name=""/>
          <p:cNvGrpSpPr/>
          <p:nvPr/>
        </p:nvGrpSpPr>
        <p:grpSpPr>
          <a:xfrm>
            <a:off x="4176000" y="2431440"/>
            <a:ext cx="5218560" cy="4318560"/>
            <a:chOff x="4176000" y="2431440"/>
            <a:chExt cx="5218560" cy="4318560"/>
          </a:xfrm>
        </p:grpSpPr>
        <p:grpSp>
          <p:nvGrpSpPr>
            <p:cNvPr id="263" name=""/>
            <p:cNvGrpSpPr/>
            <p:nvPr/>
          </p:nvGrpSpPr>
          <p:grpSpPr>
            <a:xfrm>
              <a:off x="4176000" y="2431440"/>
              <a:ext cx="5218560" cy="4318560"/>
              <a:chOff x="4176000" y="2431440"/>
              <a:chExt cx="5218560" cy="4318560"/>
            </a:xfrm>
          </p:grpSpPr>
          <p:pic>
            <p:nvPicPr>
              <p:cNvPr id="264" name="" descr=""/>
              <p:cNvPicPr/>
              <p:nvPr/>
            </p:nvPicPr>
            <p:blipFill>
              <a:blip r:embed="rId1"/>
              <a:srcRect l="3509" t="0" r="5030" b="9427"/>
              <a:stretch/>
            </p:blipFill>
            <p:spPr>
              <a:xfrm>
                <a:off x="4176000" y="2431440"/>
                <a:ext cx="5218560" cy="4318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65" name="" descr=""/>
              <p:cNvPicPr/>
              <p:nvPr/>
            </p:nvPicPr>
            <p:blipFill>
              <a:blip r:embed="rId2"/>
              <a:stretch/>
            </p:blipFill>
            <p:spPr>
              <a:xfrm>
                <a:off x="5144400" y="2522880"/>
                <a:ext cx="4032360" cy="35604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66" name=""/>
            <p:cNvGrpSpPr/>
            <p:nvPr/>
          </p:nvGrpSpPr>
          <p:grpSpPr>
            <a:xfrm>
              <a:off x="7167240" y="4802040"/>
              <a:ext cx="1687320" cy="376560"/>
              <a:chOff x="7167240" y="4802040"/>
              <a:chExt cx="1687320" cy="376560"/>
            </a:xfrm>
          </p:grpSpPr>
          <p:sp>
            <p:nvSpPr>
              <p:cNvPr id="267" name=""/>
              <p:cNvSpPr/>
              <p:nvPr/>
            </p:nvSpPr>
            <p:spPr>
              <a:xfrm>
                <a:off x="7167240" y="4802040"/>
                <a:ext cx="1687320" cy="3765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K=3 (          )</a:t>
                </a:r>
                <a:endParaRPr b="0" lang="pt-BR" sz="1800" spc="-1" strike="noStrike">
                  <a:latin typeface="Arial"/>
                </a:endParaRPr>
              </a:p>
            </p:txBody>
          </p:sp>
          <p:pic>
            <p:nvPicPr>
              <p:cNvPr id="268" name="" descr=""/>
              <p:cNvPicPr/>
              <p:nvPr/>
            </p:nvPicPr>
            <p:blipFill>
              <a:blip r:embed="rId3"/>
              <a:stretch/>
            </p:blipFill>
            <p:spPr>
              <a:xfrm>
                <a:off x="7850160" y="4906080"/>
                <a:ext cx="231480" cy="162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69" name="" descr=""/>
              <p:cNvPicPr/>
              <p:nvPr/>
            </p:nvPicPr>
            <p:blipFill>
              <a:blip r:embed="rId4"/>
              <a:stretch/>
            </p:blipFill>
            <p:spPr>
              <a:xfrm>
                <a:off x="8085600" y="4906080"/>
                <a:ext cx="231840" cy="162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70" name=""/>
              <p:cNvSpPr/>
              <p:nvPr/>
            </p:nvSpPr>
            <p:spPr>
              <a:xfrm>
                <a:off x="8318880" y="4906080"/>
                <a:ext cx="216720" cy="189720"/>
              </a:xfrm>
              <a:prstGeom prst="rect">
                <a:avLst/>
              </a:prstGeom>
              <a:blipFill rotWithShape="0">
                <a:blip r:embed="rId5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endParaRPr b="0" lang="pt-BR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endParaRPr b="0" lang="pt-BR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endParaRPr b="0" lang="pt-BR" sz="1800" spc="-1" strike="noStrike">
                  <a:latin typeface="Arial"/>
                </a:endParaRPr>
              </a:p>
            </p:txBody>
          </p:sp>
        </p:grpSp>
        <p:grpSp>
          <p:nvGrpSpPr>
            <p:cNvPr id="271" name=""/>
            <p:cNvGrpSpPr/>
            <p:nvPr/>
          </p:nvGrpSpPr>
          <p:grpSpPr>
            <a:xfrm>
              <a:off x="6526800" y="5391000"/>
              <a:ext cx="2044800" cy="376920"/>
              <a:chOff x="6526800" y="5391000"/>
              <a:chExt cx="2044800" cy="376920"/>
            </a:xfrm>
          </p:grpSpPr>
          <p:grpSp>
            <p:nvGrpSpPr>
              <p:cNvPr id="272" name=""/>
              <p:cNvGrpSpPr/>
              <p:nvPr/>
            </p:nvGrpSpPr>
            <p:grpSpPr>
              <a:xfrm>
                <a:off x="7252560" y="5498640"/>
                <a:ext cx="1058400" cy="190800"/>
                <a:chOff x="7252560" y="5498640"/>
                <a:chExt cx="1058400" cy="190800"/>
              </a:xfrm>
            </p:grpSpPr>
            <p:pic>
              <p:nvPicPr>
                <p:cNvPr id="273" name="" descr="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7252560" y="5498640"/>
                  <a:ext cx="221760" cy="16236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74" name="" descr="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7477920" y="5498640"/>
                  <a:ext cx="222120" cy="16236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75" name="" descr=""/>
                <p:cNvPicPr/>
                <p:nvPr/>
              </p:nvPicPr>
              <p:blipFill>
                <a:blip r:embed="rId8"/>
                <a:stretch/>
              </p:blipFill>
              <p:spPr>
                <a:xfrm>
                  <a:off x="7701480" y="5498640"/>
                  <a:ext cx="208080" cy="19008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76" name="" descr=""/>
                <p:cNvPicPr/>
                <p:nvPr/>
              </p:nvPicPr>
              <p:blipFill>
                <a:blip r:embed="rId9"/>
                <a:stretch/>
              </p:blipFill>
              <p:spPr>
                <a:xfrm>
                  <a:off x="7902720" y="5499000"/>
                  <a:ext cx="207720" cy="19008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277" name="" descr=""/>
                <p:cNvPicPr/>
                <p:nvPr/>
              </p:nvPicPr>
              <p:blipFill>
                <a:blip r:embed="rId10"/>
                <a:stretch/>
              </p:blipFill>
              <p:spPr>
                <a:xfrm>
                  <a:off x="8103240" y="5499360"/>
                  <a:ext cx="207720" cy="19008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278" name=""/>
              <p:cNvSpPr/>
              <p:nvPr/>
            </p:nvSpPr>
            <p:spPr>
              <a:xfrm>
                <a:off x="6526800" y="5391000"/>
                <a:ext cx="2044800" cy="376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K=5 (                )</a:t>
                </a:r>
                <a:endParaRPr b="0" lang="pt-BR" sz="1800" spc="-1" strike="noStrike">
                  <a:latin typeface="Arial"/>
                </a:endParaRPr>
              </a:p>
            </p:txBody>
          </p:sp>
        </p:grpSp>
        <p:sp>
          <p:nvSpPr>
            <p:cNvPr id="279" name=""/>
            <p:cNvSpPr/>
            <p:nvPr/>
          </p:nvSpPr>
          <p:spPr>
            <a:xfrm>
              <a:off x="7126200" y="4375440"/>
              <a:ext cx="576360" cy="358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pt-BR" sz="13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b="0" lang="pt-BR" sz="13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330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2024-08-20T18:33:56Z</dcterms:modified>
  <cp:revision>19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